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6" r:id="rId4"/>
    <p:sldId id="273" r:id="rId5"/>
    <p:sldId id="268" r:id="rId6"/>
    <p:sldId id="269" r:id="rId7"/>
    <p:sldId id="270" r:id="rId8"/>
    <p:sldId id="271" r:id="rId9"/>
    <p:sldId id="272" r:id="rId10"/>
    <p:sldId id="27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433"/>
    <a:srgbClr val="A1E33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1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8FE2-460C-47AC-AA9E-CB5009F98E31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56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GreenBusiness@coventry.gov.uk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34.jpeg"/><Relationship Id="rId5" Type="http://schemas.openxmlformats.org/officeDocument/2006/relationships/image" Target="../media/image4.png"/><Relationship Id="rId10" Type="http://schemas.openxmlformats.org/officeDocument/2006/relationships/hyperlink" Target="https://twitter.com/cwgreenbusines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coventry.gov.uk/greenbusines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6.jpg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18" Type="http://schemas.openxmlformats.org/officeDocument/2006/relationships/image" Target="../media/image28.png"/><Relationship Id="rId3" Type="http://schemas.openxmlformats.org/officeDocument/2006/relationships/image" Target="../media/image2.jpeg"/><Relationship Id="rId21" Type="http://schemas.openxmlformats.org/officeDocument/2006/relationships/image" Target="../media/image31.jpeg"/><Relationship Id="rId7" Type="http://schemas.openxmlformats.org/officeDocument/2006/relationships/image" Target="../media/image6.png"/><Relationship Id="rId12" Type="http://schemas.openxmlformats.org/officeDocument/2006/relationships/image" Target="../media/image23.jpeg"/><Relationship Id="rId17" Type="http://schemas.openxmlformats.org/officeDocument/2006/relationships/image" Target="../media/image27.jpeg"/><Relationship Id="rId2" Type="http://schemas.openxmlformats.org/officeDocument/2006/relationships/image" Target="../media/image1.jp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hyperlink" Target="http://www.google.co.uk/url?sa=i&amp;rct=j&amp;q=&amp;esrc=s&amp;source=images&amp;cd=&amp;cad=rja&amp;uact=8&amp;ved=0CAcQjRw&amp;url=http://www.selectsolar.co.uk/prod/477/pir-motion-sensor-for-12v-dc-systems&amp;ei=oC5oVbb0GoP6Uq_HgYAC&amp;bvm=bv.94455598,d.d24&amp;psig=AFQjCNHoUBA-rrqYu7VrcNZdQWW3na3DYw&amp;ust=1432977408563331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://www.google.co.uk/url?sa=i&amp;rct=j&amp;q=&amp;esrc=s&amp;source=images&amp;cd=&amp;cad=rja&amp;uact=8&amp;ved=0CAcQjRw&amp;url=http://www.lowlanddoors.co.uk/industrial-door-products/insulation-sectional/&amp;ei=WodnVaPTFMenU5rBgZgJ&amp;psig=AFQjCNEhWQJPMFHOGzXU4t2EOrjHe9pp2w&amp;ust=1432934614425775" TargetMode="External"/><Relationship Id="rId10" Type="http://schemas.openxmlformats.org/officeDocument/2006/relationships/image" Target="../media/image22.jpeg"/><Relationship Id="rId19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0" y="3105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duit"/>
              </a:rPr>
              <a:t>Sarah Watson</a:t>
            </a: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duit"/>
              </a:rPr>
              <a:t>Green Business Programme Manager</a:t>
            </a:r>
          </a:p>
        </p:txBody>
      </p:sp>
    </p:spTree>
    <p:extLst>
      <p:ext uri="{BB962C8B-B14F-4D97-AF65-F5344CB8AC3E}">
        <p14:creationId xmlns:p14="http://schemas.microsoft.com/office/powerpoint/2010/main" val="4779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" y="0"/>
            <a:ext cx="1219352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92" y="5584498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470" y="6099789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92" y="6355843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569" y="6343650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1816" y="22057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en-GB" sz="2000" b="1" dirty="0">
                <a:solidFill>
                  <a:srgbClr val="A1E335"/>
                </a:solidFill>
                <a:latin typeface="Conduit"/>
              </a:rPr>
              <a:t>U</a:t>
            </a:r>
            <a:r>
              <a:rPr lang="en-GB" sz="2000" b="1" dirty="0" smtClean="0">
                <a:solidFill>
                  <a:srgbClr val="A1E335"/>
                </a:solidFill>
                <a:latin typeface="Conduit"/>
              </a:rPr>
              <a:t>pcoming Events</a:t>
            </a:r>
            <a:r>
              <a:rPr lang="en-GB" dirty="0" smtClean="0">
                <a:solidFill>
                  <a:srgbClr val="A1E335"/>
                </a:solidFill>
                <a:latin typeface="Conduit"/>
              </a:rPr>
              <a:t> </a:t>
            </a:r>
            <a:endParaRPr lang="en-GB" dirty="0">
              <a:solidFill>
                <a:srgbClr val="A1E335"/>
              </a:solidFill>
              <a:latin typeface="Condui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641" y="2804477"/>
            <a:ext cx="10631263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solidFill>
                  <a:prstClr val="black"/>
                </a:solidFill>
                <a:latin typeface="Conduit"/>
              </a:rPr>
              <a:t>22 November 2018 – UK Energy Storage: The Opportunities - Coventry</a:t>
            </a:r>
            <a:endParaRPr lang="en-GB" sz="1700" dirty="0">
              <a:solidFill>
                <a:prstClr val="black"/>
              </a:solidFill>
              <a:latin typeface="Conduit"/>
            </a:endParaRPr>
          </a:p>
          <a:p>
            <a:pPr marL="285750" lvl="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solidFill>
                  <a:prstClr val="black"/>
                </a:solidFill>
                <a:latin typeface="Conduit"/>
              </a:rPr>
              <a:t>28 November 2018 – Success and Opportunities for Supporting Your Business – One </a:t>
            </a:r>
            <a:r>
              <a:rPr lang="en-GB" sz="1700" dirty="0" err="1" smtClean="0">
                <a:solidFill>
                  <a:prstClr val="black"/>
                </a:solidFill>
                <a:latin typeface="Conduit"/>
              </a:rPr>
              <a:t>Friargate</a:t>
            </a:r>
            <a:r>
              <a:rPr lang="en-GB" sz="1700" dirty="0" smtClean="0">
                <a:solidFill>
                  <a:prstClr val="black"/>
                </a:solidFill>
                <a:latin typeface="Conduit"/>
              </a:rPr>
              <a:t>, Coventry</a:t>
            </a:r>
            <a:endParaRPr lang="en-GB" sz="1700" dirty="0">
              <a:solidFill>
                <a:prstClr val="black"/>
              </a:solidFill>
              <a:latin typeface="Conduit"/>
            </a:endParaRPr>
          </a:p>
          <a:p>
            <a:pPr marL="285750" lvl="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solidFill>
                  <a:prstClr val="black"/>
                </a:solidFill>
                <a:latin typeface="Conduit"/>
              </a:rPr>
              <a:t>30 November 2018 – Energy Saving and Low Carbon Workshop – Coventry</a:t>
            </a:r>
          </a:p>
          <a:p>
            <a:pPr marL="285750" lvl="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endParaRPr lang="en-GB" sz="1700" dirty="0">
              <a:solidFill>
                <a:prstClr val="black"/>
              </a:solidFill>
              <a:latin typeface="Conduit"/>
            </a:endParaRPr>
          </a:p>
          <a:p>
            <a:pPr marL="285750" lvl="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b="1" dirty="0" smtClean="0">
                <a:solidFill>
                  <a:prstClr val="black"/>
                </a:solidFill>
                <a:latin typeface="Conduit"/>
              </a:rPr>
              <a:t>For more information visit http</a:t>
            </a:r>
            <a:r>
              <a:rPr lang="en-GB" sz="1700" b="1" dirty="0">
                <a:solidFill>
                  <a:prstClr val="black"/>
                </a:solidFill>
                <a:latin typeface="Conduit"/>
              </a:rPr>
              <a:t>://bit.ly/cwgreenevents</a:t>
            </a:r>
          </a:p>
        </p:txBody>
      </p:sp>
    </p:spTree>
    <p:extLst>
      <p:ext uri="{BB962C8B-B14F-4D97-AF65-F5344CB8AC3E}">
        <p14:creationId xmlns:p14="http://schemas.microsoft.com/office/powerpoint/2010/main" val="21872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7135" y="1744068"/>
            <a:ext cx="459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 smtClean="0">
                <a:solidFill>
                  <a:srgbClr val="ACD433"/>
                </a:solidFill>
                <a:latin typeface="Conduit"/>
              </a:rPr>
              <a:t>Green Business Programme</a:t>
            </a:r>
            <a:endParaRPr lang="en-GB" altLang="en-US" sz="2000" b="1" dirty="0">
              <a:solidFill>
                <a:srgbClr val="ACD433"/>
              </a:solidFill>
              <a:latin typeface="Condui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693" y="2230586"/>
            <a:ext cx="5356787" cy="3241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2000" b="1" dirty="0" smtClean="0">
                <a:solidFill>
                  <a:srgbClr val="A1E335"/>
                </a:solidFill>
                <a:latin typeface="Conduit"/>
              </a:rPr>
              <a:t>Contact us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2000" dirty="0" smtClean="0">
                <a:latin typeface="Conduit"/>
              </a:rPr>
              <a:t>Telephone: </a:t>
            </a:r>
            <a:r>
              <a:rPr lang="en-GB" sz="2000" dirty="0">
                <a:latin typeface="Conduit"/>
              </a:rPr>
              <a:t>024 7678 6901 </a:t>
            </a:r>
            <a:endParaRPr lang="en-GB" sz="2000" dirty="0" smtClean="0">
              <a:latin typeface="Conduit"/>
            </a:endParaRP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2000" dirty="0" smtClean="0">
                <a:latin typeface="Conduit"/>
              </a:rPr>
              <a:t>Email: </a:t>
            </a:r>
            <a:r>
              <a:rPr lang="en-GB" sz="2000" dirty="0" smtClean="0">
                <a:latin typeface="Conduit"/>
                <a:hlinkClick r:id="rId8"/>
              </a:rPr>
              <a:t>GreenBusiness@coventry.gov.uk</a:t>
            </a:r>
            <a:endParaRPr lang="en-GB" sz="2000" dirty="0" smtClean="0">
              <a:latin typeface="Conduit"/>
            </a:endParaRP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2000" dirty="0" smtClean="0">
                <a:latin typeface="Conduit"/>
              </a:rPr>
              <a:t>Website</a:t>
            </a:r>
            <a:r>
              <a:rPr lang="en-GB" sz="2000" dirty="0">
                <a:latin typeface="Conduit"/>
              </a:rPr>
              <a:t>: </a:t>
            </a:r>
            <a:r>
              <a:rPr lang="en-GB" sz="2000" u="sng" dirty="0">
                <a:latin typeface="Conduit"/>
                <a:hlinkClick r:id="rId9"/>
              </a:rPr>
              <a:t>www.coventry.gov.uk/greenbusiness</a:t>
            </a:r>
            <a:endParaRPr lang="en-GB" sz="2000" u="sng" dirty="0">
              <a:latin typeface="Conduit"/>
            </a:endParaRP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2000" dirty="0">
                <a:latin typeface="Conduit"/>
              </a:rPr>
              <a:t>Twitter: </a:t>
            </a:r>
            <a:r>
              <a:rPr lang="en-GB" sz="2000" dirty="0">
                <a:latin typeface="Conduit"/>
                <a:hlinkClick r:id="rId10"/>
              </a:rPr>
              <a:t>@</a:t>
            </a:r>
            <a:r>
              <a:rPr lang="en-GB" sz="2000" dirty="0" smtClean="0">
                <a:latin typeface="Conduit"/>
                <a:hlinkClick r:id="rId10"/>
              </a:rPr>
              <a:t>cwgreenbusiness</a:t>
            </a:r>
            <a:endParaRPr lang="en-GB" sz="2000" dirty="0" smtClean="0">
              <a:latin typeface="Conduit"/>
            </a:endParaRP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2000" dirty="0" smtClean="0">
                <a:latin typeface="Conduit"/>
              </a:rPr>
              <a:t>Join our LinkedIn group</a:t>
            </a:r>
          </a:p>
          <a:p>
            <a:endParaRPr lang="en-GB" sz="2200" dirty="0">
              <a:latin typeface="Conduit"/>
            </a:endParaRP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endParaRPr lang="en-GB" dirty="0" smtClean="0">
              <a:latin typeface="Conduit"/>
            </a:endParaRPr>
          </a:p>
          <a:p>
            <a:endParaRPr lang="en-GB" dirty="0">
              <a:latin typeface="Condui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85" y="2144178"/>
            <a:ext cx="2867891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" y="932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4313" y="1949977"/>
            <a:ext cx="7521146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90000"/>
            </a:pPr>
            <a:r>
              <a:rPr lang="en-GB" sz="2000" dirty="0">
                <a:latin typeface="Conduit"/>
              </a:rPr>
              <a:t>What is it?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r>
              <a:rPr lang="en-GB" sz="2000" dirty="0">
                <a:latin typeface="Conduit"/>
              </a:rPr>
              <a:t>A support programme for SMEs and organisations in Coventry and Warwickshire to help business become more energy efficient and make the most low carbon opportunities</a:t>
            </a:r>
            <a:r>
              <a:rPr lang="en-GB" sz="2000" dirty="0" smtClean="0">
                <a:latin typeface="Conduit"/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90000"/>
            </a:pPr>
            <a:r>
              <a:rPr lang="en-GB" sz="2000" dirty="0" smtClean="0">
                <a:latin typeface="Conduit"/>
              </a:rPr>
              <a:t>Who</a:t>
            </a:r>
            <a:r>
              <a:rPr lang="en-GB" sz="2000" dirty="0">
                <a:latin typeface="Conduit"/>
              </a:rPr>
              <a:t>?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r>
              <a:rPr lang="en-GB" sz="2000" dirty="0">
                <a:latin typeface="Conduit"/>
              </a:rPr>
              <a:t>All small to medium size businesses (SMEs) in Coventry and Warwickshire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dirty="0">
                <a:latin typeface="Conduit"/>
              </a:rPr>
              <a:t>Employ less than 250 employees.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dirty="0">
                <a:latin typeface="Conduit"/>
              </a:rPr>
              <a:t>Have an annual turnover of not exceeding €50 million and/or an annual balance sheet not exceeding €43million.</a:t>
            </a:r>
            <a:endParaRPr lang="en-GB" sz="2000" dirty="0">
              <a:latin typeface="Conduit"/>
            </a:endParaRPr>
          </a:p>
        </p:txBody>
      </p:sp>
      <p:pic>
        <p:nvPicPr>
          <p:cNvPr id="11" name="Picture 3" descr="Image result for coventry and warwickshire ma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39" y="1747219"/>
            <a:ext cx="5972073" cy="335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75" y="5014568"/>
            <a:ext cx="2099627" cy="139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62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6744" y="1808540"/>
            <a:ext cx="31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A1E335"/>
                </a:solidFill>
                <a:latin typeface="Conduit"/>
              </a:rPr>
              <a:t>Energy efficiency audits</a:t>
            </a:r>
            <a:endParaRPr lang="en-GB" sz="2000" b="1" dirty="0">
              <a:solidFill>
                <a:srgbClr val="A1E33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744" y="2121612"/>
            <a:ext cx="8806249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nduit"/>
              </a:rPr>
              <a:t>Identify potential energy efficiency measures</a:t>
            </a:r>
          </a:p>
          <a:p>
            <a:pPr marL="285750" indent="-285750"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Audit looks at: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>
                <a:latin typeface="Conduit"/>
              </a:rPr>
              <a:t>Building fabric - insulation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>
                <a:latin typeface="Conduit"/>
              </a:rPr>
              <a:t>Energy bills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>
                <a:latin typeface="Conduit"/>
              </a:rPr>
              <a:t>Heating and </a:t>
            </a:r>
            <a:r>
              <a:rPr lang="en-GB" sz="1500" dirty="0" smtClean="0">
                <a:latin typeface="Conduit"/>
              </a:rPr>
              <a:t>cooling, controls</a:t>
            </a:r>
            <a:endParaRPr lang="en-GB" sz="1500" dirty="0">
              <a:latin typeface="Conduit"/>
            </a:endParaRP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>
                <a:latin typeface="Conduit"/>
              </a:rPr>
              <a:t>Lighting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>
                <a:latin typeface="Conduit"/>
              </a:rPr>
              <a:t>Equipment and machinery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>
                <a:latin typeface="Conduit"/>
              </a:rPr>
              <a:t>Processes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 smtClean="0">
                <a:latin typeface="Conduit"/>
              </a:rPr>
              <a:t>Behavioural</a:t>
            </a:r>
          </a:p>
          <a:p>
            <a:pPr marL="742950" lvl="1" indent="-285750"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endParaRPr lang="en-GB" sz="800" dirty="0">
              <a:latin typeface="Conduit"/>
            </a:endParaRPr>
          </a:p>
          <a:p>
            <a:pPr marL="285750" indent="-285750"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Energy efficiency </a:t>
            </a:r>
            <a:r>
              <a:rPr lang="en-GB" sz="1600" dirty="0" smtClean="0">
                <a:latin typeface="Conduit"/>
              </a:rPr>
              <a:t>report</a:t>
            </a:r>
          </a:p>
          <a:p>
            <a:pPr marL="285750" indent="-285750"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endParaRPr lang="en-GB" sz="800" dirty="0">
              <a:latin typeface="Conduit"/>
            </a:endParaRPr>
          </a:p>
          <a:p>
            <a:pPr marL="285750" indent="-285750"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r>
              <a:rPr lang="en-GB" sz="1600" dirty="0" smtClean="0">
                <a:latin typeface="Conduit"/>
              </a:rPr>
              <a:t>Energy efficiency grants – current programme now closed</a:t>
            </a:r>
            <a:endParaRPr lang="en-GB" sz="1600" dirty="0">
              <a:latin typeface="Condui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24" y="1898782"/>
            <a:ext cx="2259313" cy="2259313"/>
          </a:xfrm>
          <a:prstGeom prst="rect">
            <a:avLst/>
          </a:prstGeom>
        </p:spPr>
      </p:pic>
      <p:pic>
        <p:nvPicPr>
          <p:cNvPr id="16" name="Picture 2" descr="https://c1cleantechnicacom-wpengine.netdna-ssl.com/files/2012/05/562677_86180174-1024x76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50" y="4257447"/>
            <a:ext cx="2684262" cy="20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" y="932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587081"/>
              </p:ext>
            </p:extLst>
          </p:nvPr>
        </p:nvGraphicFramePr>
        <p:xfrm>
          <a:off x="349372" y="2075246"/>
          <a:ext cx="10079731" cy="3400270"/>
        </p:xfrm>
        <a:graphic>
          <a:graphicData uri="http://schemas.openxmlformats.org/drawingml/2006/table">
            <a:tbl>
              <a:tblPr/>
              <a:tblGrid>
                <a:gridCol w="2399291"/>
                <a:gridCol w="1920110"/>
                <a:gridCol w="1920110"/>
                <a:gridCol w="1920110"/>
                <a:gridCol w="1920110"/>
              </a:tblGrid>
              <a:tr h="319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Opportunity 5.7.1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dui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Factor Correction</a:t>
                      </a:r>
                      <a:endParaRPr lang="en-GB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dui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42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Input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carbon savings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cost saving (£)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 cost (£)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Payback (Years)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tonnes CO</a:t>
                      </a:r>
                      <a:r>
                        <a:rPr lang="en-GB" sz="1600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dui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£20,000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£10,000 - £20,000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1 year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Situation 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Power Factor fluctuates on average between 0.3 and 0.4. This means power is being wasted and you are also being charged more for having a low power factor.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84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Opportunity 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 automatic Power Factor correction equipment. This will ensure the Power Factor is improved and the value becomes nearer to 1 thus minimising wasted energy, improving the efficiency of a plant, liberating more kW from the available supply and saving you money.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savings, electricity savings, carbon savings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96562" y="1703013"/>
            <a:ext cx="459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 smtClean="0">
                <a:solidFill>
                  <a:srgbClr val="ACD433"/>
                </a:solidFill>
                <a:latin typeface="Conduit"/>
              </a:rPr>
              <a:t>Pressing company</a:t>
            </a:r>
            <a:endParaRPr lang="en-GB" altLang="en-US" sz="2000" b="1" dirty="0">
              <a:solidFill>
                <a:srgbClr val="ACD433"/>
              </a:solidFill>
              <a:latin typeface="Conduit"/>
            </a:endParaRPr>
          </a:p>
        </p:txBody>
      </p:sp>
    </p:spTree>
    <p:extLst>
      <p:ext uri="{BB962C8B-B14F-4D97-AF65-F5344CB8AC3E}">
        <p14:creationId xmlns:p14="http://schemas.microsoft.com/office/powerpoint/2010/main" val="9232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3669" y="1792064"/>
            <a:ext cx="194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A1E335"/>
                </a:solidFill>
              </a:rPr>
              <a:t>Indigo Fitness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969" y="2172358"/>
            <a:ext cx="7206653" cy="265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900" dirty="0">
                <a:latin typeface="Conduit"/>
              </a:rPr>
              <a:t>UK’s largest Fitness equipment </a:t>
            </a:r>
            <a:r>
              <a:rPr lang="en-GB" sz="1900" dirty="0" smtClean="0">
                <a:latin typeface="Conduit"/>
              </a:rPr>
              <a:t>manufacturer</a:t>
            </a:r>
            <a:endParaRPr lang="en-GB" sz="1900" dirty="0">
              <a:latin typeface="Conduit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900" dirty="0" smtClean="0">
                <a:latin typeface="Conduit"/>
              </a:rPr>
              <a:t>£62,070 </a:t>
            </a:r>
            <a:r>
              <a:rPr lang="en-GB" sz="1900" dirty="0">
                <a:latin typeface="Conduit"/>
              </a:rPr>
              <a:t>energy efficiency grant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New insulated </a:t>
            </a:r>
            <a:r>
              <a:rPr lang="en-GB" sz="1600" dirty="0" smtClean="0">
                <a:latin typeface="Conduit"/>
              </a:rPr>
              <a:t>roof. 30</a:t>
            </a:r>
            <a:r>
              <a:rPr lang="en-GB" sz="1600" dirty="0">
                <a:latin typeface="Conduit"/>
              </a:rPr>
              <a:t>% energy saving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Sensor controlled LED lighting throughout. 70% energy savings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New heating system plus </a:t>
            </a:r>
            <a:r>
              <a:rPr lang="en-GB" sz="1600" dirty="0" smtClean="0">
                <a:latin typeface="Conduit"/>
              </a:rPr>
              <a:t>infrared heating </a:t>
            </a:r>
            <a:r>
              <a:rPr lang="en-GB" sz="1600" dirty="0">
                <a:latin typeface="Conduit"/>
              </a:rPr>
              <a:t>with sensor controls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900" dirty="0">
                <a:latin typeface="Conduit"/>
              </a:rPr>
              <a:t>Lighting </a:t>
            </a:r>
            <a:r>
              <a:rPr lang="en-GB" sz="1900" dirty="0" smtClean="0">
                <a:latin typeface="Conduit"/>
              </a:rPr>
              <a:t>will save 22 tonnes of carbon per </a:t>
            </a:r>
            <a:r>
              <a:rPr lang="en-GB" sz="1900" dirty="0">
                <a:latin typeface="Conduit"/>
              </a:rPr>
              <a:t>year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900" dirty="0">
                <a:latin typeface="Conduit"/>
              </a:rPr>
              <a:t>Roof insulation </a:t>
            </a:r>
            <a:r>
              <a:rPr lang="en-GB" sz="1900" dirty="0" smtClean="0">
                <a:latin typeface="Conduit"/>
              </a:rPr>
              <a:t>will </a:t>
            </a:r>
            <a:r>
              <a:rPr lang="en-GB" sz="1900" dirty="0">
                <a:latin typeface="Conduit"/>
              </a:rPr>
              <a:t>save </a:t>
            </a:r>
            <a:r>
              <a:rPr lang="en-GB" sz="1900" dirty="0" smtClean="0">
                <a:latin typeface="Conduit"/>
              </a:rPr>
              <a:t>13 </a:t>
            </a:r>
            <a:r>
              <a:rPr lang="en-GB" sz="1900" dirty="0">
                <a:latin typeface="Conduit"/>
              </a:rPr>
              <a:t>tonnes of carbon per year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900" dirty="0">
                <a:latin typeface="Conduit"/>
              </a:rPr>
              <a:t>£6,000 a year saving on energy costs</a:t>
            </a:r>
          </a:p>
        </p:txBody>
      </p:sp>
      <p:pic>
        <p:nvPicPr>
          <p:cNvPr id="12" name="Pictur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4" y="1808250"/>
            <a:ext cx="2642585" cy="1682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98" y="4108098"/>
            <a:ext cx="2869213" cy="190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7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" y="932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2557" y="1833254"/>
            <a:ext cx="1434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err="1">
                <a:solidFill>
                  <a:srgbClr val="A1E335"/>
                </a:solidFill>
              </a:rPr>
              <a:t>Sarginsons</a:t>
            </a:r>
            <a:endParaRPr lang="en-GB" sz="2200" b="1" dirty="0">
              <a:solidFill>
                <a:srgbClr val="A1E33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557" y="2233364"/>
            <a:ext cx="6096000" cy="29649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duit"/>
              </a:rPr>
              <a:t>£370,000 spend per annum electricity and gas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dirty="0">
                <a:latin typeface="Conduit"/>
              </a:rPr>
              <a:t>£130,000 capital investment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dirty="0">
                <a:latin typeface="Conduit"/>
              </a:rPr>
              <a:t>£26,000 energy efficiency grant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>
                <a:latin typeface="Conduit"/>
              </a:rPr>
              <a:t>2  recuperation gas furnaces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>
                <a:latin typeface="Conduit"/>
              </a:rPr>
              <a:t>Variable speed air compressors and drying equipment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>
                <a:latin typeface="Conduit"/>
              </a:rPr>
              <a:t>LED lighting throughout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>
                <a:latin typeface="Conduit"/>
              </a:rPr>
              <a:t>Power Factor Correction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dirty="0">
                <a:latin typeface="Conduit"/>
              </a:rPr>
              <a:t>Payback – 1.5 year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dirty="0">
                <a:latin typeface="Conduit"/>
              </a:rPr>
              <a:t>335 Tonnes CO2 saving/ annum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6" y="1921980"/>
            <a:ext cx="2177076" cy="1447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6" y="3468143"/>
            <a:ext cx="2177076" cy="1448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39" y="5026490"/>
            <a:ext cx="2149813" cy="1437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70" y="4208953"/>
            <a:ext cx="2458241" cy="15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" y="932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9557" y="1787180"/>
            <a:ext cx="9531178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2000" b="1" dirty="0" smtClean="0">
                <a:solidFill>
                  <a:srgbClr val="A1E335"/>
                </a:solidFill>
                <a:latin typeface="Conduit"/>
              </a:rPr>
              <a:t>Phase 2 – coming soon </a:t>
            </a:r>
            <a:r>
              <a:rPr lang="en-GB" dirty="0" smtClean="0">
                <a:solidFill>
                  <a:srgbClr val="A1E335"/>
                </a:solidFill>
                <a:latin typeface="Conduit"/>
              </a:rPr>
              <a:t>(still awaiting final confirmation) </a:t>
            </a:r>
            <a:endParaRPr lang="en-GB" dirty="0">
              <a:solidFill>
                <a:srgbClr val="A1E335"/>
              </a:solidFill>
              <a:latin typeface="Conduit"/>
            </a:endParaRP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duit"/>
              </a:rPr>
              <a:t>40% energy efficiency grants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Capital grants to improve </a:t>
            </a:r>
            <a:r>
              <a:rPr lang="en-GB" sz="1600" dirty="0" smtClean="0">
                <a:latin typeface="Conduit"/>
              </a:rPr>
              <a:t>efficiency </a:t>
            </a:r>
            <a:r>
              <a:rPr lang="en-GB" sz="1600" dirty="0">
                <a:latin typeface="Conduit"/>
              </a:rPr>
              <a:t>(Up to </a:t>
            </a:r>
            <a:r>
              <a:rPr lang="en-GB" sz="1600" dirty="0" smtClean="0">
                <a:latin typeface="Conduit"/>
              </a:rPr>
              <a:t>£50k)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 smtClean="0">
                <a:latin typeface="Conduit"/>
              </a:rPr>
              <a:t>Must show a carbon saving</a:t>
            </a:r>
            <a:endParaRPr lang="en-GB" sz="1600" dirty="0">
              <a:latin typeface="Conduit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duit"/>
              </a:rPr>
              <a:t>Covering: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duit"/>
              </a:rPr>
              <a:t>Energy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duit"/>
              </a:rPr>
              <a:t>Waste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duit"/>
              </a:rPr>
              <a:t>Water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duit"/>
              </a:rPr>
              <a:t>Materials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 dirty="0" smtClean="0">
                <a:latin typeface="Conduit"/>
              </a:rPr>
              <a:t>Eligibility</a:t>
            </a:r>
            <a:r>
              <a:rPr lang="en-GB" sz="1600" dirty="0">
                <a:latin typeface="Conduit"/>
              </a:rPr>
              <a:t>: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&gt;50% B2B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Match funding can’t be via another public sector grant etc. </a:t>
            </a:r>
          </a:p>
          <a:p>
            <a:endParaRPr lang="en-GB" sz="2000" dirty="0">
              <a:solidFill>
                <a:srgbClr val="A1E335"/>
              </a:solidFill>
              <a:latin typeface="Condui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02" y="1868163"/>
            <a:ext cx="2555505" cy="1697882"/>
          </a:xfrm>
          <a:prstGeom prst="rect">
            <a:avLst/>
          </a:prstGeom>
        </p:spPr>
      </p:pic>
      <p:pic>
        <p:nvPicPr>
          <p:cNvPr id="15" name="Picture 14" descr="https://cleantechnica.com/files/2013/03/Solar-Panels-on-Factory-Roof-nice-sky-background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842" y="3063817"/>
            <a:ext cx="2111624" cy="186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safetytoolboxtopics.com/images/stories/bigstock-Factory-Workers-And-Production-6966036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91" y="4423801"/>
            <a:ext cx="2464419" cy="16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" y="932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093" y="1744068"/>
            <a:ext cx="5455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>
                <a:solidFill>
                  <a:srgbClr val="ACD433"/>
                </a:solidFill>
                <a:latin typeface="Conduit"/>
              </a:rPr>
              <a:t>Examples of </a:t>
            </a:r>
            <a:r>
              <a:rPr lang="en-GB" altLang="en-US" sz="2000" b="1" dirty="0" smtClean="0">
                <a:solidFill>
                  <a:srgbClr val="ACD433"/>
                </a:solidFill>
                <a:latin typeface="Conduit"/>
              </a:rPr>
              <a:t>measures eligible for grants</a:t>
            </a:r>
            <a:endParaRPr lang="en-GB" altLang="en-US" sz="2000" b="1" dirty="0">
              <a:solidFill>
                <a:srgbClr val="ACD433"/>
              </a:solidFill>
              <a:latin typeface="Conduit"/>
            </a:endParaRPr>
          </a:p>
        </p:txBody>
      </p:sp>
      <p:pic>
        <p:nvPicPr>
          <p:cNvPr id="11" name="Picture 6" descr="Image result for new led lights ware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5" y="2424341"/>
            <a:ext cx="1531680" cy="91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Airi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62" y="2363580"/>
            <a:ext cx="1069126" cy="1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11705"/>
          <a:stretch>
            <a:fillRect/>
          </a:stretch>
        </p:blipFill>
        <p:spPr bwMode="auto">
          <a:xfrm>
            <a:off x="4077313" y="2340658"/>
            <a:ext cx="1022263" cy="114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ttp://www.selectsolar.co.uk/uploads/prod_img/2_419_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95" y="2363580"/>
            <a:ext cx="1180255" cy="1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40460-267047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61" y="2270679"/>
            <a:ext cx="1371623" cy="128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Adjustable-Variable-Speed-Pulley-Drives-With-Diaphragm-Spring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48145"/>
          <a:stretch>
            <a:fillRect/>
          </a:stretch>
        </p:blipFill>
        <p:spPr bwMode="auto">
          <a:xfrm>
            <a:off x="8963696" y="2424341"/>
            <a:ext cx="1363503" cy="11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www.lowlanddoors.co.uk/wp-content/uploads/2012/10/Fire_Roller_Shutter_Door_2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6" y="4016771"/>
            <a:ext cx="1441029" cy="10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58" y="4016771"/>
            <a:ext cx="1178343" cy="10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CNC machin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91" y="3857412"/>
            <a:ext cx="1602490" cy="1291043"/>
          </a:xfrm>
          <a:prstGeom prst="rect">
            <a:avLst/>
          </a:prstGeom>
        </p:spPr>
      </p:pic>
      <p:pic>
        <p:nvPicPr>
          <p:cNvPr id="23" name="Picture 22" descr="Image result for recycling baler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41" y="3881932"/>
            <a:ext cx="1088233" cy="144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Image result for water saving carbon business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83" y="4016771"/>
            <a:ext cx="1286996" cy="101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Image result for roof insulation industry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03" y="3974503"/>
            <a:ext cx="1253909" cy="1185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7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7135" y="1744068"/>
            <a:ext cx="459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 smtClean="0">
                <a:solidFill>
                  <a:srgbClr val="ACD433"/>
                </a:solidFill>
                <a:latin typeface="Conduit"/>
              </a:rPr>
              <a:t>Green Business Network</a:t>
            </a:r>
            <a:endParaRPr lang="en-GB" altLang="en-US" sz="2000" b="1" dirty="0">
              <a:solidFill>
                <a:srgbClr val="ACD433"/>
              </a:solidFill>
              <a:latin typeface="Condui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26" y="2041825"/>
            <a:ext cx="2875785" cy="2874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693" y="2230586"/>
            <a:ext cx="6644768" cy="3895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1700" dirty="0">
                <a:latin typeface="Conduit"/>
              </a:rPr>
              <a:t>Membership is free and offers a range of benefits</a:t>
            </a:r>
            <a:r>
              <a:rPr lang="en-GB" sz="1700" dirty="0" smtClean="0">
                <a:latin typeface="Conduit"/>
              </a:rPr>
              <a:t>: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latin typeface="Conduit"/>
              </a:rPr>
              <a:t>Monthly newsletter – news, events new legislation, case studies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latin typeface="Conduit"/>
              </a:rPr>
              <a:t>Membership certificate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latin typeface="Conduit"/>
              </a:rPr>
              <a:t>Events and seminars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latin typeface="Conduit"/>
              </a:rPr>
              <a:t>Workshops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latin typeface="Conduit"/>
              </a:rPr>
              <a:t>Expert advice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latin typeface="Conduit"/>
              </a:rPr>
              <a:t>Signposting to other grants</a:t>
            </a: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 smtClean="0">
                <a:latin typeface="Conduit"/>
              </a:rPr>
              <a:t>Business Support</a:t>
            </a: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 smtClean="0">
                <a:latin typeface="Conduit"/>
              </a:rPr>
              <a:t>Innovation</a:t>
            </a: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 smtClean="0">
                <a:latin typeface="Conduit"/>
              </a:rPr>
              <a:t>Skills 4 Growth</a:t>
            </a: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endParaRPr lang="en-GB" dirty="0" smtClean="0">
              <a:latin typeface="Conduit"/>
            </a:endParaRPr>
          </a:p>
          <a:p>
            <a:endParaRPr lang="en-GB" dirty="0">
              <a:latin typeface="Conduit"/>
            </a:endParaRPr>
          </a:p>
        </p:txBody>
      </p:sp>
    </p:spTree>
    <p:extLst>
      <p:ext uri="{BB962C8B-B14F-4D97-AF65-F5344CB8AC3E}">
        <p14:creationId xmlns:p14="http://schemas.microsoft.com/office/powerpoint/2010/main" val="14643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2436</TotalTime>
  <Words>518</Words>
  <Application>Microsoft Office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Conduit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Coventry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Gill, Sarah</dc:creator>
  <cp:lastModifiedBy>Osborne, Denise</cp:lastModifiedBy>
  <cp:revision>67</cp:revision>
  <dcterms:created xsi:type="dcterms:W3CDTF">2017-11-13T13:00:49Z</dcterms:created>
  <dcterms:modified xsi:type="dcterms:W3CDTF">2018-10-17T14:27:38Z</dcterms:modified>
</cp:coreProperties>
</file>