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9" r:id="rId1"/>
  </p:sldMasterIdLst>
  <p:notesMasterIdLst>
    <p:notesMasterId r:id="rId32"/>
  </p:notesMasterIdLst>
  <p:sldIdLst>
    <p:sldId id="2414" r:id="rId2"/>
    <p:sldId id="2776" r:id="rId3"/>
    <p:sldId id="2760" r:id="rId4"/>
    <p:sldId id="2761" r:id="rId5"/>
    <p:sldId id="2759" r:id="rId6"/>
    <p:sldId id="2762" r:id="rId7"/>
    <p:sldId id="2763" r:id="rId8"/>
    <p:sldId id="2765" r:id="rId9"/>
    <p:sldId id="2766" r:id="rId10"/>
    <p:sldId id="2767" r:id="rId11"/>
    <p:sldId id="2778" r:id="rId12"/>
    <p:sldId id="2768" r:id="rId13"/>
    <p:sldId id="2769" r:id="rId14"/>
    <p:sldId id="2770" r:id="rId15"/>
    <p:sldId id="2771" r:id="rId16"/>
    <p:sldId id="2772" r:id="rId17"/>
    <p:sldId id="2773" r:id="rId18"/>
    <p:sldId id="2774" r:id="rId19"/>
    <p:sldId id="2747" r:id="rId20"/>
    <p:sldId id="2748" r:id="rId21"/>
    <p:sldId id="2749" r:id="rId22"/>
    <p:sldId id="2750" r:id="rId23"/>
    <p:sldId id="2751" r:id="rId24"/>
    <p:sldId id="2753" r:id="rId25"/>
    <p:sldId id="2754" r:id="rId26"/>
    <p:sldId id="2755" r:id="rId27"/>
    <p:sldId id="2757" r:id="rId28"/>
    <p:sldId id="2777" r:id="rId29"/>
    <p:sldId id="2758" r:id="rId30"/>
    <p:sldId id="260" r:id="rId31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FDFDFD"/>
    <a:srgbClr val="BC0000"/>
    <a:srgbClr val="970919"/>
    <a:srgbClr val="950017"/>
    <a:srgbClr val="0065B0"/>
    <a:srgbClr val="F7F7F7"/>
    <a:srgbClr val="F5F5F5"/>
    <a:srgbClr val="FF9900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 autoAdjust="0"/>
    <p:restoredTop sz="87588" autoAdjust="0"/>
  </p:normalViewPr>
  <p:slideViewPr>
    <p:cSldViewPr snapToGrid="0" showGuides="1">
      <p:cViewPr varScale="1">
        <p:scale>
          <a:sx n="81" d="100"/>
          <a:sy n="81" d="100"/>
        </p:scale>
        <p:origin x="1194" y="108"/>
      </p:cViewPr>
      <p:guideLst>
        <p:guide pos="2880"/>
        <p:guide orient="horz" pos="16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351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6C943-7B6B-454E-AE7D-E50096A779C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2BF94-F822-4432-9B01-79118C084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Tx/>
              <a:buChar char="-"/>
            </a:pPr>
            <a:r>
              <a:rPr lang="en-US" dirty="0"/>
              <a:t>Started to do it</a:t>
            </a:r>
            <a:r>
              <a:rPr lang="en-US" baseline="0" dirty="0"/>
              <a:t> when we were startup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Small and proud of every achievement 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Wanted to acknowledge it 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Kept doing it 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still consider ourselves somewhat a startup, 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Purpose driven, embrace change, and quick to react</a:t>
            </a:r>
          </a:p>
          <a:p>
            <a:pPr marL="181240" indent="-181240">
              <a:buFontTx/>
              <a:buChar char="-"/>
            </a:pPr>
            <a:endParaRPr lang="en-US" baseline="0" dirty="0"/>
          </a:p>
          <a:p>
            <a:pPr marL="181240" indent="-181240">
              <a:buFontTx/>
              <a:buChar char="-"/>
            </a:pPr>
            <a:r>
              <a:rPr lang="en-US" baseline="0" dirty="0"/>
              <a:t>Numbers from this quarter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02D11-EC31-46B6-B6BA-254495B41E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02D11-EC31-46B6-B6BA-254495B41E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2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E20B4-6887-4951-8356-DC3840EE238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3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PO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central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SE </a:t>
            </a:r>
            <a:r>
              <a:rPr lang="de-DE" baseline="0" dirty="0" err="1" smtClean="0"/>
              <a:t>solution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02D11-EC31-46B6-B6BA-254495B41E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can see the typical setup of a </a:t>
            </a:r>
            <a:r>
              <a:rPr lang="en-US" dirty="0" err="1"/>
              <a:t>StorEdge</a:t>
            </a:r>
            <a:r>
              <a:rPr lang="en-US" dirty="0"/>
              <a:t> Interface system.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inverter and the </a:t>
            </a:r>
            <a:r>
              <a:rPr lang="en-US" dirty="0" err="1"/>
              <a:t>StorEdge</a:t>
            </a:r>
            <a:r>
              <a:rPr lang="en-US" dirty="0"/>
              <a:t> interface are both connected</a:t>
            </a:r>
            <a:r>
              <a:rPr lang="en-US" baseline="0" dirty="0"/>
              <a:t> to AC. </a:t>
            </a:r>
            <a:br>
              <a:rPr lang="en-US" baseline="0" dirty="0"/>
            </a:br>
            <a:r>
              <a:rPr lang="en-US" baseline="0" dirty="0"/>
              <a:t>The AC connection of the interface is only used to supply power to the electronics of interface and battery.</a:t>
            </a:r>
            <a:br>
              <a:rPr lang="en-US" baseline="0" dirty="0"/>
            </a:br>
            <a:r>
              <a:rPr lang="en-US" baseline="0" dirty="0"/>
              <a:t>It is not used to charge the battery.</a:t>
            </a:r>
            <a:br>
              <a:rPr lang="en-US" baseline="0" dirty="0"/>
            </a:b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The power optimizers are connected directly to the inverter, while the DC connection of the battery runs through the </a:t>
            </a:r>
            <a:r>
              <a:rPr lang="en-US" baseline="0" dirty="0" err="1"/>
              <a:t>StorEdge</a:t>
            </a:r>
            <a:r>
              <a:rPr lang="en-US" baseline="0" dirty="0"/>
              <a:t> interface.</a:t>
            </a:r>
            <a:br>
              <a:rPr lang="en-US" baseline="0" dirty="0"/>
            </a:b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RS485 communications are used to connect battery, interface, inverter and meter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0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Fourth benefit: Full visibility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integrated</a:t>
            </a:r>
            <a:r>
              <a:rPr lang="en-US" baseline="0" dirty="0"/>
              <a:t>, free for lifetime, monitoring solution allows you to keep track of PV production, self-consumption and battery status.</a:t>
            </a:r>
            <a:br>
              <a:rPr lang="en-US" baseline="0" dirty="0"/>
            </a:br>
            <a:r>
              <a:rPr lang="en-US" baseline="0" dirty="0"/>
              <a:t>In this screenshot you can see the PV system and the battery both supplying power to your household loads.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F94-F822-4432-9B01-79118C084A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7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production</a:t>
            </a:r>
            <a:r>
              <a:rPr lang="en-US" baseline="0" dirty="0"/>
              <a:t> and consumption overview gives you weekly, monthly and annual data </a:t>
            </a:r>
            <a:br>
              <a:rPr lang="en-US" baseline="0" dirty="0"/>
            </a:br>
            <a:r>
              <a:rPr lang="en-US" baseline="0" dirty="0"/>
              <a:t>about your self-consumption, energy export and energy import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F94-F822-4432-9B01-79118C084A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78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detailed</a:t>
            </a:r>
            <a:r>
              <a:rPr lang="en-US" baseline="0" dirty="0"/>
              <a:t> power graph allows you to visualize your </a:t>
            </a:r>
            <a:r>
              <a:rPr lang="en-US" baseline="0" dirty="0" err="1"/>
              <a:t>pv</a:t>
            </a:r>
            <a:r>
              <a:rPr lang="en-US" baseline="0" dirty="0"/>
              <a:t> production curve and your power consumption.</a:t>
            </a:r>
            <a:br>
              <a:rPr lang="en-US" baseline="0" dirty="0"/>
            </a:br>
            <a:r>
              <a:rPr lang="en-US" baseline="0" dirty="0"/>
              <a:t>It also allows you to see at what times energy is drawn from the battery and when it is drawn from the grid.</a:t>
            </a:r>
            <a:br>
              <a:rPr lang="en-US" baseline="0" dirty="0"/>
            </a:br>
            <a:r>
              <a:rPr lang="en-US" baseline="0" dirty="0"/>
              <a:t>At the end it also enables you to adapt your consumption behavior in order to reduce your electricity bill.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2BF94-F822-4432-9B01-79118C084A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02D11-EC31-46B6-B6BA-254495B41E5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1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http://www.raponline.org/wp-content/uploads/2016/05/rap-lazar-teachingducktofly-2014-jan.pdfs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90A2-7258-48A9-9E5C-2D65FCFEBB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laredge.com" TargetMode="External"/><Relationship Id="rId7" Type="http://schemas.openxmlformats.org/officeDocument/2006/relationships/image" Target="../media/image1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4"/>
          <p:cNvSpPr txBox="1">
            <a:spLocks/>
          </p:cNvSpPr>
          <p:nvPr/>
        </p:nvSpPr>
        <p:spPr>
          <a:xfrm>
            <a:off x="7602838" y="4790601"/>
            <a:ext cx="1434082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20" dirty="0"/>
              <a:t>©</a:t>
            </a:r>
            <a:r>
              <a:rPr lang="en-US" spc="-65" dirty="0"/>
              <a:t> </a:t>
            </a:r>
            <a:r>
              <a:rPr lang="en-US" spc="5" dirty="0" err="1"/>
              <a:t>SolarEdge</a:t>
            </a:r>
            <a:endParaRPr lang="en-US" spc="5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90138" y="1241854"/>
            <a:ext cx="4809563" cy="1655296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500" kern="1200" spc="-5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56209" y="2959871"/>
            <a:ext cx="3287627" cy="370272"/>
          </a:xfrm>
          <a:prstGeom prst="rect">
            <a:avLst/>
          </a:prstGeom>
        </p:spPr>
        <p:txBody>
          <a:bodyPr/>
          <a:lstStyle>
            <a:lvl1pPr marL="0" indent="0" algn="l" rtl="0"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 marL="342900" indent="0" algn="l" rtl="0">
              <a:buFontTx/>
              <a:buNone/>
              <a:defRPr sz="2000"/>
            </a:lvl2pPr>
            <a:lvl3pPr marL="685800" indent="0" algn="l" rtl="0">
              <a:buFontTx/>
              <a:buNone/>
              <a:defRPr sz="2000"/>
            </a:lvl3pPr>
            <a:lvl4pPr marL="1028700" indent="0" algn="l" rtl="0">
              <a:buFontTx/>
              <a:buNone/>
              <a:defRPr sz="2000"/>
            </a:lvl4pPr>
            <a:lvl5pPr marL="1371600" indent="0" algn="l" rtl="0">
              <a:buFontTx/>
              <a:buNone/>
              <a:defRPr sz="2000"/>
            </a:lvl5pPr>
          </a:lstStyle>
          <a:p>
            <a:pPr lvl="0"/>
            <a:r>
              <a:rPr lang="en-US" dirty="0"/>
              <a:t>&lt;Your Name&gt;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8107" y="2959871"/>
            <a:ext cx="1612557" cy="369332"/>
          </a:xfrm>
          <a:prstGeom prst="rect">
            <a:avLst/>
          </a:prstGeom>
        </p:spPr>
        <p:txBody>
          <a:bodyPr/>
          <a:lstStyle>
            <a:lvl1pPr lvl="0" indent="0" algn="l" rtl="0">
              <a:lnSpc>
                <a:spcPct val="90000"/>
              </a:lnSpc>
              <a:spcBef>
                <a:spcPts val="750"/>
              </a:spcBef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 indent="0" algn="l" rtl="0">
              <a:lnSpc>
                <a:spcPct val="90000"/>
              </a:lnSpc>
              <a:spcBef>
                <a:spcPts val="375"/>
              </a:spcBef>
              <a:buFontTx/>
              <a:buNone/>
              <a:defRPr sz="2000"/>
            </a:lvl2pPr>
            <a:lvl3pPr indent="0" algn="l" rtl="0">
              <a:lnSpc>
                <a:spcPct val="90000"/>
              </a:lnSpc>
              <a:spcBef>
                <a:spcPts val="375"/>
              </a:spcBef>
              <a:buFontTx/>
              <a:buNone/>
              <a:defRPr sz="2000"/>
            </a:lvl3pPr>
            <a:lvl4pPr indent="0" algn="l" rtl="0">
              <a:lnSpc>
                <a:spcPct val="90000"/>
              </a:lnSpc>
              <a:spcBef>
                <a:spcPts val="375"/>
              </a:spcBef>
              <a:buFontTx/>
              <a:buNone/>
              <a:defRPr sz="2000"/>
            </a:lvl4pPr>
            <a:lvl5pPr indent="0" algn="l" rtl="0">
              <a:lnSpc>
                <a:spcPct val="90000"/>
              </a:lnSpc>
              <a:spcBef>
                <a:spcPts val="375"/>
              </a:spcBef>
              <a:buFontTx/>
              <a:buNone/>
              <a:defRPr sz="2000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Presented by:</a:t>
            </a:r>
          </a:p>
        </p:txBody>
      </p:sp>
      <p:sp>
        <p:nvSpPr>
          <p:cNvPr id="13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3390138" y="3591802"/>
            <a:ext cx="2057400" cy="273844"/>
          </a:xfrm>
          <a:prstGeom prst="rect">
            <a:avLst/>
          </a:prstGeom>
        </p:spPr>
        <p:txBody>
          <a:bodyPr/>
          <a:lstStyle>
            <a:lvl1pPr algn="l" rtl="0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888A5DB9-F9E8-460F-A25D-295D18AFB58F}" type="datetime1">
              <a:rPr lang="en-US" smtClean="0"/>
              <a:t>11/21/2018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398107" y="2959871"/>
            <a:ext cx="1612557" cy="369332"/>
          </a:xfrm>
          <a:prstGeom prst="rect">
            <a:avLst/>
          </a:prstGeom>
        </p:spPr>
        <p:txBody>
          <a:bodyPr/>
          <a:lstStyle>
            <a:lvl1pPr lvl="0" indent="0" algn="l" rtl="0">
              <a:lnSpc>
                <a:spcPct val="90000"/>
              </a:lnSpc>
              <a:spcBef>
                <a:spcPts val="750"/>
              </a:spcBef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 indent="0" algn="l" rtl="0">
              <a:lnSpc>
                <a:spcPct val="90000"/>
              </a:lnSpc>
              <a:spcBef>
                <a:spcPts val="375"/>
              </a:spcBef>
              <a:buFontTx/>
              <a:buNone/>
              <a:defRPr sz="2000"/>
            </a:lvl2pPr>
            <a:lvl3pPr indent="0" algn="l" rtl="0">
              <a:lnSpc>
                <a:spcPct val="90000"/>
              </a:lnSpc>
              <a:spcBef>
                <a:spcPts val="375"/>
              </a:spcBef>
              <a:buFontTx/>
              <a:buNone/>
              <a:defRPr sz="2000"/>
            </a:lvl3pPr>
            <a:lvl4pPr indent="0" algn="l" rtl="0">
              <a:lnSpc>
                <a:spcPct val="90000"/>
              </a:lnSpc>
              <a:spcBef>
                <a:spcPts val="375"/>
              </a:spcBef>
              <a:buFontTx/>
              <a:buNone/>
              <a:defRPr sz="2000"/>
            </a:lvl4pPr>
            <a:lvl5pPr indent="0" algn="l" rtl="0">
              <a:lnSpc>
                <a:spcPct val="90000"/>
              </a:lnSpc>
              <a:spcBef>
                <a:spcPts val="375"/>
              </a:spcBef>
              <a:buFontTx/>
              <a:buNone/>
              <a:defRPr sz="2000"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2718729830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 txBox="1"/>
          <p:nvPr/>
        </p:nvSpPr>
        <p:spPr>
          <a:xfrm>
            <a:off x="229406" y="4221850"/>
            <a:ext cx="624649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800" b="1" spc="-5" dirty="0">
                <a:solidFill>
                  <a:srgbClr val="58595B"/>
                </a:solidFill>
                <a:latin typeface="Calibri"/>
                <a:cs typeface="Calibri"/>
              </a:rPr>
              <a:t>Cautionary Note Regarding </a:t>
            </a:r>
            <a:r>
              <a:rPr sz="800" b="1" spc="-10" dirty="0">
                <a:solidFill>
                  <a:srgbClr val="58595B"/>
                </a:solidFill>
                <a:latin typeface="Calibri"/>
                <a:cs typeface="Calibri"/>
              </a:rPr>
              <a:t>Market Data </a:t>
            </a:r>
            <a:r>
              <a:rPr sz="800" b="1" dirty="0">
                <a:solidFill>
                  <a:srgbClr val="58595B"/>
                </a:solidFill>
                <a:latin typeface="Calibri"/>
                <a:cs typeface="Calibri"/>
              </a:rPr>
              <a:t>&amp; </a:t>
            </a:r>
            <a:r>
              <a:rPr sz="800" b="1" spc="-5" dirty="0">
                <a:solidFill>
                  <a:srgbClr val="58595B"/>
                </a:solidFill>
                <a:latin typeface="Calibri"/>
                <a:cs typeface="Calibri"/>
              </a:rPr>
              <a:t>Industry</a:t>
            </a:r>
            <a:r>
              <a:rPr sz="800" b="1" spc="15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58595B"/>
                </a:solidFill>
                <a:latin typeface="Calibri"/>
                <a:cs typeface="Calibri"/>
              </a:rPr>
              <a:t>Forecasts</a:t>
            </a:r>
            <a:endParaRPr sz="800" dirty="0">
              <a:latin typeface="Calibri"/>
              <a:cs typeface="Calibri"/>
            </a:endParaRPr>
          </a:p>
          <a:p>
            <a:pPr marL="12700" marR="5080" algn="l" rtl="0">
              <a:lnSpc>
                <a:spcPct val="114599"/>
              </a:lnSpc>
            </a:pP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This power point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presentation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contains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market data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and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industry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forecasts from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certain third-party sources. This information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is based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on industry surveys 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and the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preparer’s expertise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in the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industry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and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there can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be no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assurance that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any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such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market data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is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accurate or that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any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such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industry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forecasts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will  be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achieved. Although we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have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not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independently verified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the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accuracy of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such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market data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and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industry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forecasts,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we believe that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the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market data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is 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reliable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and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that </a:t>
            </a:r>
            <a:r>
              <a:rPr sz="800" b="0" dirty="0">
                <a:solidFill>
                  <a:srgbClr val="58595B"/>
                </a:solidFill>
                <a:latin typeface="Calibri Light"/>
                <a:cs typeface="Calibri Light"/>
              </a:rPr>
              <a:t>the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industry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forecasts </a:t>
            </a:r>
            <a:r>
              <a:rPr sz="800" b="0" spc="-5" dirty="0">
                <a:solidFill>
                  <a:srgbClr val="58595B"/>
                </a:solidFill>
                <a:latin typeface="Calibri Light"/>
                <a:cs typeface="Calibri Light"/>
              </a:rPr>
              <a:t>are</a:t>
            </a:r>
            <a:r>
              <a:rPr sz="800" b="0" spc="50" dirty="0">
                <a:solidFill>
                  <a:srgbClr val="58595B"/>
                </a:solidFill>
                <a:latin typeface="Calibri Light"/>
                <a:cs typeface="Calibri Light"/>
              </a:rPr>
              <a:t> </a:t>
            </a:r>
            <a:r>
              <a:rPr sz="800" b="0" spc="-10" dirty="0">
                <a:solidFill>
                  <a:srgbClr val="58595B"/>
                </a:solidFill>
                <a:latin typeface="Calibri Light"/>
                <a:cs typeface="Calibri Light"/>
              </a:rPr>
              <a:t>reasonable.</a:t>
            </a:r>
            <a:endParaRPr sz="800" dirty="0">
              <a:latin typeface="Calibri Light"/>
              <a:cs typeface="Calibri Light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692758" y="3532720"/>
            <a:ext cx="14890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</a:pPr>
            <a:r>
              <a:rPr sz="1400" b="0" kern="1200" spc="-15" dirty="0">
                <a:solidFill>
                  <a:srgbClr val="404040"/>
                </a:solidFill>
                <a:latin typeface="Calibri Light"/>
                <a:ea typeface="+mn-ea"/>
                <a:cs typeface="Calibri Light"/>
                <a:hlinkClick r:id="rId3"/>
              </a:rPr>
              <a:t>info@solaredge.com</a:t>
            </a:r>
            <a:endParaRPr sz="1400" b="0" kern="1200" spc="-15" dirty="0">
              <a:solidFill>
                <a:srgbClr val="404040"/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6824" y="3532720"/>
            <a:ext cx="17989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</a:pPr>
            <a:r>
              <a:rPr sz="1400" b="0" spc="-15" dirty="0">
                <a:solidFill>
                  <a:srgbClr val="404040"/>
                </a:solidFill>
                <a:latin typeface="Calibri Light"/>
                <a:cs typeface="Calibri Light"/>
              </a:rPr>
              <a:t>twitter.com/SolarEdgePV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922551" y="3532720"/>
            <a:ext cx="14249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</a:pPr>
            <a:r>
              <a:rPr sz="1400" b="0" spc="-15" dirty="0">
                <a:solidFill>
                  <a:srgbClr val="404040"/>
                </a:solidFill>
                <a:latin typeface="Calibri Light"/>
                <a:cs typeface="Calibri Light"/>
              </a:rPr>
              <a:t>solaredge.com/blog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7204410" y="3532720"/>
            <a:ext cx="10598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</a:pPr>
            <a:r>
              <a:rPr sz="1400" b="0" spc="-10" dirty="0">
                <a:solidFill>
                  <a:srgbClr val="404040"/>
                </a:solidFill>
                <a:latin typeface="Calibri Light"/>
                <a:cs typeface="Calibri Light"/>
              </a:rPr>
              <a:t>solaredge.com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6135" y="1863260"/>
            <a:ext cx="3591731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050" b="0" kern="1200" spc="5" dirty="0">
                <a:solidFill>
                  <a:srgbClr val="D92228"/>
                </a:solidFill>
                <a:latin typeface="+mn-lt"/>
                <a:ea typeface="+mj-ea"/>
                <a:cs typeface="+mj-cs"/>
              </a:rPr>
              <a:t>THANK YOU!</a:t>
            </a:r>
          </a:p>
        </p:txBody>
      </p:sp>
      <p:sp>
        <p:nvSpPr>
          <p:cNvPr id="13" name="מציין מיקום של כותרת תחתונה 4"/>
          <p:cNvSpPr txBox="1">
            <a:spLocks/>
          </p:cNvSpPr>
          <p:nvPr/>
        </p:nvSpPr>
        <p:spPr>
          <a:xfrm>
            <a:off x="7602838" y="4790601"/>
            <a:ext cx="1434082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20" dirty="0"/>
              <a:t>©</a:t>
            </a:r>
            <a:r>
              <a:rPr lang="en-US" spc="-65" dirty="0"/>
              <a:t> </a:t>
            </a:r>
            <a:r>
              <a:rPr lang="en-US" spc="5" dirty="0" err="1"/>
              <a:t>SolarEdge</a:t>
            </a:r>
            <a:endParaRPr lang="en-US" spc="5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13" y="3000418"/>
            <a:ext cx="398213" cy="398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72" y="3000418"/>
            <a:ext cx="398213" cy="398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31" y="2996481"/>
            <a:ext cx="398213" cy="398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0" y="3004597"/>
            <a:ext cx="398213" cy="3985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13" y="3000418"/>
            <a:ext cx="398213" cy="3985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72" y="3000418"/>
            <a:ext cx="398213" cy="3985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31" y="2996481"/>
            <a:ext cx="398213" cy="3985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0" y="3004597"/>
            <a:ext cx="398213" cy="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7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920750"/>
            <a:ext cx="7135812" cy="3521075"/>
          </a:xfrm>
          <a:prstGeom prst="rect">
            <a:avLst/>
          </a:prstGeom>
        </p:spPr>
        <p:txBody>
          <a:bodyPr/>
          <a:lstStyle>
            <a:lvl1pPr marL="230188" indent="-230188" algn="l" rtl="0">
              <a:buSzPct val="64000"/>
              <a:buFontTx/>
              <a:buBlip>
                <a:blip r:embed="rId2"/>
              </a:buBlip>
              <a:defRPr lang="en-US" sz="18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 marL="460375" indent="-230188" algn="l" rtl="0">
              <a:buSzPct val="65000"/>
              <a:buFontTx/>
              <a:buBlip>
                <a:blip r:embed="rId2"/>
              </a:buBlip>
              <a:defRPr lang="en-US" sz="16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2pPr>
            <a:lvl3pPr marL="8572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3pPr>
            <a:lvl4pPr marL="12001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4pPr>
            <a:lvl5pPr marL="15430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5pPr>
            <a:lvl6pPr marL="18859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6pPr>
            <a:lvl7pPr marL="22288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7pPr>
            <a:lvl8pPr marL="25717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8pPr>
            <a:lvl9pPr marL="29146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9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8"/>
            <a:r>
              <a:rPr lang="en-US" dirty="0"/>
              <a:t>10</a:t>
            </a:r>
          </a:p>
          <a:p>
            <a:pPr lvl="8"/>
            <a:r>
              <a:rPr lang="en-US" dirty="0"/>
              <a:t>11</a:t>
            </a:r>
          </a:p>
          <a:p>
            <a:pPr lvl="8"/>
            <a:r>
              <a:rPr lang="en-US" dirty="0"/>
              <a:t>12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 hasCustomPrompt="1"/>
          </p:nvPr>
        </p:nvSpPr>
        <p:spPr>
          <a:xfrm>
            <a:off x="249151" y="87466"/>
            <a:ext cx="7136585" cy="6413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9685" algn="l" rtl="0">
              <a:lnSpc>
                <a:spcPct val="100000"/>
              </a:lnSpc>
              <a:defRPr lang="en-US" sz="2800" b="0" i="0" spc="-20" dirty="0">
                <a:solidFill>
                  <a:srgbClr val="D9222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pc="-20" dirty="0"/>
              <a:t>Insert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 hasCustomPrompt="1"/>
          </p:nvPr>
        </p:nvSpPr>
        <p:spPr>
          <a:xfrm>
            <a:off x="249153" y="87466"/>
            <a:ext cx="7136585" cy="6413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9685" algn="l" rtl="0">
              <a:lnSpc>
                <a:spcPct val="100000"/>
              </a:lnSpc>
              <a:defRPr lang="en-US" sz="2800" b="0" i="0" spc="-20" dirty="0">
                <a:solidFill>
                  <a:srgbClr val="D9222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pc="-20" dirty="0"/>
              <a:t>Insert Slide Title</a:t>
            </a:r>
            <a:endParaRPr lang="en-US" dirty="0"/>
          </a:p>
        </p:txBody>
      </p:sp>
      <p:pic>
        <p:nvPicPr>
          <p:cNvPr id="9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0" name="מציין מיקום של כותרת תחתונה 4"/>
          <p:cNvSpPr txBox="1">
            <a:spLocks/>
          </p:cNvSpPr>
          <p:nvPr/>
        </p:nvSpPr>
        <p:spPr>
          <a:xfrm>
            <a:off x="7602840" y="4790601"/>
            <a:ext cx="1434082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20" dirty="0"/>
              <a:t>©</a:t>
            </a:r>
            <a:r>
              <a:rPr lang="en-US" sz="1000" spc="-65" dirty="0"/>
              <a:t> </a:t>
            </a:r>
            <a:r>
              <a:rPr lang="en-US" sz="1000" spc="5" dirty="0" err="1"/>
              <a:t>SolarEdge</a:t>
            </a:r>
            <a:endParaRPr lang="en-US" sz="1000" spc="5" dirty="0"/>
          </a:p>
        </p:txBody>
      </p:sp>
      <p:sp>
        <p:nvSpPr>
          <p:cNvPr id="11" name="Rectangle 10"/>
          <p:cNvSpPr/>
          <p:nvPr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920753"/>
            <a:ext cx="7135812" cy="3521075"/>
          </a:xfrm>
          <a:prstGeom prst="rect">
            <a:avLst/>
          </a:prstGeom>
          <a:noFill/>
        </p:spPr>
        <p:txBody>
          <a:bodyPr/>
          <a:lstStyle>
            <a:lvl1pPr marL="230177" indent="-230177" algn="l" rtl="0">
              <a:buSzPct val="80000"/>
              <a:buFontTx/>
              <a:buBlip>
                <a:blip r:embed="rId3"/>
              </a:buBlip>
              <a:defRPr lang="en-US" sz="18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 marL="460352" indent="-230177" algn="l" rtl="0">
              <a:buSzPct val="65000"/>
              <a:buFontTx/>
              <a:buBlip>
                <a:blip r:embed="rId3"/>
              </a:buBlip>
              <a:defRPr lang="en-US" sz="16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2pPr>
            <a:lvl3pPr marL="914355" indent="-228588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3pPr>
            <a:lvl4pPr marL="1255651" indent="-227001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4pPr>
            <a:lvl5pPr marL="1601708" indent="-230177" algn="l" rtl="0">
              <a:buSzPct val="70000"/>
              <a:buFontTx/>
              <a:buBlip>
                <a:blip r:embed="rId4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5pPr>
            <a:lvl6pPr marL="1943003" indent="-228588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6pPr>
            <a:lvl7pPr marL="2289061" indent="-231764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7pPr>
            <a:lvl8pPr marL="2628768" indent="-228588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8pPr>
            <a:lvl9pPr marL="2970065" indent="-227001" algn="l" rtl="0">
              <a:buSzPct val="70000"/>
              <a:buFontTx/>
              <a:buBlip>
                <a:blip r:embed="rId4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9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8"/>
            <a:r>
              <a:rPr lang="en-US" dirty="0"/>
              <a:t>10</a:t>
            </a:r>
          </a:p>
          <a:p>
            <a:pPr lvl="8"/>
            <a:r>
              <a:rPr lang="en-US" dirty="0"/>
              <a:t>11</a:t>
            </a:r>
          </a:p>
          <a:p>
            <a:pPr lvl="8"/>
            <a:r>
              <a:rPr lang="en-US" dirty="0"/>
              <a:t>12</a:t>
            </a:r>
          </a:p>
        </p:txBody>
      </p:sp>
      <p:pic>
        <p:nvPicPr>
          <p:cNvPr id="15" name="תמונה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30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920750"/>
            <a:ext cx="7135812" cy="3521075"/>
          </a:xfrm>
          <a:prstGeom prst="rect">
            <a:avLst/>
          </a:prstGeom>
        </p:spPr>
        <p:txBody>
          <a:bodyPr/>
          <a:lstStyle>
            <a:lvl1pPr marL="230188" indent="-230188" algn="l" rtl="0">
              <a:buSzPct val="64000"/>
              <a:buFontTx/>
              <a:buBlip>
                <a:blip r:embed="rId2"/>
              </a:buBlip>
              <a:defRPr lang="en-US" sz="18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 marL="460375" indent="-230188" algn="l" rtl="0">
              <a:buSzPct val="65000"/>
              <a:buFontTx/>
              <a:buBlip>
                <a:blip r:embed="rId2"/>
              </a:buBlip>
              <a:defRPr lang="en-US" sz="16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2pPr>
            <a:lvl3pPr marL="8572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3pPr>
            <a:lvl4pPr marL="12001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4pPr>
            <a:lvl5pPr marL="15430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5pPr>
            <a:lvl6pPr marL="18859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6pPr>
            <a:lvl7pPr marL="22288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7pPr>
            <a:lvl8pPr marL="25717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8pPr>
            <a:lvl9pPr marL="2914650" indent="-171450" algn="l" rtl="0">
              <a:buSzPct val="70000"/>
              <a:buFontTx/>
              <a:buBlip>
                <a:blip r:embed="rId3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9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8"/>
            <a:r>
              <a:rPr lang="en-US" dirty="0"/>
              <a:t>10</a:t>
            </a:r>
          </a:p>
          <a:p>
            <a:pPr lvl="8"/>
            <a:r>
              <a:rPr lang="en-US" dirty="0"/>
              <a:t>11</a:t>
            </a:r>
          </a:p>
          <a:p>
            <a:pPr lvl="8"/>
            <a:r>
              <a:rPr lang="en-US" dirty="0"/>
              <a:t>12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 hasCustomPrompt="1"/>
          </p:nvPr>
        </p:nvSpPr>
        <p:spPr>
          <a:xfrm>
            <a:off x="249151" y="87466"/>
            <a:ext cx="7136585" cy="6413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9685" algn="l" rtl="0">
              <a:lnSpc>
                <a:spcPct val="100000"/>
              </a:lnSpc>
              <a:defRPr lang="en-US" sz="2800" b="0" i="0" spc="-20" dirty="0">
                <a:solidFill>
                  <a:srgbClr val="D9222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pc="-20" dirty="0"/>
              <a:t>Insert Slide Title</a:t>
            </a:r>
            <a:endParaRPr lang="en-US" dirty="0"/>
          </a:p>
        </p:txBody>
      </p:sp>
      <p:pic>
        <p:nvPicPr>
          <p:cNvPr id="9" name="תמונה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0" name="מציין מיקום של כותרת תחתונה 4"/>
          <p:cNvSpPr txBox="1">
            <a:spLocks/>
          </p:cNvSpPr>
          <p:nvPr/>
        </p:nvSpPr>
        <p:spPr>
          <a:xfrm>
            <a:off x="7602838" y="4790601"/>
            <a:ext cx="1434082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20" dirty="0"/>
              <a:t>©</a:t>
            </a:r>
            <a:r>
              <a:rPr lang="en-US" spc="-65" dirty="0"/>
              <a:t> </a:t>
            </a:r>
            <a:r>
              <a:rPr lang="en-US" spc="5" dirty="0" err="1"/>
              <a:t>SolarEdge</a:t>
            </a:r>
            <a:endParaRPr lang="en-US" spc="5" dirty="0"/>
          </a:p>
        </p:txBody>
      </p:sp>
      <p:sp>
        <p:nvSpPr>
          <p:cNvPr id="11" name="Rectangle 10"/>
          <p:cNvSpPr/>
          <p:nvPr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81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 hasCustomPrompt="1"/>
          </p:nvPr>
        </p:nvSpPr>
        <p:spPr>
          <a:xfrm>
            <a:off x="249151" y="87466"/>
            <a:ext cx="7136585" cy="6413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9685" algn="l" rtl="0">
              <a:lnSpc>
                <a:spcPct val="100000"/>
              </a:lnSpc>
              <a:defRPr lang="en-US" sz="2800" b="0" i="0" spc="-20" dirty="0">
                <a:solidFill>
                  <a:srgbClr val="D9222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pc="-20" dirty="0"/>
              <a:t>Insert Slide Title</a:t>
            </a:r>
            <a:endParaRPr lang="en-US" dirty="0"/>
          </a:p>
        </p:txBody>
      </p:sp>
      <p:pic>
        <p:nvPicPr>
          <p:cNvPr id="8" name="תמונה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9" name="מציין מיקום של כותרת תחתונה 4"/>
          <p:cNvSpPr txBox="1">
            <a:spLocks/>
          </p:cNvSpPr>
          <p:nvPr/>
        </p:nvSpPr>
        <p:spPr>
          <a:xfrm>
            <a:off x="7602838" y="4790601"/>
            <a:ext cx="1434082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20" dirty="0"/>
              <a:t>©</a:t>
            </a:r>
            <a:r>
              <a:rPr lang="en-US" spc="-65" dirty="0"/>
              <a:t> </a:t>
            </a:r>
            <a:r>
              <a:rPr lang="en-US" spc="5" dirty="0" err="1"/>
              <a:t>SolarEdge</a:t>
            </a:r>
            <a:endParaRPr lang="en-US" spc="5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4638" y="920750"/>
            <a:ext cx="7135812" cy="809625"/>
          </a:xfrm>
          <a:prstGeom prst="rect">
            <a:avLst/>
          </a:prstGeom>
        </p:spPr>
        <p:txBody>
          <a:bodyPr/>
          <a:lstStyle>
            <a:lvl1pPr marL="0" marR="205104" indent="0" algn="l" rtl="0">
              <a:lnSpc>
                <a:spcPts val="2000"/>
              </a:lnSpc>
              <a:buNone/>
              <a:defRPr lang="en-US" sz="2000" b="0" kern="1200" spc="-15" dirty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marL="12700" marR="205104" algn="l" rtl="0">
              <a:lnSpc>
                <a:spcPct val="100000"/>
              </a:lnSpc>
            </a:pPr>
            <a:r>
              <a:rPr lang="en-US" sz="2000" b="0" spc="-15" dirty="0">
                <a:solidFill>
                  <a:srgbClr val="404040"/>
                </a:solidFill>
                <a:latin typeface="Calibri Light"/>
                <a:cs typeface="Calibri Light"/>
              </a:rPr>
              <a:t>Insert slide opening paragraph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תמונה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8" y="1828800"/>
            <a:ext cx="7135812" cy="2613025"/>
          </a:xfrm>
          <a:prstGeom prst="rect">
            <a:avLst/>
          </a:prstGeom>
        </p:spPr>
        <p:txBody>
          <a:bodyPr/>
          <a:lstStyle>
            <a:lvl1pPr marL="230188" indent="-230188" algn="l" rtl="0">
              <a:buSzPct val="64000"/>
              <a:buFontTx/>
              <a:buBlip>
                <a:blip r:embed="rId3"/>
              </a:buBlip>
              <a:defRPr lang="en-US" sz="18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 marL="460375" indent="-230188" algn="l" rtl="0">
              <a:buSzPct val="65000"/>
              <a:buFontTx/>
              <a:buBlip>
                <a:blip r:embed="rId3"/>
              </a:buBlip>
              <a:defRPr lang="en-US" sz="16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2pPr>
            <a:lvl3pPr marL="8572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3pPr>
            <a:lvl4pPr marL="12001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4pPr>
            <a:lvl5pPr marL="15430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5pPr>
            <a:lvl6pPr marL="18859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6pPr>
            <a:lvl7pPr marL="22288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7pPr>
            <a:lvl8pPr marL="25717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8pPr>
            <a:lvl9pPr marL="29146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9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8"/>
            <a:r>
              <a:rPr lang="en-US" dirty="0"/>
              <a:t>10</a:t>
            </a:r>
          </a:p>
          <a:p>
            <a:pPr lvl="8"/>
            <a:r>
              <a:rPr lang="en-US" dirty="0"/>
              <a:t>11</a:t>
            </a:r>
          </a:p>
          <a:p>
            <a:pPr lvl="8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0364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 hasCustomPrompt="1"/>
          </p:nvPr>
        </p:nvSpPr>
        <p:spPr>
          <a:xfrm>
            <a:off x="249151" y="87466"/>
            <a:ext cx="7136585" cy="6413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9685" algn="l" rtl="0">
              <a:lnSpc>
                <a:spcPct val="100000"/>
              </a:lnSpc>
              <a:defRPr lang="en-US" sz="2800" b="0" i="0" spc="-20" dirty="0">
                <a:solidFill>
                  <a:srgbClr val="D9222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pc="-20" dirty="0"/>
              <a:t>Insert Slide Title</a:t>
            </a:r>
            <a:endParaRPr lang="en-US" dirty="0"/>
          </a:p>
        </p:txBody>
      </p:sp>
      <p:pic>
        <p:nvPicPr>
          <p:cNvPr id="9" name="תמונה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0" name="מציין מיקום של כותרת תחתונה 4"/>
          <p:cNvSpPr txBox="1">
            <a:spLocks/>
          </p:cNvSpPr>
          <p:nvPr/>
        </p:nvSpPr>
        <p:spPr>
          <a:xfrm>
            <a:off x="7602838" y="4790601"/>
            <a:ext cx="1434082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20" dirty="0"/>
              <a:t>©</a:t>
            </a:r>
            <a:r>
              <a:rPr lang="en-US" spc="-65" dirty="0"/>
              <a:t> </a:t>
            </a:r>
            <a:r>
              <a:rPr lang="en-US" spc="5" dirty="0" err="1"/>
              <a:t>SolarEdge</a:t>
            </a:r>
            <a:endParaRPr lang="en-US" spc="5" dirty="0"/>
          </a:p>
        </p:txBody>
      </p:sp>
      <p:sp>
        <p:nvSpPr>
          <p:cNvPr id="12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4860474" y="1428749"/>
            <a:ext cx="3925490" cy="232770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10160" stA="10000" endPos="20000" dir="5400000" sy="-100000" algn="bl" rotWithShape="0"/>
          </a:effectLst>
        </p:spPr>
        <p:txBody>
          <a:bodyPr>
            <a:normAutofit/>
          </a:bodyPr>
          <a:lstStyle>
            <a:lvl1pPr marL="0" indent="0" algn="l" rtl="0">
              <a:buNone/>
              <a:defRPr lang="en-US" sz="1400" b="0" kern="1200" spc="-15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Select image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860925" y="1110118"/>
            <a:ext cx="39243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>
              <a:buNone/>
              <a:defRPr lang="en-US" sz="1400" b="0" spc="-15" dirty="0" smtClean="0">
                <a:solidFill>
                  <a:srgbClr val="666666"/>
                </a:solidFill>
                <a:latin typeface="Calibri Light"/>
                <a:cs typeface="Calibri Light"/>
              </a:defRPr>
            </a:lvl1pPr>
            <a:lvl2pPr>
              <a:defRPr lang="en-US" sz="1350" dirty="0" smtClean="0"/>
            </a:lvl2pPr>
            <a:lvl3pPr>
              <a:defRPr lang="en-US" sz="135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12700" lvl="0" algn="ctr" rtl="0">
              <a:lnSpc>
                <a:spcPct val="100000"/>
              </a:lnSpc>
            </a:pPr>
            <a:r>
              <a:rPr lang="en-US" dirty="0"/>
              <a:t>Insert image caption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תמונה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74638" y="920750"/>
            <a:ext cx="4443666" cy="3521075"/>
          </a:xfrm>
          <a:prstGeom prst="rect">
            <a:avLst/>
          </a:prstGeom>
        </p:spPr>
        <p:txBody>
          <a:bodyPr/>
          <a:lstStyle>
            <a:lvl1pPr marL="230188" indent="-230188" algn="l" rtl="0">
              <a:buSzPct val="64000"/>
              <a:buFontTx/>
              <a:buBlip>
                <a:blip r:embed="rId3"/>
              </a:buBlip>
              <a:defRPr lang="en-US" sz="18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 marL="460375" indent="-230188" algn="l" rtl="0">
              <a:buSzPct val="65000"/>
              <a:buFontTx/>
              <a:buBlip>
                <a:blip r:embed="rId3"/>
              </a:buBlip>
              <a:defRPr lang="en-US" sz="16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2pPr>
            <a:lvl3pPr marL="8572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3pPr>
            <a:lvl4pPr marL="12001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4pPr>
            <a:lvl5pPr marL="15430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5pPr>
            <a:lvl6pPr marL="18859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6pPr>
            <a:lvl7pPr marL="22288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7pPr>
            <a:lvl8pPr marL="25717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8pPr>
            <a:lvl9pPr marL="29146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9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8"/>
            <a:r>
              <a:rPr lang="en-US" dirty="0"/>
              <a:t>10</a:t>
            </a:r>
          </a:p>
          <a:p>
            <a:pPr lvl="8"/>
            <a:r>
              <a:rPr lang="en-US" dirty="0"/>
              <a:t>11</a:t>
            </a:r>
          </a:p>
          <a:p>
            <a:pPr lvl="8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4494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>
            <a:spLocks noGrp="1"/>
          </p:cNvSpPr>
          <p:nvPr>
            <p:ph type="title" hasCustomPrompt="1"/>
          </p:nvPr>
        </p:nvSpPr>
        <p:spPr>
          <a:xfrm>
            <a:off x="249151" y="87466"/>
            <a:ext cx="7136585" cy="6413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9685" algn="l" rtl="0">
              <a:lnSpc>
                <a:spcPct val="100000"/>
              </a:lnSpc>
              <a:defRPr lang="en-US" sz="2800" b="0" i="0" spc="-20" dirty="0">
                <a:solidFill>
                  <a:srgbClr val="D9222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pc="-20" dirty="0"/>
              <a:t>Insert Slide Title</a:t>
            </a:r>
            <a:endParaRPr lang="en-US" dirty="0"/>
          </a:p>
        </p:txBody>
      </p:sp>
      <p:pic>
        <p:nvPicPr>
          <p:cNvPr id="11" name="תמונה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2" name="מציין מיקום של כותרת תחתונה 4"/>
          <p:cNvSpPr txBox="1">
            <a:spLocks/>
          </p:cNvSpPr>
          <p:nvPr/>
        </p:nvSpPr>
        <p:spPr>
          <a:xfrm>
            <a:off x="7602838" y="4790601"/>
            <a:ext cx="1434082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20" dirty="0"/>
              <a:t>©</a:t>
            </a:r>
            <a:r>
              <a:rPr lang="en-US" spc="-65" dirty="0"/>
              <a:t> </a:t>
            </a:r>
            <a:r>
              <a:rPr lang="en-US" spc="5" dirty="0" err="1"/>
              <a:t>SolarEdge</a:t>
            </a:r>
            <a:endParaRPr lang="en-US" spc="5" dirty="0"/>
          </a:p>
        </p:txBody>
      </p:sp>
      <p:sp>
        <p:nvSpPr>
          <p:cNvPr id="14" name="מציין מיקום תרשים 3"/>
          <p:cNvSpPr>
            <a:spLocks noGrp="1"/>
          </p:cNvSpPr>
          <p:nvPr>
            <p:ph type="chart" sz="quarter" idx="15" hasCustomPrompt="1"/>
          </p:nvPr>
        </p:nvSpPr>
        <p:spPr>
          <a:xfrm>
            <a:off x="4648672" y="920750"/>
            <a:ext cx="4216381" cy="3521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 rtl="0">
              <a:buNone/>
              <a:defRPr>
                <a:solidFill>
                  <a:srgbClr val="404040"/>
                </a:solidFill>
                <a:effectLst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תמונה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74638" y="920750"/>
            <a:ext cx="4241378" cy="3521075"/>
          </a:xfrm>
          <a:prstGeom prst="rect">
            <a:avLst/>
          </a:prstGeom>
        </p:spPr>
        <p:txBody>
          <a:bodyPr/>
          <a:lstStyle>
            <a:lvl1pPr marL="230188" indent="-230188" algn="l" rtl="0">
              <a:buSzPct val="64000"/>
              <a:buFontTx/>
              <a:buBlip>
                <a:blip r:embed="rId3"/>
              </a:buBlip>
              <a:defRPr lang="en-US" sz="18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 marL="460375" indent="-230188" algn="l" rtl="0">
              <a:buSzPct val="65000"/>
              <a:buFontTx/>
              <a:buBlip>
                <a:blip r:embed="rId3"/>
              </a:buBlip>
              <a:defRPr lang="en-US" sz="16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2pPr>
            <a:lvl3pPr marL="8572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3pPr>
            <a:lvl4pPr marL="12001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4pPr>
            <a:lvl5pPr marL="15430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5pPr>
            <a:lvl6pPr marL="18859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6pPr>
            <a:lvl7pPr marL="22288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7pPr>
            <a:lvl8pPr marL="25717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8pPr>
            <a:lvl9pPr marL="29146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9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8"/>
            <a:r>
              <a:rPr lang="en-US" dirty="0"/>
              <a:t>10</a:t>
            </a:r>
          </a:p>
          <a:p>
            <a:pPr lvl="8"/>
            <a:r>
              <a:rPr lang="en-US" dirty="0"/>
              <a:t>11</a:t>
            </a:r>
          </a:p>
          <a:p>
            <a:pPr lvl="8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5134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 hasCustomPrompt="1"/>
          </p:nvPr>
        </p:nvSpPr>
        <p:spPr>
          <a:xfrm>
            <a:off x="249151" y="87466"/>
            <a:ext cx="7136585" cy="6413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9685" algn="l" rtl="0">
              <a:lnSpc>
                <a:spcPct val="100000"/>
              </a:lnSpc>
              <a:defRPr lang="en-US" sz="2800" b="0" i="0" spc="-20" dirty="0">
                <a:solidFill>
                  <a:srgbClr val="D9222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pc="-20" dirty="0"/>
              <a:t>Insert Slide Title</a:t>
            </a:r>
            <a:endParaRPr lang="en-US" dirty="0"/>
          </a:p>
        </p:txBody>
      </p:sp>
      <p:pic>
        <p:nvPicPr>
          <p:cNvPr id="7" name="תמונה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8" name="מציין מיקום של כותרת תחתונה 4"/>
          <p:cNvSpPr txBox="1">
            <a:spLocks/>
          </p:cNvSpPr>
          <p:nvPr/>
        </p:nvSpPr>
        <p:spPr>
          <a:xfrm>
            <a:off x="7602838" y="4790601"/>
            <a:ext cx="1434082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20" dirty="0"/>
              <a:t>©</a:t>
            </a:r>
            <a:r>
              <a:rPr lang="en-US" spc="-65" dirty="0"/>
              <a:t> </a:t>
            </a:r>
            <a:r>
              <a:rPr lang="en-US" spc="5" dirty="0" err="1"/>
              <a:t>SolarEdge</a:t>
            </a:r>
            <a:endParaRPr lang="en-US" spc="5" dirty="0"/>
          </a:p>
        </p:txBody>
      </p:sp>
      <p:sp>
        <p:nvSpPr>
          <p:cNvPr id="9" name="מציין מיקום תרשים 3"/>
          <p:cNvSpPr>
            <a:spLocks noGrp="1"/>
          </p:cNvSpPr>
          <p:nvPr>
            <p:ph type="chart" sz="quarter" idx="15" hasCustomPrompt="1"/>
          </p:nvPr>
        </p:nvSpPr>
        <p:spPr>
          <a:xfrm>
            <a:off x="274031" y="1071111"/>
            <a:ext cx="8615969" cy="3194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 rtl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תמונה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44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2"/>
          <p:cNvSpPr>
            <a:spLocks noGrp="1"/>
          </p:cNvSpPr>
          <p:nvPr>
            <p:ph type="tbl" sz="quarter" idx="16" hasCustomPrompt="1"/>
          </p:nvPr>
        </p:nvSpPr>
        <p:spPr>
          <a:xfrm>
            <a:off x="4633913" y="945630"/>
            <a:ext cx="4232275" cy="352107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Insert table</a:t>
            </a:r>
          </a:p>
        </p:txBody>
      </p:sp>
      <p:sp>
        <p:nvSpPr>
          <p:cNvPr id="6" name="כותרת 1"/>
          <p:cNvSpPr>
            <a:spLocks noGrp="1"/>
          </p:cNvSpPr>
          <p:nvPr>
            <p:ph type="title" hasCustomPrompt="1"/>
          </p:nvPr>
        </p:nvSpPr>
        <p:spPr>
          <a:xfrm>
            <a:off x="249151" y="87466"/>
            <a:ext cx="7136585" cy="6413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9685" algn="l" rtl="0">
              <a:lnSpc>
                <a:spcPct val="100000"/>
              </a:lnSpc>
              <a:defRPr lang="en-US" sz="2800" b="0" i="0" spc="-20" dirty="0">
                <a:solidFill>
                  <a:srgbClr val="D9222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pc="-20" dirty="0"/>
              <a:t>Insert Slide Title</a:t>
            </a:r>
            <a:endParaRPr lang="en-US" dirty="0"/>
          </a:p>
        </p:txBody>
      </p:sp>
      <p:pic>
        <p:nvPicPr>
          <p:cNvPr id="7" name="תמונה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8" name="מציין מיקום של כותרת תחתונה 4"/>
          <p:cNvSpPr txBox="1">
            <a:spLocks/>
          </p:cNvSpPr>
          <p:nvPr/>
        </p:nvSpPr>
        <p:spPr>
          <a:xfrm>
            <a:off x="7602838" y="4790601"/>
            <a:ext cx="1434082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20" dirty="0"/>
              <a:t>©</a:t>
            </a:r>
            <a:r>
              <a:rPr lang="en-US" spc="-65" dirty="0"/>
              <a:t> </a:t>
            </a:r>
            <a:r>
              <a:rPr lang="en-US" spc="5" dirty="0" err="1"/>
              <a:t>SolarEdge</a:t>
            </a:r>
            <a:endParaRPr lang="en-US" spc="5" dirty="0"/>
          </a:p>
        </p:txBody>
      </p:sp>
      <p:sp>
        <p:nvSpPr>
          <p:cNvPr id="10" name="Rectangle 9"/>
          <p:cNvSpPr/>
          <p:nvPr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74638" y="920750"/>
            <a:ext cx="4443666" cy="3521075"/>
          </a:xfrm>
          <a:prstGeom prst="rect">
            <a:avLst/>
          </a:prstGeom>
        </p:spPr>
        <p:txBody>
          <a:bodyPr/>
          <a:lstStyle>
            <a:lvl1pPr marL="230188" indent="-230188" algn="l" rtl="0">
              <a:buSzPct val="64000"/>
              <a:buFontTx/>
              <a:buBlip>
                <a:blip r:embed="rId3"/>
              </a:buBlip>
              <a:defRPr lang="en-US" sz="18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 marL="460375" indent="-230188" algn="l" rtl="0">
              <a:buSzPct val="65000"/>
              <a:buFontTx/>
              <a:buBlip>
                <a:blip r:embed="rId3"/>
              </a:buBlip>
              <a:defRPr lang="en-US" sz="1600" b="0" kern="1200" spc="0" baseline="0" dirty="0" smtClean="0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2pPr>
            <a:lvl3pPr marL="8572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3pPr>
            <a:lvl4pPr marL="12001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4pPr>
            <a:lvl5pPr marL="15430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5pPr>
            <a:lvl6pPr marL="18859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6pPr>
            <a:lvl7pPr marL="22288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7pPr>
            <a:lvl8pPr marL="25717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 smtClean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8pPr>
            <a:lvl9pPr marL="2914650" indent="-171450" algn="l" rtl="0">
              <a:buSzPct val="70000"/>
              <a:buFontTx/>
              <a:buBlip>
                <a:blip r:embed="rId4"/>
              </a:buBlip>
              <a:defRPr lang="en-US" sz="1400" b="0" kern="1200" spc="0" baseline="0" dirty="0">
                <a:solidFill>
                  <a:srgbClr val="666666"/>
                </a:solidFill>
                <a:latin typeface="Calibri Light"/>
                <a:ea typeface="+mn-ea"/>
                <a:cs typeface="Calibri Light"/>
              </a:defRPr>
            </a:lvl9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pPr lvl="8"/>
            <a:r>
              <a:rPr lang="en-US" dirty="0"/>
              <a:t>10</a:t>
            </a:r>
          </a:p>
          <a:p>
            <a:pPr lvl="8"/>
            <a:r>
              <a:rPr lang="en-US" dirty="0"/>
              <a:t>11</a:t>
            </a:r>
          </a:p>
          <a:p>
            <a:pPr lvl="8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3864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2"/>
          <p:cNvSpPr>
            <a:spLocks noGrp="1"/>
          </p:cNvSpPr>
          <p:nvPr>
            <p:ph type="tbl" sz="quarter" idx="16" hasCustomPrompt="1"/>
          </p:nvPr>
        </p:nvSpPr>
        <p:spPr>
          <a:xfrm>
            <a:off x="274031" y="920750"/>
            <a:ext cx="8592157" cy="352107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Insert table</a:t>
            </a:r>
          </a:p>
        </p:txBody>
      </p:sp>
      <p:sp>
        <p:nvSpPr>
          <p:cNvPr id="9" name="כותרת 1"/>
          <p:cNvSpPr>
            <a:spLocks noGrp="1"/>
          </p:cNvSpPr>
          <p:nvPr>
            <p:ph type="title" hasCustomPrompt="1"/>
          </p:nvPr>
        </p:nvSpPr>
        <p:spPr>
          <a:xfrm>
            <a:off x="249151" y="87466"/>
            <a:ext cx="7136585" cy="6413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9685" algn="l" rtl="0">
              <a:lnSpc>
                <a:spcPct val="100000"/>
              </a:lnSpc>
              <a:defRPr lang="en-US" sz="2800" b="0" i="0" spc="-20" dirty="0">
                <a:solidFill>
                  <a:srgbClr val="D92228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pc="-20" dirty="0"/>
              <a:t>Insert Slide Title</a:t>
            </a:r>
            <a:endParaRPr lang="en-US" dirty="0"/>
          </a:p>
        </p:txBody>
      </p:sp>
      <p:pic>
        <p:nvPicPr>
          <p:cNvPr id="10" name="תמונה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1" name="מציין מיקום של כותרת תחתונה 4"/>
          <p:cNvSpPr txBox="1">
            <a:spLocks/>
          </p:cNvSpPr>
          <p:nvPr/>
        </p:nvSpPr>
        <p:spPr>
          <a:xfrm>
            <a:off x="7602838" y="4790601"/>
            <a:ext cx="1434082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20" dirty="0"/>
              <a:t>©</a:t>
            </a:r>
            <a:r>
              <a:rPr lang="en-US" spc="-65" dirty="0"/>
              <a:t> </a:t>
            </a:r>
            <a:r>
              <a:rPr lang="en-US" spc="5" dirty="0" err="1"/>
              <a:t>SolarEdge</a:t>
            </a:r>
            <a:endParaRPr lang="en-US" spc="5" dirty="0"/>
          </a:p>
        </p:txBody>
      </p:sp>
      <p:sp>
        <p:nvSpPr>
          <p:cNvPr id="12" name="Rectangle 11"/>
          <p:cNvSpPr/>
          <p:nvPr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תמונה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5" y="4789109"/>
            <a:ext cx="213675" cy="1944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60778" y="4792203"/>
            <a:ext cx="335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fld id="{8E9A482E-2A80-4894-A669-9D4E7D7F4257}" type="slidenum">
              <a: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ctr" rtl="0"/>
              <a:t>‹#›</a:t>
            </a:fld>
            <a:endParaRPr lang="en-US" sz="10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18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ctrTitle" hasCustomPrompt="1"/>
          </p:nvPr>
        </p:nvSpPr>
        <p:spPr>
          <a:xfrm>
            <a:off x="216244" y="2016429"/>
            <a:ext cx="864355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 rtl="0">
              <a:defRPr sz="4400" baseline="0">
                <a:solidFill>
                  <a:srgbClr val="D92228"/>
                </a:solidFill>
                <a:latin typeface="+mn-lt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 dirty="0"/>
              <a:t>Slide section title</a:t>
            </a:r>
            <a:endParaRPr spc="5" dirty="0"/>
          </a:p>
        </p:txBody>
      </p:sp>
      <p:sp>
        <p:nvSpPr>
          <p:cNvPr id="8" name="מציין מיקום של כותרת תחתונה 4"/>
          <p:cNvSpPr txBox="1">
            <a:spLocks/>
          </p:cNvSpPr>
          <p:nvPr/>
        </p:nvSpPr>
        <p:spPr>
          <a:xfrm>
            <a:off x="7602838" y="4790601"/>
            <a:ext cx="1434082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6858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r" defTabSz="685800" rtl="1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20" dirty="0"/>
              <a:t>©</a:t>
            </a:r>
            <a:r>
              <a:rPr lang="en-US" spc="-65" dirty="0"/>
              <a:t> </a:t>
            </a:r>
            <a:r>
              <a:rPr lang="en-US" spc="5" dirty="0" err="1"/>
              <a:t>SolarEdge</a:t>
            </a:r>
            <a:endParaRPr lang="en-US" spc="5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6244" y="2953823"/>
            <a:ext cx="8643551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rtl="0">
              <a:buNone/>
              <a:defRPr lang="en-US" sz="3050" spc="5" dirty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12700" lvl="0" algn="ctr">
              <a:lnSpc>
                <a:spcPct val="100000"/>
              </a:lnSpc>
            </a:pPr>
            <a:r>
              <a:rPr lang="en-US" dirty="0"/>
              <a:t>Slide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58933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6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3" r:id="rId11"/>
    <p:sldLayoutId id="21474838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0.png"/><Relationship Id="rId7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iso.com/Documents/Briefing_DuckCurve_CurrentSystemConditions-ISOPresentation-July2015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microsoft.com/office/2007/relationships/hdphoto" Target="../media/hdphoto2.wdp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jpe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C_EN"/>
          <p:cNvSpPr>
            <a:spLocks noGrp="1"/>
          </p:cNvSpPr>
          <p:nvPr>
            <p:ph type="ctrTitle"/>
          </p:nvPr>
        </p:nvSpPr>
        <p:spPr>
          <a:xfrm>
            <a:off x="3752603" y="1241854"/>
            <a:ext cx="4990564" cy="1655296"/>
          </a:xfrm>
        </p:spPr>
        <p:txBody>
          <a:bodyPr/>
          <a:lstStyle/>
          <a:p>
            <a:r>
              <a:rPr lang="en-US" dirty="0" smtClean="0"/>
              <a:t>SolarEdge Technologies</a:t>
            </a:r>
            <a:endParaRPr lang="en-US" dirty="0"/>
          </a:p>
        </p:txBody>
      </p:sp>
      <p:sp>
        <p:nvSpPr>
          <p:cNvPr id="3" name="SlideID"/>
          <p:cNvSpPr/>
          <p:nvPr/>
        </p:nvSpPr>
        <p:spPr>
          <a:xfrm>
            <a:off x="1143000" y="-344574"/>
            <a:ext cx="6858000" cy="251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 dirty="0">
                <a:solidFill>
                  <a:schemeClr val="tx1"/>
                </a:solidFill>
              </a:rPr>
              <a:t>S:TitleSlide_StorEdgeIntro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3" name="LC_ROW"/>
          <p:cNvSpPr>
            <a:spLocks noGrp="1"/>
          </p:cNvSpPr>
          <p:nvPr>
            <p:ph type="body" sz="quarter" idx="12"/>
          </p:nvPr>
        </p:nvSpPr>
        <p:spPr>
          <a:xfrm>
            <a:off x="4904445" y="2959871"/>
            <a:ext cx="3838721" cy="370272"/>
          </a:xfrm>
        </p:spPr>
        <p:txBody>
          <a:bodyPr/>
          <a:lstStyle/>
          <a:p>
            <a:r>
              <a:rPr lang="en-US" dirty="0" smtClean="0"/>
              <a:t>Richard Fuell</a:t>
            </a:r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 data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90" y="728836"/>
            <a:ext cx="4837512" cy="44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441" y="549573"/>
            <a:ext cx="5253496" cy="45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>
            <a:off x="4626006" y="5033977"/>
            <a:ext cx="785555" cy="0"/>
          </a:xfrm>
          <a:prstGeom prst="line">
            <a:avLst/>
          </a:prstGeom>
          <a:ln w="25400">
            <a:solidFill>
              <a:srgbClr val="DB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C_EN"/>
          <p:cNvSpPr>
            <a:spLocks noGrp="1"/>
          </p:cNvSpPr>
          <p:nvPr>
            <p:ph type="title"/>
          </p:nvPr>
        </p:nvSpPr>
        <p:spPr>
          <a:xfrm>
            <a:off x="274028" y="87465"/>
            <a:ext cx="7136587" cy="641375"/>
          </a:xfrm>
        </p:spPr>
        <p:txBody>
          <a:bodyPr lIns="0" tIns="0" rIns="0" bIns="0" anchor="ctr"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Introducing “</a:t>
            </a:r>
            <a:r>
              <a:rPr lang="en-US" dirty="0" err="1" smtClean="0">
                <a:latin typeface="Calibri" panose="020F0502020204030204" pitchFamily="34" charset="0"/>
              </a:rPr>
              <a:t>StorEdge</a:t>
            </a:r>
            <a:r>
              <a:rPr lang="en-US" dirty="0" smtClean="0">
                <a:latin typeface="Calibri" panose="020F0502020204030204" pitchFamily="34" charset="0"/>
              </a:rPr>
              <a:t>” - </a:t>
            </a:r>
            <a:r>
              <a:rPr lang="en-US" dirty="0">
                <a:latin typeface="Calibri" panose="020F0502020204030204" pitchFamily="34" charset="0"/>
              </a:rPr>
              <a:t>Typical Setup</a:t>
            </a:r>
          </a:p>
        </p:txBody>
      </p:sp>
      <p:pic>
        <p:nvPicPr>
          <p:cNvPr id="3" name="Hou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54" y="1202271"/>
            <a:ext cx="4577251" cy="2893295"/>
          </a:xfrm>
          <a:prstGeom prst="rect">
            <a:avLst/>
          </a:prstGeom>
        </p:spPr>
      </p:pic>
      <p:pic>
        <p:nvPicPr>
          <p:cNvPr id="10" name="Gri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81" y="2433610"/>
            <a:ext cx="1085991" cy="113157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5409179" y="4172601"/>
            <a:ext cx="0" cy="867315"/>
          </a:xfrm>
          <a:prstGeom prst="line">
            <a:avLst/>
          </a:prstGeom>
          <a:ln w="25400">
            <a:solidFill>
              <a:srgbClr val="DB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77377" y="3361872"/>
            <a:ext cx="0" cy="810729"/>
          </a:xfrm>
          <a:prstGeom prst="line">
            <a:avLst/>
          </a:prstGeom>
          <a:ln w="25400">
            <a:solidFill>
              <a:srgbClr val="DB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9005" y="4982691"/>
            <a:ext cx="940977" cy="0"/>
          </a:xfrm>
          <a:prstGeom prst="line">
            <a:avLst/>
          </a:prstGeom>
          <a:ln w="25400">
            <a:solidFill>
              <a:srgbClr val="1A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420778" y="4339844"/>
            <a:ext cx="0" cy="649157"/>
          </a:xfrm>
          <a:prstGeom prst="line">
            <a:avLst/>
          </a:prstGeom>
          <a:ln w="25400">
            <a:solidFill>
              <a:srgbClr val="1A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11561" y="4172601"/>
            <a:ext cx="1968752" cy="0"/>
          </a:xfrm>
          <a:prstGeom prst="line">
            <a:avLst/>
          </a:prstGeom>
          <a:ln w="25400">
            <a:solidFill>
              <a:srgbClr val="DB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626006" y="4496637"/>
            <a:ext cx="0" cy="537336"/>
          </a:xfrm>
          <a:prstGeom prst="line">
            <a:avLst/>
          </a:prstGeom>
          <a:ln w="25400">
            <a:solidFill>
              <a:srgbClr val="DB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176130" y="4334619"/>
            <a:ext cx="0" cy="705297"/>
          </a:xfrm>
          <a:prstGeom prst="line">
            <a:avLst/>
          </a:prstGeom>
          <a:ln w="25400">
            <a:solidFill>
              <a:srgbClr val="DB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09982" y="4496637"/>
            <a:ext cx="0" cy="492363"/>
          </a:xfrm>
          <a:prstGeom prst="line">
            <a:avLst/>
          </a:prstGeom>
          <a:ln w="25400">
            <a:solidFill>
              <a:srgbClr val="1A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55976" y="4496637"/>
            <a:ext cx="0" cy="438357"/>
          </a:xfrm>
          <a:prstGeom prst="line">
            <a:avLst/>
          </a:prstGeom>
          <a:ln w="25400">
            <a:solidFill>
              <a:srgbClr val="1A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478692" y="4370832"/>
            <a:ext cx="0" cy="618169"/>
          </a:xfrm>
          <a:prstGeom prst="line">
            <a:avLst/>
          </a:prstGeom>
          <a:ln w="25400">
            <a:solidFill>
              <a:srgbClr val="1A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916311" y="4982691"/>
            <a:ext cx="1512809" cy="0"/>
          </a:xfrm>
          <a:prstGeom prst="line">
            <a:avLst/>
          </a:prstGeom>
          <a:ln w="25400">
            <a:solidFill>
              <a:srgbClr val="1A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925706" y="4135120"/>
            <a:ext cx="0" cy="847572"/>
          </a:xfrm>
          <a:prstGeom prst="line">
            <a:avLst/>
          </a:prstGeom>
          <a:ln w="25400">
            <a:solidFill>
              <a:srgbClr val="1A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562925" y="4379760"/>
            <a:ext cx="0" cy="3964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358486" y="4333528"/>
            <a:ext cx="0" cy="4426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298716" y="4341429"/>
            <a:ext cx="0" cy="434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979712" y="4766667"/>
            <a:ext cx="131767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979712" y="4342258"/>
            <a:ext cx="0" cy="4339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23928" y="2598845"/>
            <a:ext cx="0" cy="2329841"/>
          </a:xfrm>
          <a:prstGeom prst="line">
            <a:avLst/>
          </a:prstGeom>
          <a:ln w="25400">
            <a:solidFill>
              <a:srgbClr val="1A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23928" y="4928685"/>
            <a:ext cx="432048" cy="0"/>
          </a:xfrm>
          <a:prstGeom prst="line">
            <a:avLst/>
          </a:prstGeom>
          <a:ln w="25400">
            <a:solidFill>
              <a:srgbClr val="1A7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409720" y="3254499"/>
            <a:ext cx="0" cy="918102"/>
          </a:xfrm>
          <a:prstGeom prst="line">
            <a:avLst/>
          </a:prstGeom>
          <a:ln w="25400">
            <a:solidFill>
              <a:srgbClr val="DB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174289" y="5033973"/>
            <a:ext cx="1451717" cy="0"/>
          </a:xfrm>
          <a:prstGeom prst="line">
            <a:avLst/>
          </a:prstGeom>
          <a:ln w="25400">
            <a:solidFill>
              <a:srgbClr val="DB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abel_RS485"/>
          <p:cNvSpPr/>
          <p:nvPr/>
        </p:nvSpPr>
        <p:spPr>
          <a:xfrm>
            <a:off x="5504924" y="4569963"/>
            <a:ext cx="51648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13" b="1" dirty="0"/>
              <a:t>RS485</a:t>
            </a:r>
          </a:p>
        </p:txBody>
      </p:sp>
      <p:sp>
        <p:nvSpPr>
          <p:cNvPr id="46" name="Label_AC"/>
          <p:cNvSpPr/>
          <p:nvPr/>
        </p:nvSpPr>
        <p:spPr>
          <a:xfrm>
            <a:off x="5066470" y="4830573"/>
            <a:ext cx="33214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13" b="1" dirty="0">
                <a:solidFill>
                  <a:srgbClr val="DB222A"/>
                </a:solidFill>
              </a:rPr>
              <a:t>AC</a:t>
            </a:r>
          </a:p>
        </p:txBody>
      </p:sp>
      <p:sp>
        <p:nvSpPr>
          <p:cNvPr id="47" name="Label_DC"/>
          <p:cNvSpPr/>
          <p:nvPr/>
        </p:nvSpPr>
        <p:spPr>
          <a:xfrm>
            <a:off x="3970916" y="4732564"/>
            <a:ext cx="33534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13" b="1" dirty="0">
                <a:solidFill>
                  <a:srgbClr val="1A79BD"/>
                </a:solidFill>
              </a:rPr>
              <a:t>DC</a:t>
            </a:r>
          </a:p>
        </p:txBody>
      </p:sp>
      <p:sp>
        <p:nvSpPr>
          <p:cNvPr id="63" name="LC_EN"/>
          <p:cNvSpPr txBox="1"/>
          <p:nvPr/>
        </p:nvSpPr>
        <p:spPr>
          <a:xfrm>
            <a:off x="6976987" y="2318719"/>
            <a:ext cx="924741" cy="2279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en-US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Grid</a:t>
            </a:r>
            <a:endParaRPr lang="en-US" sz="1013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522470" y="4766668"/>
            <a:ext cx="20470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79894" y="4500448"/>
            <a:ext cx="0" cy="2703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58486" y="4766667"/>
            <a:ext cx="11335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23709" y="4508068"/>
            <a:ext cx="0" cy="2703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Meter_box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78" y="3704665"/>
            <a:ext cx="833500" cy="751324"/>
          </a:xfrm>
          <a:prstGeom prst="rect">
            <a:avLst/>
          </a:prstGeom>
        </p:spPr>
      </p:pic>
      <p:pic>
        <p:nvPicPr>
          <p:cNvPr id="77" name="LC_ROW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06" y="3981850"/>
            <a:ext cx="562106" cy="388385"/>
          </a:xfrm>
          <a:prstGeom prst="rect">
            <a:avLst/>
          </a:prstGeom>
        </p:spPr>
      </p:pic>
      <p:sp>
        <p:nvSpPr>
          <p:cNvPr id="78" name="LC_EN"/>
          <p:cNvSpPr txBox="1"/>
          <p:nvPr/>
        </p:nvSpPr>
        <p:spPr>
          <a:xfrm>
            <a:off x="6221729" y="3787213"/>
            <a:ext cx="683895" cy="1468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en-US" sz="900" b="1" dirty="0"/>
              <a:t>Meter</a:t>
            </a:r>
            <a:endParaRPr lang="en-US" sz="800" b="1" dirty="0"/>
          </a:p>
        </p:txBody>
      </p:sp>
      <p:pic>
        <p:nvPicPr>
          <p:cNvPr id="84" name="Optimiz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37" y="1744944"/>
            <a:ext cx="802970" cy="1411069"/>
          </a:xfrm>
          <a:prstGeom prst="rect">
            <a:avLst/>
          </a:prstGeom>
        </p:spPr>
      </p:pic>
      <p:sp>
        <p:nvSpPr>
          <p:cNvPr id="85" name="LC_EN"/>
          <p:cNvSpPr txBox="1"/>
          <p:nvPr/>
        </p:nvSpPr>
        <p:spPr>
          <a:xfrm>
            <a:off x="3589343" y="1818522"/>
            <a:ext cx="664278" cy="2997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en-US" sz="1000" b="1" dirty="0"/>
              <a:t>Power</a:t>
            </a:r>
            <a:br>
              <a:rPr lang="en-US" sz="1000" b="1" dirty="0"/>
            </a:br>
            <a:r>
              <a:rPr lang="en-US" sz="1000" b="1" dirty="0"/>
              <a:t>Optimizers</a:t>
            </a:r>
          </a:p>
        </p:txBody>
      </p:sp>
      <p:pic>
        <p:nvPicPr>
          <p:cNvPr id="81" name="Interfa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60" y="3630470"/>
            <a:ext cx="811600" cy="889535"/>
          </a:xfrm>
          <a:prstGeom prst="rect">
            <a:avLst/>
          </a:prstGeom>
        </p:spPr>
      </p:pic>
      <p:sp>
        <p:nvSpPr>
          <p:cNvPr id="86" name="LC_EN"/>
          <p:cNvSpPr txBox="1"/>
          <p:nvPr/>
        </p:nvSpPr>
        <p:spPr>
          <a:xfrm>
            <a:off x="3026234" y="3719448"/>
            <a:ext cx="647662" cy="2607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en-US" sz="900" b="1" dirty="0"/>
              <a:t>StorEdge</a:t>
            </a:r>
            <a:br>
              <a:rPr lang="en-US" sz="900" b="1" dirty="0"/>
            </a:br>
            <a:r>
              <a:rPr lang="en-US" sz="900" b="1" dirty="0"/>
              <a:t>Interface</a:t>
            </a:r>
          </a:p>
        </p:txBody>
      </p:sp>
      <p:pic>
        <p:nvPicPr>
          <p:cNvPr id="87" name="Load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50" y="2263955"/>
            <a:ext cx="1379605" cy="1089037"/>
          </a:xfrm>
          <a:prstGeom prst="rect">
            <a:avLst/>
          </a:prstGeom>
        </p:spPr>
      </p:pic>
      <p:sp>
        <p:nvSpPr>
          <p:cNvPr id="88" name="LC_EN"/>
          <p:cNvSpPr txBox="1"/>
          <p:nvPr/>
        </p:nvSpPr>
        <p:spPr>
          <a:xfrm>
            <a:off x="4796791" y="2339340"/>
            <a:ext cx="1221114" cy="161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en-US" sz="1000" b="1" dirty="0"/>
              <a:t>Loads</a:t>
            </a:r>
          </a:p>
        </p:txBody>
      </p:sp>
      <p:pic>
        <p:nvPicPr>
          <p:cNvPr id="50" name="Battery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50" y="2718129"/>
            <a:ext cx="1246149" cy="1973071"/>
          </a:xfrm>
          <a:prstGeom prst="rect">
            <a:avLst/>
          </a:prstGeom>
        </p:spPr>
      </p:pic>
      <p:sp>
        <p:nvSpPr>
          <p:cNvPr id="52" name="LC_EN"/>
          <p:cNvSpPr txBox="1"/>
          <p:nvPr/>
        </p:nvSpPr>
        <p:spPr>
          <a:xfrm>
            <a:off x="1437640" y="2823204"/>
            <a:ext cx="1041400" cy="1468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en-US" sz="1000" b="1" dirty="0"/>
              <a:t>Battery</a:t>
            </a:r>
          </a:p>
        </p:txBody>
      </p:sp>
      <p:sp>
        <p:nvSpPr>
          <p:cNvPr id="53" name="SlideID"/>
          <p:cNvSpPr/>
          <p:nvPr/>
        </p:nvSpPr>
        <p:spPr>
          <a:xfrm>
            <a:off x="1143000" y="-344574"/>
            <a:ext cx="6858000" cy="251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 dirty="0">
                <a:solidFill>
                  <a:schemeClr val="tx1"/>
                </a:solidFill>
              </a:rPr>
              <a:t>S:StorEdge_UseCase_TypicalInterface</a:t>
            </a:r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54" name="Battery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145"/>
          <a:stretch/>
        </p:blipFill>
        <p:spPr>
          <a:xfrm>
            <a:off x="1482566" y="3069431"/>
            <a:ext cx="945674" cy="131207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99" y="3487647"/>
            <a:ext cx="957074" cy="1136906"/>
          </a:xfrm>
          <a:prstGeom prst="rect">
            <a:avLst/>
          </a:prstGeom>
        </p:spPr>
      </p:pic>
      <p:sp>
        <p:nvSpPr>
          <p:cNvPr id="90" name="LC_EN"/>
          <p:cNvSpPr txBox="1"/>
          <p:nvPr/>
        </p:nvSpPr>
        <p:spPr>
          <a:xfrm>
            <a:off x="4214945" y="3615202"/>
            <a:ext cx="647662" cy="1601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en-US" sz="1000" b="1" dirty="0"/>
              <a:t>Inverter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9576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44" y="1072158"/>
            <a:ext cx="3029295" cy="3793350"/>
          </a:xfrm>
          <a:prstGeom prst="rect">
            <a:avLst/>
          </a:prstGeom>
        </p:spPr>
      </p:pic>
      <p:sp>
        <p:nvSpPr>
          <p:cNvPr id="3" name="LC_EN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Monitor PV production, self-consumption</a:t>
            </a:r>
            <a:br>
              <a:rPr lang="en-US" dirty="0"/>
            </a:br>
            <a:r>
              <a:rPr lang="en-US" dirty="0"/>
              <a:t>and battery status</a:t>
            </a:r>
          </a:p>
        </p:txBody>
      </p:sp>
      <p:sp>
        <p:nvSpPr>
          <p:cNvPr id="2" name="LC_E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</a:t>
            </a:r>
            <a:r>
              <a:rPr lang="en-US" dirty="0"/>
              <a:t>Visibility </a:t>
            </a:r>
          </a:p>
        </p:txBody>
      </p:sp>
      <p:sp>
        <p:nvSpPr>
          <p:cNvPr id="18" name="Isosceles Triangle 9"/>
          <p:cNvSpPr/>
          <p:nvPr/>
        </p:nvSpPr>
        <p:spPr>
          <a:xfrm rot="5400000">
            <a:off x="4316227" y="1457778"/>
            <a:ext cx="2462266" cy="2922964"/>
          </a:xfrm>
          <a:custGeom>
            <a:avLst/>
            <a:gdLst>
              <a:gd name="connsiteX0" fmla="*/ 0 w 2538523"/>
              <a:gd name="connsiteY0" fmla="*/ 2529619 h 2529619"/>
              <a:gd name="connsiteX1" fmla="*/ 1269262 w 2538523"/>
              <a:gd name="connsiteY1" fmla="*/ 0 h 2529619"/>
              <a:gd name="connsiteX2" fmla="*/ 2538523 w 2538523"/>
              <a:gd name="connsiteY2" fmla="*/ 2529619 h 2529619"/>
              <a:gd name="connsiteX3" fmla="*/ 0 w 2538523"/>
              <a:gd name="connsiteY3" fmla="*/ 2529619 h 2529619"/>
              <a:gd name="connsiteX0" fmla="*/ 0 w 2538523"/>
              <a:gd name="connsiteY0" fmla="*/ 2586769 h 2586769"/>
              <a:gd name="connsiteX1" fmla="*/ 107212 w 2538523"/>
              <a:gd name="connsiteY1" fmla="*/ 0 h 2586769"/>
              <a:gd name="connsiteX2" fmla="*/ 2538523 w 2538523"/>
              <a:gd name="connsiteY2" fmla="*/ 2586769 h 2586769"/>
              <a:gd name="connsiteX3" fmla="*/ 0 w 2538523"/>
              <a:gd name="connsiteY3" fmla="*/ 2586769 h 2586769"/>
              <a:gd name="connsiteX0" fmla="*/ 0 w 2195623"/>
              <a:gd name="connsiteY0" fmla="*/ 2586769 h 2586769"/>
              <a:gd name="connsiteX1" fmla="*/ 107212 w 2195623"/>
              <a:gd name="connsiteY1" fmla="*/ 0 h 2586769"/>
              <a:gd name="connsiteX2" fmla="*/ 2195623 w 2195623"/>
              <a:gd name="connsiteY2" fmla="*/ 2015269 h 2586769"/>
              <a:gd name="connsiteX3" fmla="*/ 0 w 2195623"/>
              <a:gd name="connsiteY3" fmla="*/ 2586769 h 2586769"/>
              <a:gd name="connsiteX0" fmla="*/ 0 w 1896816"/>
              <a:gd name="connsiteY0" fmla="*/ 2586769 h 2586769"/>
              <a:gd name="connsiteX1" fmla="*/ 107212 w 1896816"/>
              <a:gd name="connsiteY1" fmla="*/ 0 h 2586769"/>
              <a:gd name="connsiteX2" fmla="*/ 1896816 w 1896816"/>
              <a:gd name="connsiteY2" fmla="*/ 1648805 h 2586769"/>
              <a:gd name="connsiteX3" fmla="*/ 0 w 1896816"/>
              <a:gd name="connsiteY3" fmla="*/ 2586769 h 2586769"/>
              <a:gd name="connsiteX0" fmla="*/ 0 w 1902454"/>
              <a:gd name="connsiteY0" fmla="*/ 2524752 h 2524752"/>
              <a:gd name="connsiteX1" fmla="*/ 112850 w 1902454"/>
              <a:gd name="connsiteY1" fmla="*/ 0 h 2524752"/>
              <a:gd name="connsiteX2" fmla="*/ 1902454 w 1902454"/>
              <a:gd name="connsiteY2" fmla="*/ 1648805 h 2524752"/>
              <a:gd name="connsiteX3" fmla="*/ 0 w 1902454"/>
              <a:gd name="connsiteY3" fmla="*/ 2524752 h 2524752"/>
              <a:gd name="connsiteX0" fmla="*/ 0 w 1987023"/>
              <a:gd name="connsiteY0" fmla="*/ 2524752 h 2524752"/>
              <a:gd name="connsiteX1" fmla="*/ 112850 w 1987023"/>
              <a:gd name="connsiteY1" fmla="*/ 0 h 2524752"/>
              <a:gd name="connsiteX2" fmla="*/ 1987023 w 1987023"/>
              <a:gd name="connsiteY2" fmla="*/ 1733374 h 2524752"/>
              <a:gd name="connsiteX3" fmla="*/ 0 w 1987023"/>
              <a:gd name="connsiteY3" fmla="*/ 2524752 h 2524752"/>
              <a:gd name="connsiteX0" fmla="*/ 0 w 1930644"/>
              <a:gd name="connsiteY0" fmla="*/ 2524752 h 2524752"/>
              <a:gd name="connsiteX1" fmla="*/ 112850 w 1930644"/>
              <a:gd name="connsiteY1" fmla="*/ 0 h 2524752"/>
              <a:gd name="connsiteX2" fmla="*/ 1930644 w 1930644"/>
              <a:gd name="connsiteY2" fmla="*/ 1676995 h 2524752"/>
              <a:gd name="connsiteX3" fmla="*/ 0 w 1930644"/>
              <a:gd name="connsiteY3" fmla="*/ 2524752 h 2524752"/>
              <a:gd name="connsiteX0" fmla="*/ 0 w 1930644"/>
              <a:gd name="connsiteY0" fmla="*/ 2518636 h 2518636"/>
              <a:gd name="connsiteX1" fmla="*/ 278000 w 1930644"/>
              <a:gd name="connsiteY1" fmla="*/ 0 h 2518636"/>
              <a:gd name="connsiteX2" fmla="*/ 1930644 w 1930644"/>
              <a:gd name="connsiteY2" fmla="*/ 1670879 h 2518636"/>
              <a:gd name="connsiteX3" fmla="*/ 0 w 1930644"/>
              <a:gd name="connsiteY3" fmla="*/ 2518636 h 2518636"/>
              <a:gd name="connsiteX0" fmla="*/ 0 w 1930644"/>
              <a:gd name="connsiteY0" fmla="*/ 2059677 h 2059677"/>
              <a:gd name="connsiteX1" fmla="*/ 547976 w 1930644"/>
              <a:gd name="connsiteY1" fmla="*/ 0 h 2059677"/>
              <a:gd name="connsiteX2" fmla="*/ 1930644 w 1930644"/>
              <a:gd name="connsiteY2" fmla="*/ 1211920 h 2059677"/>
              <a:gd name="connsiteX3" fmla="*/ 0 w 1930644"/>
              <a:gd name="connsiteY3" fmla="*/ 2059677 h 2059677"/>
              <a:gd name="connsiteX0" fmla="*/ 0 w 1865850"/>
              <a:gd name="connsiteY0" fmla="*/ 1735706 h 1735706"/>
              <a:gd name="connsiteX1" fmla="*/ 483182 w 1865850"/>
              <a:gd name="connsiteY1" fmla="*/ 0 h 1735706"/>
              <a:gd name="connsiteX2" fmla="*/ 1865850 w 1865850"/>
              <a:gd name="connsiteY2" fmla="*/ 1211920 h 1735706"/>
              <a:gd name="connsiteX3" fmla="*/ 0 w 1865850"/>
              <a:gd name="connsiteY3" fmla="*/ 1735706 h 1735706"/>
              <a:gd name="connsiteX0" fmla="*/ 0 w 1941443"/>
              <a:gd name="connsiteY0" fmla="*/ 1735706 h 1735706"/>
              <a:gd name="connsiteX1" fmla="*/ 483182 w 1941443"/>
              <a:gd name="connsiteY1" fmla="*/ 0 h 1735706"/>
              <a:gd name="connsiteX2" fmla="*/ 1941443 w 1941443"/>
              <a:gd name="connsiteY2" fmla="*/ 1249717 h 1735706"/>
              <a:gd name="connsiteX3" fmla="*/ 0 w 1941443"/>
              <a:gd name="connsiteY3" fmla="*/ 1735706 h 1735706"/>
              <a:gd name="connsiteX0" fmla="*/ 0 w 1941443"/>
              <a:gd name="connsiteY0" fmla="*/ 1735706 h 1735706"/>
              <a:gd name="connsiteX1" fmla="*/ 483182 w 1941443"/>
              <a:gd name="connsiteY1" fmla="*/ 0 h 1735706"/>
              <a:gd name="connsiteX2" fmla="*/ 1941443 w 1941443"/>
              <a:gd name="connsiteY2" fmla="*/ 1260516 h 1735706"/>
              <a:gd name="connsiteX3" fmla="*/ 0 w 1941443"/>
              <a:gd name="connsiteY3" fmla="*/ 1735706 h 173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443" h="1735706">
                <a:moveTo>
                  <a:pt x="0" y="1735706"/>
                </a:moveTo>
                <a:lnTo>
                  <a:pt x="483182" y="0"/>
                </a:lnTo>
                <a:lnTo>
                  <a:pt x="1941443" y="1260516"/>
                </a:lnTo>
                <a:lnTo>
                  <a:pt x="0" y="1735706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57000"/>
                </a:schemeClr>
              </a:gs>
              <a:gs pos="100000">
                <a:schemeClr val="bg1">
                  <a:lumMod val="75000"/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9" name="תמונה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8490" y="1688127"/>
            <a:ext cx="2718870" cy="26163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ID"/>
          <p:cNvSpPr/>
          <p:nvPr/>
        </p:nvSpPr>
        <p:spPr>
          <a:xfrm>
            <a:off x="1143000" y="-344574"/>
            <a:ext cx="6858000" cy="251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 dirty="0">
                <a:solidFill>
                  <a:schemeClr val="tx1"/>
                </a:solidFill>
              </a:rPr>
              <a:t>S:StorEdge_FullVisibility1</a:t>
            </a:r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498" y="1236434"/>
            <a:ext cx="1469793" cy="2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C_EN"/>
          <p:cNvSpPr>
            <a:spLocks noGrp="1"/>
          </p:cNvSpPr>
          <p:nvPr>
            <p:ph type="body" sz="quarter" idx="13"/>
          </p:nvPr>
        </p:nvSpPr>
        <p:spPr>
          <a:xfrm>
            <a:off x="274638" y="920751"/>
            <a:ext cx="4579302" cy="1281430"/>
          </a:xfrm>
        </p:spPr>
        <p:txBody>
          <a:bodyPr/>
          <a:lstStyle/>
          <a:p>
            <a:r>
              <a:rPr lang="en-US" dirty="0"/>
              <a:t>View consumption &amp; production ratios</a:t>
            </a:r>
          </a:p>
        </p:txBody>
      </p:sp>
      <p:sp>
        <p:nvSpPr>
          <p:cNvPr id="9" name="LC_E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Energy Usage 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28" name="SlideID"/>
          <p:cNvSpPr/>
          <p:nvPr/>
        </p:nvSpPr>
        <p:spPr>
          <a:xfrm>
            <a:off x="1143000" y="-344574"/>
            <a:ext cx="6858000" cy="251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 dirty="0">
                <a:solidFill>
                  <a:schemeClr val="tx1"/>
                </a:solidFill>
              </a:rPr>
              <a:t>S:StorEdge_FullVisibility2</a:t>
            </a:r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44" y="1072158"/>
            <a:ext cx="3029295" cy="3793350"/>
          </a:xfrm>
          <a:prstGeom prst="rect">
            <a:avLst/>
          </a:prstGeom>
        </p:spPr>
      </p:pic>
      <p:sp>
        <p:nvSpPr>
          <p:cNvPr id="12" name="Isosceles Triangle 9"/>
          <p:cNvSpPr/>
          <p:nvPr/>
        </p:nvSpPr>
        <p:spPr>
          <a:xfrm rot="4619526">
            <a:off x="4432616" y="1681243"/>
            <a:ext cx="2608918" cy="2276634"/>
          </a:xfrm>
          <a:custGeom>
            <a:avLst/>
            <a:gdLst>
              <a:gd name="connsiteX0" fmla="*/ 0 w 2538523"/>
              <a:gd name="connsiteY0" fmla="*/ 2529619 h 2529619"/>
              <a:gd name="connsiteX1" fmla="*/ 1269262 w 2538523"/>
              <a:gd name="connsiteY1" fmla="*/ 0 h 2529619"/>
              <a:gd name="connsiteX2" fmla="*/ 2538523 w 2538523"/>
              <a:gd name="connsiteY2" fmla="*/ 2529619 h 2529619"/>
              <a:gd name="connsiteX3" fmla="*/ 0 w 2538523"/>
              <a:gd name="connsiteY3" fmla="*/ 2529619 h 2529619"/>
              <a:gd name="connsiteX0" fmla="*/ 0 w 2538523"/>
              <a:gd name="connsiteY0" fmla="*/ 2586769 h 2586769"/>
              <a:gd name="connsiteX1" fmla="*/ 107212 w 2538523"/>
              <a:gd name="connsiteY1" fmla="*/ 0 h 2586769"/>
              <a:gd name="connsiteX2" fmla="*/ 2538523 w 2538523"/>
              <a:gd name="connsiteY2" fmla="*/ 2586769 h 2586769"/>
              <a:gd name="connsiteX3" fmla="*/ 0 w 2538523"/>
              <a:gd name="connsiteY3" fmla="*/ 2586769 h 2586769"/>
              <a:gd name="connsiteX0" fmla="*/ 0 w 2195623"/>
              <a:gd name="connsiteY0" fmla="*/ 2586769 h 2586769"/>
              <a:gd name="connsiteX1" fmla="*/ 107212 w 2195623"/>
              <a:gd name="connsiteY1" fmla="*/ 0 h 2586769"/>
              <a:gd name="connsiteX2" fmla="*/ 2195623 w 2195623"/>
              <a:gd name="connsiteY2" fmla="*/ 2015269 h 2586769"/>
              <a:gd name="connsiteX3" fmla="*/ 0 w 2195623"/>
              <a:gd name="connsiteY3" fmla="*/ 2586769 h 2586769"/>
              <a:gd name="connsiteX0" fmla="*/ 0 w 1896816"/>
              <a:gd name="connsiteY0" fmla="*/ 2586769 h 2586769"/>
              <a:gd name="connsiteX1" fmla="*/ 107212 w 1896816"/>
              <a:gd name="connsiteY1" fmla="*/ 0 h 2586769"/>
              <a:gd name="connsiteX2" fmla="*/ 1896816 w 1896816"/>
              <a:gd name="connsiteY2" fmla="*/ 1648805 h 2586769"/>
              <a:gd name="connsiteX3" fmla="*/ 0 w 1896816"/>
              <a:gd name="connsiteY3" fmla="*/ 2586769 h 2586769"/>
              <a:gd name="connsiteX0" fmla="*/ 0 w 1902454"/>
              <a:gd name="connsiteY0" fmla="*/ 2524752 h 2524752"/>
              <a:gd name="connsiteX1" fmla="*/ 112850 w 1902454"/>
              <a:gd name="connsiteY1" fmla="*/ 0 h 2524752"/>
              <a:gd name="connsiteX2" fmla="*/ 1902454 w 1902454"/>
              <a:gd name="connsiteY2" fmla="*/ 1648805 h 2524752"/>
              <a:gd name="connsiteX3" fmla="*/ 0 w 1902454"/>
              <a:gd name="connsiteY3" fmla="*/ 2524752 h 2524752"/>
              <a:gd name="connsiteX0" fmla="*/ 0 w 1987023"/>
              <a:gd name="connsiteY0" fmla="*/ 2524752 h 2524752"/>
              <a:gd name="connsiteX1" fmla="*/ 112850 w 1987023"/>
              <a:gd name="connsiteY1" fmla="*/ 0 h 2524752"/>
              <a:gd name="connsiteX2" fmla="*/ 1987023 w 1987023"/>
              <a:gd name="connsiteY2" fmla="*/ 1733374 h 2524752"/>
              <a:gd name="connsiteX3" fmla="*/ 0 w 1987023"/>
              <a:gd name="connsiteY3" fmla="*/ 2524752 h 2524752"/>
              <a:gd name="connsiteX0" fmla="*/ 0 w 1930644"/>
              <a:gd name="connsiteY0" fmla="*/ 2524752 h 2524752"/>
              <a:gd name="connsiteX1" fmla="*/ 112850 w 1930644"/>
              <a:gd name="connsiteY1" fmla="*/ 0 h 2524752"/>
              <a:gd name="connsiteX2" fmla="*/ 1930644 w 1930644"/>
              <a:gd name="connsiteY2" fmla="*/ 1676995 h 2524752"/>
              <a:gd name="connsiteX3" fmla="*/ 0 w 1930644"/>
              <a:gd name="connsiteY3" fmla="*/ 2524752 h 2524752"/>
              <a:gd name="connsiteX0" fmla="*/ 0 w 1930644"/>
              <a:gd name="connsiteY0" fmla="*/ 2518636 h 2518636"/>
              <a:gd name="connsiteX1" fmla="*/ 278000 w 1930644"/>
              <a:gd name="connsiteY1" fmla="*/ 0 h 2518636"/>
              <a:gd name="connsiteX2" fmla="*/ 1930644 w 1930644"/>
              <a:gd name="connsiteY2" fmla="*/ 1670879 h 2518636"/>
              <a:gd name="connsiteX3" fmla="*/ 0 w 1930644"/>
              <a:gd name="connsiteY3" fmla="*/ 2518636 h 2518636"/>
              <a:gd name="connsiteX0" fmla="*/ 0 w 1930644"/>
              <a:gd name="connsiteY0" fmla="*/ 2781650 h 2781650"/>
              <a:gd name="connsiteX1" fmla="*/ 1183257 w 1930644"/>
              <a:gd name="connsiteY1" fmla="*/ 0 h 2781650"/>
              <a:gd name="connsiteX2" fmla="*/ 1930644 w 1930644"/>
              <a:gd name="connsiteY2" fmla="*/ 1933893 h 2781650"/>
              <a:gd name="connsiteX3" fmla="*/ 0 w 1930644"/>
              <a:gd name="connsiteY3" fmla="*/ 2781650 h 2781650"/>
              <a:gd name="connsiteX0" fmla="*/ 0 w 1814429"/>
              <a:gd name="connsiteY0" fmla="*/ 2280090 h 2280090"/>
              <a:gd name="connsiteX1" fmla="*/ 1067042 w 1814429"/>
              <a:gd name="connsiteY1" fmla="*/ 0 h 2280090"/>
              <a:gd name="connsiteX2" fmla="*/ 1814429 w 1814429"/>
              <a:gd name="connsiteY2" fmla="*/ 1933893 h 2280090"/>
              <a:gd name="connsiteX3" fmla="*/ 0 w 1814429"/>
              <a:gd name="connsiteY3" fmla="*/ 2280090 h 2280090"/>
              <a:gd name="connsiteX0" fmla="*/ 0 w 2059092"/>
              <a:gd name="connsiteY0" fmla="*/ 2280090 h 2288655"/>
              <a:gd name="connsiteX1" fmla="*/ 1067042 w 2059092"/>
              <a:gd name="connsiteY1" fmla="*/ 0 h 2288655"/>
              <a:gd name="connsiteX2" fmla="*/ 2059092 w 2059092"/>
              <a:gd name="connsiteY2" fmla="*/ 2288655 h 2288655"/>
              <a:gd name="connsiteX3" fmla="*/ 0 w 2059092"/>
              <a:gd name="connsiteY3" fmla="*/ 2280090 h 2288655"/>
              <a:gd name="connsiteX0" fmla="*/ 0 w 2059092"/>
              <a:gd name="connsiteY0" fmla="*/ 1670210 h 1678775"/>
              <a:gd name="connsiteX1" fmla="*/ 1374504 w 2059092"/>
              <a:gd name="connsiteY1" fmla="*/ 0 h 1678775"/>
              <a:gd name="connsiteX2" fmla="*/ 2059092 w 2059092"/>
              <a:gd name="connsiteY2" fmla="*/ 1678775 h 1678775"/>
              <a:gd name="connsiteX3" fmla="*/ 0 w 2059092"/>
              <a:gd name="connsiteY3" fmla="*/ 1670210 h 1678775"/>
              <a:gd name="connsiteX0" fmla="*/ 0 w 2104455"/>
              <a:gd name="connsiteY0" fmla="*/ 1670210 h 1744299"/>
              <a:gd name="connsiteX1" fmla="*/ 1374504 w 2104455"/>
              <a:gd name="connsiteY1" fmla="*/ 0 h 1744299"/>
              <a:gd name="connsiteX2" fmla="*/ 2104455 w 2104455"/>
              <a:gd name="connsiteY2" fmla="*/ 1744299 h 1744299"/>
              <a:gd name="connsiteX3" fmla="*/ 0 w 2104455"/>
              <a:gd name="connsiteY3" fmla="*/ 1670210 h 1744299"/>
              <a:gd name="connsiteX0" fmla="*/ 0 w 1902839"/>
              <a:gd name="connsiteY0" fmla="*/ 1362749 h 1744299"/>
              <a:gd name="connsiteX1" fmla="*/ 1172888 w 1902839"/>
              <a:gd name="connsiteY1" fmla="*/ 0 h 1744299"/>
              <a:gd name="connsiteX2" fmla="*/ 1902839 w 1902839"/>
              <a:gd name="connsiteY2" fmla="*/ 1744299 h 1744299"/>
              <a:gd name="connsiteX3" fmla="*/ 0 w 1902839"/>
              <a:gd name="connsiteY3" fmla="*/ 1362749 h 1744299"/>
              <a:gd name="connsiteX0" fmla="*/ 0 w 1902839"/>
              <a:gd name="connsiteY0" fmla="*/ 1347628 h 1729178"/>
              <a:gd name="connsiteX1" fmla="*/ 1314017 w 1902839"/>
              <a:gd name="connsiteY1" fmla="*/ 0 h 1729178"/>
              <a:gd name="connsiteX2" fmla="*/ 1902839 w 1902839"/>
              <a:gd name="connsiteY2" fmla="*/ 1729178 h 1729178"/>
              <a:gd name="connsiteX3" fmla="*/ 0 w 1902839"/>
              <a:gd name="connsiteY3" fmla="*/ 1347628 h 172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839" h="1729178">
                <a:moveTo>
                  <a:pt x="0" y="1347628"/>
                </a:moveTo>
                <a:lnTo>
                  <a:pt x="1314017" y="0"/>
                </a:lnTo>
                <a:lnTo>
                  <a:pt x="1902839" y="1729178"/>
                </a:lnTo>
                <a:lnTo>
                  <a:pt x="0" y="1347628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57000"/>
                </a:schemeClr>
              </a:gs>
              <a:gs pos="100000">
                <a:schemeClr val="bg1">
                  <a:lumMod val="75000"/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0" name="Picture 29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"/>
          <a:stretch/>
        </p:blipFill>
        <p:spPr>
          <a:xfrm>
            <a:off x="2587498" y="1499871"/>
            <a:ext cx="2996946" cy="312039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LC_EN"/>
          <p:cNvGrpSpPr/>
          <p:nvPr/>
        </p:nvGrpSpPr>
        <p:grpSpPr>
          <a:xfrm>
            <a:off x="2289679" y="1816012"/>
            <a:ext cx="1350000" cy="473257"/>
            <a:chOff x="2248854" y="4216502"/>
            <a:chExt cx="1350000" cy="473257"/>
          </a:xfrm>
          <a:effectLst/>
        </p:grpSpPr>
        <p:sp>
          <p:nvSpPr>
            <p:cNvPr id="41" name="LC_EN"/>
            <p:cNvSpPr txBox="1"/>
            <p:nvPr/>
          </p:nvSpPr>
          <p:spPr>
            <a:xfrm>
              <a:off x="2248854" y="4216502"/>
              <a:ext cx="1350000" cy="4732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54000" tIns="54000" rIns="54000" bIns="54000" rtlCol="0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nl-NL" sz="975" i="1" dirty="0">
                  <a:solidFill>
                    <a:srgbClr val="00B0F0"/>
                  </a:solidFill>
                  <a:latin typeface="Calibri Light" panose="020F0302020204030204" pitchFamily="34" charset="0"/>
                </a:rPr>
                <a:t>Solar Energy Consumed</a:t>
              </a:r>
            </a:p>
            <a:p>
              <a:pPr algn="ctr">
                <a:spcBef>
                  <a:spcPts val="450"/>
                </a:spcBef>
              </a:pPr>
              <a:r>
                <a:rPr lang="nl-NL" sz="975" i="1" dirty="0">
                  <a:solidFill>
                    <a:srgbClr val="00B0F0"/>
                  </a:solidFill>
                  <a:latin typeface="Calibri Light" panose="020F0302020204030204" pitchFamily="34" charset="0"/>
                </a:rPr>
                <a:t>Energy Produced</a:t>
              </a:r>
            </a:p>
          </p:txBody>
        </p:sp>
        <p:cxnSp>
          <p:nvCxnSpPr>
            <p:cNvPr id="42" name="Line"/>
            <p:cNvCxnSpPr/>
            <p:nvPr/>
          </p:nvCxnSpPr>
          <p:spPr>
            <a:xfrm>
              <a:off x="2312135" y="4442162"/>
              <a:ext cx="1223438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LC_EN"/>
          <p:cNvGrpSpPr/>
          <p:nvPr/>
        </p:nvGrpSpPr>
        <p:grpSpPr>
          <a:xfrm>
            <a:off x="3976458" y="3632200"/>
            <a:ext cx="1620000" cy="473257"/>
            <a:chOff x="457200" y="5551597"/>
            <a:chExt cx="2304256" cy="631009"/>
          </a:xfrm>
        </p:grpSpPr>
        <p:sp>
          <p:nvSpPr>
            <p:cNvPr id="44" name="LC_EN"/>
            <p:cNvSpPr txBox="1"/>
            <p:nvPr/>
          </p:nvSpPr>
          <p:spPr>
            <a:xfrm>
              <a:off x="457200" y="5551597"/>
              <a:ext cx="2304256" cy="631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54000" tIns="54000" rIns="54000" bIns="54000" rtlCol="0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nl-NL" sz="975" i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</a:rPr>
                <a:t>Energy Purchased from Grid</a:t>
              </a:r>
            </a:p>
            <a:p>
              <a:pPr algn="ctr">
                <a:spcBef>
                  <a:spcPts val="450"/>
                </a:spcBef>
              </a:pPr>
              <a:r>
                <a:rPr lang="nl-NL" sz="975" i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</a:rPr>
                <a:t>Energy Consumed</a:t>
              </a:r>
            </a:p>
          </p:txBody>
        </p:sp>
        <p:cxnSp>
          <p:nvCxnSpPr>
            <p:cNvPr id="45" name="Line"/>
            <p:cNvCxnSpPr/>
            <p:nvPr/>
          </p:nvCxnSpPr>
          <p:spPr>
            <a:xfrm>
              <a:off x="565328" y="5863325"/>
              <a:ext cx="2088000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LC_EN"/>
          <p:cNvGrpSpPr/>
          <p:nvPr/>
        </p:nvGrpSpPr>
        <p:grpSpPr>
          <a:xfrm>
            <a:off x="3874697" y="2130747"/>
            <a:ext cx="1749953" cy="473257"/>
            <a:chOff x="390915" y="5551597"/>
            <a:chExt cx="2369532" cy="592604"/>
          </a:xfrm>
        </p:grpSpPr>
        <p:sp>
          <p:nvSpPr>
            <p:cNvPr id="47" name="TextBox 46"/>
            <p:cNvSpPr txBox="1"/>
            <p:nvPr/>
          </p:nvSpPr>
          <p:spPr>
            <a:xfrm>
              <a:off x="390915" y="5551597"/>
              <a:ext cx="2369532" cy="5926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54000" tIns="54000" rIns="54000" bIns="54000" rtlCol="0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nl-NL" sz="975" i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Solar Energy Exported to Grid</a:t>
              </a:r>
            </a:p>
            <a:p>
              <a:pPr algn="ctr">
                <a:spcBef>
                  <a:spcPts val="450"/>
                </a:spcBef>
              </a:pPr>
              <a:r>
                <a:rPr lang="nl-NL" sz="975" i="1" dirty="0">
                  <a:solidFill>
                    <a:srgbClr val="00B050"/>
                  </a:solidFill>
                  <a:latin typeface="Calibri Light" panose="020F0302020204030204" pitchFamily="34" charset="0"/>
                </a:rPr>
                <a:t>Energy Produced</a:t>
              </a:r>
            </a:p>
          </p:txBody>
        </p:sp>
        <p:cxnSp>
          <p:nvCxnSpPr>
            <p:cNvPr id="48" name="Straight Connector 29"/>
            <p:cNvCxnSpPr/>
            <p:nvPr/>
          </p:nvCxnSpPr>
          <p:spPr>
            <a:xfrm>
              <a:off x="566634" y="5831638"/>
              <a:ext cx="20880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3952681" y="2604004"/>
            <a:ext cx="0" cy="306836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headEnd type="oval"/>
            <a:tailEnd type="oval"/>
          </a:ln>
          <a:effectLst/>
        </p:spPr>
      </p:cxnSp>
      <p:cxnSp>
        <p:nvCxnSpPr>
          <p:cNvPr id="33" name="Straight Connector 34"/>
          <p:cNvCxnSpPr/>
          <p:nvPr/>
        </p:nvCxnSpPr>
        <p:spPr>
          <a:xfrm flipV="1">
            <a:off x="5393514" y="3118809"/>
            <a:ext cx="0" cy="513391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headEnd type="oval"/>
            <a:tailEnd type="oval"/>
          </a:ln>
          <a:effectLst/>
        </p:spPr>
      </p:cxnSp>
      <p:cxnSp>
        <p:nvCxnSpPr>
          <p:cNvPr id="32" name="Straight Connector 34"/>
          <p:cNvCxnSpPr/>
          <p:nvPr/>
        </p:nvCxnSpPr>
        <p:spPr>
          <a:xfrm>
            <a:off x="2969574" y="2289269"/>
            <a:ext cx="0" cy="644431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headEnd type="oval"/>
            <a:tailEnd type="oval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498" y="1236434"/>
            <a:ext cx="1469793" cy="2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44" y="1072158"/>
            <a:ext cx="3029295" cy="3793350"/>
          </a:xfrm>
          <a:prstGeom prst="rect">
            <a:avLst/>
          </a:prstGeom>
        </p:spPr>
      </p:pic>
      <p:sp>
        <p:nvSpPr>
          <p:cNvPr id="7" name="LC_EN"/>
          <p:cNvSpPr txBox="1">
            <a:spLocks/>
          </p:cNvSpPr>
          <p:nvPr/>
        </p:nvSpPr>
        <p:spPr>
          <a:xfrm>
            <a:off x="274638" y="920750"/>
            <a:ext cx="7135813" cy="3521075"/>
          </a:xfrm>
          <a:prstGeom prst="rect">
            <a:avLst/>
          </a:prstGeom>
        </p:spPr>
        <p:txBody>
          <a:bodyPr/>
          <a:lstStyle>
            <a:lvl1pPr marL="172641" indent="-172641" defTabSz="514350">
              <a:lnSpc>
                <a:spcPct val="90000"/>
              </a:lnSpc>
              <a:spcBef>
                <a:spcPts val="563"/>
              </a:spcBef>
              <a:buSzPct val="64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Calibri Light"/>
                <a:cs typeface="Calibri Light"/>
              </a:defRPr>
            </a:lvl1pPr>
            <a:lvl2pPr marL="345281" lvl="1" indent="-172641" defTabSz="514350">
              <a:lnSpc>
                <a:spcPct val="90000"/>
              </a:lnSpc>
              <a:spcBef>
                <a:spcPts val="281"/>
              </a:spcBef>
              <a:buSzPct val="65000"/>
              <a:buFontTx/>
              <a:buBlip>
                <a:blip r:embed="rId4"/>
              </a:buBlip>
              <a:defRPr sz="1200">
                <a:solidFill>
                  <a:srgbClr val="404040"/>
                </a:solidFill>
                <a:latin typeface="Calibri Light"/>
                <a:cs typeface="Calibri Light"/>
              </a:defRPr>
            </a:lvl2pPr>
            <a:lvl3pPr marL="642938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/>
            </a:lvl3pPr>
            <a:lvl4pPr marL="900113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4pPr>
            <a:lvl5pPr marL="1157288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5pPr>
            <a:lvl6pPr marL="1414463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6pPr>
            <a:lvl7pPr marL="1671638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7pPr>
            <a:lvl8pPr marL="1928813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8pPr>
            <a:lvl9pPr marL="2185988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/>
            </a:lvl9pPr>
          </a:lstStyle>
          <a:p>
            <a:r>
              <a:rPr lang="en-US" sz="1800" dirty="0"/>
              <a:t>Reduce your electricity bill by optimizing your consumption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14600" y="1692419"/>
            <a:ext cx="4586560" cy="2941320"/>
            <a:chOff x="-1227470" y="-125313"/>
            <a:chExt cx="9170876" cy="5381022"/>
          </a:xfrm>
        </p:grpSpPr>
        <p:sp>
          <p:nvSpPr>
            <p:cNvPr id="21" name="Isosceles Triangle 9"/>
            <p:cNvSpPr/>
            <p:nvPr/>
          </p:nvSpPr>
          <p:spPr>
            <a:xfrm rot="5400000">
              <a:off x="2266956" y="-423792"/>
              <a:ext cx="4998052" cy="6354849"/>
            </a:xfrm>
            <a:custGeom>
              <a:avLst/>
              <a:gdLst>
                <a:gd name="connsiteX0" fmla="*/ 0 w 2538523"/>
                <a:gd name="connsiteY0" fmla="*/ 2529619 h 2529619"/>
                <a:gd name="connsiteX1" fmla="*/ 1269262 w 2538523"/>
                <a:gd name="connsiteY1" fmla="*/ 0 h 2529619"/>
                <a:gd name="connsiteX2" fmla="*/ 2538523 w 2538523"/>
                <a:gd name="connsiteY2" fmla="*/ 2529619 h 2529619"/>
                <a:gd name="connsiteX3" fmla="*/ 0 w 2538523"/>
                <a:gd name="connsiteY3" fmla="*/ 2529619 h 2529619"/>
                <a:gd name="connsiteX0" fmla="*/ 0 w 2538523"/>
                <a:gd name="connsiteY0" fmla="*/ 2586769 h 2586769"/>
                <a:gd name="connsiteX1" fmla="*/ 107212 w 2538523"/>
                <a:gd name="connsiteY1" fmla="*/ 0 h 2586769"/>
                <a:gd name="connsiteX2" fmla="*/ 2538523 w 2538523"/>
                <a:gd name="connsiteY2" fmla="*/ 2586769 h 2586769"/>
                <a:gd name="connsiteX3" fmla="*/ 0 w 2538523"/>
                <a:gd name="connsiteY3" fmla="*/ 2586769 h 2586769"/>
                <a:gd name="connsiteX0" fmla="*/ 0 w 2195623"/>
                <a:gd name="connsiteY0" fmla="*/ 2586769 h 2586769"/>
                <a:gd name="connsiteX1" fmla="*/ 107212 w 2195623"/>
                <a:gd name="connsiteY1" fmla="*/ 0 h 2586769"/>
                <a:gd name="connsiteX2" fmla="*/ 2195623 w 2195623"/>
                <a:gd name="connsiteY2" fmla="*/ 2015269 h 2586769"/>
                <a:gd name="connsiteX3" fmla="*/ 0 w 2195623"/>
                <a:gd name="connsiteY3" fmla="*/ 2586769 h 2586769"/>
                <a:gd name="connsiteX0" fmla="*/ 0 w 1896816"/>
                <a:gd name="connsiteY0" fmla="*/ 2586769 h 2586769"/>
                <a:gd name="connsiteX1" fmla="*/ 107212 w 1896816"/>
                <a:gd name="connsiteY1" fmla="*/ 0 h 2586769"/>
                <a:gd name="connsiteX2" fmla="*/ 1896816 w 1896816"/>
                <a:gd name="connsiteY2" fmla="*/ 1648805 h 2586769"/>
                <a:gd name="connsiteX3" fmla="*/ 0 w 1896816"/>
                <a:gd name="connsiteY3" fmla="*/ 2586769 h 2586769"/>
                <a:gd name="connsiteX0" fmla="*/ 0 w 1902454"/>
                <a:gd name="connsiteY0" fmla="*/ 2524752 h 2524752"/>
                <a:gd name="connsiteX1" fmla="*/ 112850 w 1902454"/>
                <a:gd name="connsiteY1" fmla="*/ 0 h 2524752"/>
                <a:gd name="connsiteX2" fmla="*/ 1902454 w 1902454"/>
                <a:gd name="connsiteY2" fmla="*/ 1648805 h 2524752"/>
                <a:gd name="connsiteX3" fmla="*/ 0 w 1902454"/>
                <a:gd name="connsiteY3" fmla="*/ 2524752 h 2524752"/>
                <a:gd name="connsiteX0" fmla="*/ 0 w 1987023"/>
                <a:gd name="connsiteY0" fmla="*/ 2524752 h 2524752"/>
                <a:gd name="connsiteX1" fmla="*/ 112850 w 1987023"/>
                <a:gd name="connsiteY1" fmla="*/ 0 h 2524752"/>
                <a:gd name="connsiteX2" fmla="*/ 1987023 w 1987023"/>
                <a:gd name="connsiteY2" fmla="*/ 1733374 h 2524752"/>
                <a:gd name="connsiteX3" fmla="*/ 0 w 1987023"/>
                <a:gd name="connsiteY3" fmla="*/ 2524752 h 2524752"/>
                <a:gd name="connsiteX0" fmla="*/ 0 w 1930644"/>
                <a:gd name="connsiteY0" fmla="*/ 2524752 h 2524752"/>
                <a:gd name="connsiteX1" fmla="*/ 112850 w 1930644"/>
                <a:gd name="connsiteY1" fmla="*/ 0 h 2524752"/>
                <a:gd name="connsiteX2" fmla="*/ 1930644 w 1930644"/>
                <a:gd name="connsiteY2" fmla="*/ 1676995 h 2524752"/>
                <a:gd name="connsiteX3" fmla="*/ 0 w 1930644"/>
                <a:gd name="connsiteY3" fmla="*/ 2524752 h 2524752"/>
                <a:gd name="connsiteX0" fmla="*/ 0 w 1930644"/>
                <a:gd name="connsiteY0" fmla="*/ 2518636 h 2518636"/>
                <a:gd name="connsiteX1" fmla="*/ 278000 w 1930644"/>
                <a:gd name="connsiteY1" fmla="*/ 0 h 2518636"/>
                <a:gd name="connsiteX2" fmla="*/ 1930644 w 1930644"/>
                <a:gd name="connsiteY2" fmla="*/ 1670879 h 2518636"/>
                <a:gd name="connsiteX3" fmla="*/ 0 w 1930644"/>
                <a:gd name="connsiteY3" fmla="*/ 2518636 h 2518636"/>
                <a:gd name="connsiteX0" fmla="*/ 0 w 1930644"/>
                <a:gd name="connsiteY0" fmla="*/ 2781650 h 2781650"/>
                <a:gd name="connsiteX1" fmla="*/ 1183257 w 1930644"/>
                <a:gd name="connsiteY1" fmla="*/ 0 h 2781650"/>
                <a:gd name="connsiteX2" fmla="*/ 1930644 w 1930644"/>
                <a:gd name="connsiteY2" fmla="*/ 1933893 h 2781650"/>
                <a:gd name="connsiteX3" fmla="*/ 0 w 1930644"/>
                <a:gd name="connsiteY3" fmla="*/ 2781650 h 2781650"/>
                <a:gd name="connsiteX0" fmla="*/ 0 w 1814429"/>
                <a:gd name="connsiteY0" fmla="*/ 2280090 h 2280090"/>
                <a:gd name="connsiteX1" fmla="*/ 1067042 w 1814429"/>
                <a:gd name="connsiteY1" fmla="*/ 0 h 2280090"/>
                <a:gd name="connsiteX2" fmla="*/ 1814429 w 1814429"/>
                <a:gd name="connsiteY2" fmla="*/ 1933893 h 2280090"/>
                <a:gd name="connsiteX3" fmla="*/ 0 w 1814429"/>
                <a:gd name="connsiteY3" fmla="*/ 2280090 h 2280090"/>
                <a:gd name="connsiteX0" fmla="*/ 0 w 2059092"/>
                <a:gd name="connsiteY0" fmla="*/ 2280090 h 2288655"/>
                <a:gd name="connsiteX1" fmla="*/ 1067042 w 2059092"/>
                <a:gd name="connsiteY1" fmla="*/ 0 h 2288655"/>
                <a:gd name="connsiteX2" fmla="*/ 2059092 w 2059092"/>
                <a:gd name="connsiteY2" fmla="*/ 2288655 h 2288655"/>
                <a:gd name="connsiteX3" fmla="*/ 0 w 2059092"/>
                <a:gd name="connsiteY3" fmla="*/ 2280090 h 2288655"/>
                <a:gd name="connsiteX0" fmla="*/ 0 w 2059092"/>
                <a:gd name="connsiteY0" fmla="*/ 1670210 h 1678775"/>
                <a:gd name="connsiteX1" fmla="*/ 1374504 w 2059092"/>
                <a:gd name="connsiteY1" fmla="*/ 0 h 1678775"/>
                <a:gd name="connsiteX2" fmla="*/ 2059092 w 2059092"/>
                <a:gd name="connsiteY2" fmla="*/ 1678775 h 1678775"/>
                <a:gd name="connsiteX3" fmla="*/ 0 w 2059092"/>
                <a:gd name="connsiteY3" fmla="*/ 1670210 h 1678775"/>
                <a:gd name="connsiteX0" fmla="*/ 0 w 2104455"/>
                <a:gd name="connsiteY0" fmla="*/ 1670210 h 1744299"/>
                <a:gd name="connsiteX1" fmla="*/ 1374504 w 2104455"/>
                <a:gd name="connsiteY1" fmla="*/ 0 h 1744299"/>
                <a:gd name="connsiteX2" fmla="*/ 2104455 w 2104455"/>
                <a:gd name="connsiteY2" fmla="*/ 1744299 h 1744299"/>
                <a:gd name="connsiteX3" fmla="*/ 0 w 2104455"/>
                <a:gd name="connsiteY3" fmla="*/ 1670210 h 1744299"/>
                <a:gd name="connsiteX0" fmla="*/ 0 w 1902839"/>
                <a:gd name="connsiteY0" fmla="*/ 1362749 h 1744299"/>
                <a:gd name="connsiteX1" fmla="*/ 1172888 w 1902839"/>
                <a:gd name="connsiteY1" fmla="*/ 0 h 1744299"/>
                <a:gd name="connsiteX2" fmla="*/ 1902839 w 1902839"/>
                <a:gd name="connsiteY2" fmla="*/ 1744299 h 1744299"/>
                <a:gd name="connsiteX3" fmla="*/ 0 w 1902839"/>
                <a:gd name="connsiteY3" fmla="*/ 1362749 h 1744299"/>
                <a:gd name="connsiteX0" fmla="*/ 0 w 1902839"/>
                <a:gd name="connsiteY0" fmla="*/ 1433314 h 1814864"/>
                <a:gd name="connsiteX1" fmla="*/ 1550913 w 1902839"/>
                <a:gd name="connsiteY1" fmla="*/ 0 h 1814864"/>
                <a:gd name="connsiteX2" fmla="*/ 1902839 w 1902839"/>
                <a:gd name="connsiteY2" fmla="*/ 1814864 h 1814864"/>
                <a:gd name="connsiteX3" fmla="*/ 0 w 1902839"/>
                <a:gd name="connsiteY3" fmla="*/ 1433314 h 1814864"/>
                <a:gd name="connsiteX0" fmla="*/ 0 w 1827234"/>
                <a:gd name="connsiteY0" fmla="*/ 1362749 h 1814864"/>
                <a:gd name="connsiteX1" fmla="*/ 1475308 w 1827234"/>
                <a:gd name="connsiteY1" fmla="*/ 0 h 1814864"/>
                <a:gd name="connsiteX2" fmla="*/ 1827234 w 1827234"/>
                <a:gd name="connsiteY2" fmla="*/ 1814864 h 1814864"/>
                <a:gd name="connsiteX3" fmla="*/ 0 w 1827234"/>
                <a:gd name="connsiteY3" fmla="*/ 1362749 h 181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7234" h="1814864">
                  <a:moveTo>
                    <a:pt x="0" y="1362749"/>
                  </a:moveTo>
                  <a:lnTo>
                    <a:pt x="1475308" y="0"/>
                  </a:lnTo>
                  <a:lnTo>
                    <a:pt x="1827234" y="1814864"/>
                  </a:lnTo>
                  <a:lnTo>
                    <a:pt x="0" y="1362749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57000"/>
                  </a:schemeClr>
                </a:gs>
                <a:gs pos="100000">
                  <a:schemeClr val="bg1">
                    <a:lumMod val="75000"/>
                    <a:alpha val="2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227470" y="-125313"/>
              <a:ext cx="5881199" cy="5381022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SlideID"/>
          <p:cNvSpPr/>
          <p:nvPr/>
        </p:nvSpPr>
        <p:spPr>
          <a:xfrm>
            <a:off x="1143000" y="-344574"/>
            <a:ext cx="6858000" cy="251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 dirty="0">
                <a:solidFill>
                  <a:schemeClr val="tx1"/>
                </a:solidFill>
              </a:rPr>
              <a:t>S:StorEdge_FullVisibility3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4" name="LC_E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understand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498" y="1236434"/>
            <a:ext cx="1469793" cy="2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C5E80-9A17-461E-911F-D2A62AB8C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44" y="2016429"/>
            <a:ext cx="8643552" cy="609398"/>
          </a:xfrm>
        </p:spPr>
        <p:txBody>
          <a:bodyPr/>
          <a:lstStyle/>
          <a:p>
            <a:r>
              <a:rPr lang="en-GB" dirty="0" smtClean="0"/>
              <a:t>Integrated PV/EV </a:t>
            </a:r>
            <a:r>
              <a:rPr lang="en-GB" dirty="0"/>
              <a:t>charger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956DF-8CE3-4A51-9F7D-202C4859C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244" y="2953823"/>
            <a:ext cx="8643551" cy="42242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152" y="87466"/>
            <a:ext cx="7653375" cy="641370"/>
          </a:xfrm>
        </p:spPr>
        <p:txBody>
          <a:bodyPr>
            <a:normAutofit/>
          </a:bodyPr>
          <a:lstStyle/>
          <a:p>
            <a:r>
              <a:rPr lang="en-US" dirty="0"/>
              <a:t>The World’s 1</a:t>
            </a:r>
            <a:r>
              <a:rPr lang="en-US" baseline="30000" dirty="0"/>
              <a:t>st</a:t>
            </a:r>
            <a:r>
              <a:rPr lang="en-US" dirty="0"/>
              <a:t> Inverter-Integrated EV Charger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4639" y="920753"/>
            <a:ext cx="5814074" cy="3521075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dirty="0"/>
              <a:t>Reduces cost &amp; labour of installing a separate standalone EV charger and a PV inverter</a:t>
            </a:r>
          </a:p>
          <a:p>
            <a:pPr>
              <a:spcBef>
                <a:spcPts val="450"/>
              </a:spcBef>
            </a:pPr>
            <a:r>
              <a:rPr lang="en-US" dirty="0"/>
              <a:t>Innovative solar boost mode combining grid power and PV power for faster charging</a:t>
            </a:r>
          </a:p>
          <a:p>
            <a:pPr>
              <a:spcBef>
                <a:spcPts val="450"/>
              </a:spcBef>
            </a:pPr>
            <a:endParaRPr lang="en-US" dirty="0"/>
          </a:p>
          <a:p>
            <a:pPr marL="0" indent="0">
              <a:spcBef>
                <a:spcPts val="450"/>
              </a:spcBef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Integration with the SolarEdge monitoring platform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F51B98F-C45D-473C-A177-AA81A02B292E}"/>
              </a:ext>
            </a:extLst>
          </p:cNvPr>
          <p:cNvGrpSpPr/>
          <p:nvPr/>
        </p:nvGrpSpPr>
        <p:grpSpPr>
          <a:xfrm>
            <a:off x="879398" y="2717222"/>
            <a:ext cx="3823896" cy="1189940"/>
            <a:chOff x="1352604" y="3401849"/>
            <a:chExt cx="7736805" cy="2407580"/>
          </a:xfrm>
        </p:grpSpPr>
        <p:pic>
          <p:nvPicPr>
            <p:cNvPr id="6" name="תמונה 8">
              <a:extLst>
                <a:ext uri="{FF2B5EF4-FFF2-40B4-BE49-F238E27FC236}">
                  <a16:creationId xmlns:a16="http://schemas.microsoft.com/office/drawing/2014/main" xmlns="" id="{7AB9B55E-7E5B-4E69-95A6-AB593DD49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414"/>
            <a:stretch/>
          </p:blipFill>
          <p:spPr>
            <a:xfrm>
              <a:off x="2893325" y="3401849"/>
              <a:ext cx="1337482" cy="1476058"/>
            </a:xfrm>
            <a:prstGeom prst="rect">
              <a:avLst/>
            </a:prstGeom>
          </p:spPr>
        </p:pic>
        <p:pic>
          <p:nvPicPr>
            <p:cNvPr id="7" name="תמונה 12">
              <a:extLst>
                <a:ext uri="{FF2B5EF4-FFF2-40B4-BE49-F238E27FC236}">
                  <a16:creationId xmlns:a16="http://schemas.microsoft.com/office/drawing/2014/main" xmlns="" id="{04054A8C-1088-46F2-A4FF-5E3430D1F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31"/>
            <a:stretch/>
          </p:blipFill>
          <p:spPr>
            <a:xfrm>
              <a:off x="7560860" y="3401849"/>
              <a:ext cx="1528549" cy="1476058"/>
            </a:xfrm>
            <a:prstGeom prst="rect">
              <a:avLst/>
            </a:prstGeom>
          </p:spPr>
        </p:pic>
        <p:pic>
          <p:nvPicPr>
            <p:cNvPr id="8" name="תמונה 16">
              <a:extLst>
                <a:ext uri="{FF2B5EF4-FFF2-40B4-BE49-F238E27FC236}">
                  <a16:creationId xmlns:a16="http://schemas.microsoft.com/office/drawing/2014/main" xmlns="" id="{BC5279BF-5971-4B48-BA0A-663BF49D6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682" y="4080330"/>
              <a:ext cx="551040" cy="583095"/>
            </a:xfrm>
            <a:prstGeom prst="rect">
              <a:avLst/>
            </a:prstGeom>
          </p:spPr>
        </p:pic>
        <p:pic>
          <p:nvPicPr>
            <p:cNvPr id="9" name="תמונה 20">
              <a:extLst>
                <a:ext uri="{FF2B5EF4-FFF2-40B4-BE49-F238E27FC236}">
                  <a16:creationId xmlns:a16="http://schemas.microsoft.com/office/drawing/2014/main" xmlns="" id="{0EE2CFE4-4DFC-403E-AFE5-7CBA8909E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889555" y="4080330"/>
              <a:ext cx="551040" cy="583095"/>
            </a:xfrm>
            <a:prstGeom prst="rect">
              <a:avLst/>
            </a:prstGeom>
          </p:spPr>
        </p:pic>
        <p:pic>
          <p:nvPicPr>
            <p:cNvPr id="10" name="תמונה 21">
              <a:extLst>
                <a:ext uri="{FF2B5EF4-FFF2-40B4-BE49-F238E27FC236}">
                  <a16:creationId xmlns:a16="http://schemas.microsoft.com/office/drawing/2014/main" xmlns="" id="{28E3816F-C2DB-4275-BA8A-2EF3C2D0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833" y="3933048"/>
              <a:ext cx="1630225" cy="944858"/>
            </a:xfrm>
            <a:prstGeom prst="rect">
              <a:avLst/>
            </a:prstGeom>
          </p:spPr>
        </p:pic>
        <p:pic>
          <p:nvPicPr>
            <p:cNvPr id="11" name="תמונה 18">
              <a:extLst>
                <a:ext uri="{FF2B5EF4-FFF2-40B4-BE49-F238E27FC236}">
                  <a16:creationId xmlns:a16="http://schemas.microsoft.com/office/drawing/2014/main" xmlns="" id="{BC47ACA9-C55C-43A7-82FA-F71259500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82"/>
            <a:stretch/>
          </p:blipFill>
          <p:spPr>
            <a:xfrm>
              <a:off x="4998833" y="4138863"/>
              <a:ext cx="1630225" cy="739044"/>
            </a:xfrm>
            <a:prstGeom prst="rect">
              <a:avLst/>
            </a:prstGeom>
          </p:spPr>
        </p:pic>
        <p:pic>
          <p:nvPicPr>
            <p:cNvPr id="12" name="תמונה 15">
              <a:extLst>
                <a:ext uri="{FF2B5EF4-FFF2-40B4-BE49-F238E27FC236}">
                  <a16:creationId xmlns:a16="http://schemas.microsoft.com/office/drawing/2014/main" xmlns="" id="{84FA8268-3F7C-4F8B-8143-52A6F2D59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604" y="3768258"/>
              <a:ext cx="1103993" cy="1103993"/>
            </a:xfrm>
            <a:prstGeom prst="rect">
              <a:avLst/>
            </a:prstGeom>
            <a:effectLst>
              <a:outerShdw blurRad="1270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xmlns="" id="{33575E02-192D-41AA-812E-4C10F8C9498F}"/>
                </a:ext>
              </a:extLst>
            </p:cNvPr>
            <p:cNvSpPr txBox="1">
              <a:spLocks/>
            </p:cNvSpPr>
            <p:nvPr/>
          </p:nvSpPr>
          <p:spPr>
            <a:xfrm>
              <a:off x="3576987" y="5286347"/>
              <a:ext cx="4593525" cy="523082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lvl1pPr marL="26246" algn="l" defTabSz="914377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3733" b="0" i="0" kern="1200" spc="-27" dirty="0">
                  <a:solidFill>
                    <a:srgbClr val="D92228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ctr">
                <a:lnSpc>
                  <a:spcPct val="90000"/>
                </a:lnSpc>
              </a:pPr>
              <a:r>
                <a:rPr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 Light" panose="020F0302020204030204"/>
                </a:rPr>
                <a:t>7.4kW (32 AMP) Level 3 charger</a:t>
              </a:r>
              <a:endParaRPr sz="1200" spc="-75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039669-D7D6-4FF3-8F78-92F249D65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67" y="989496"/>
            <a:ext cx="2498296" cy="31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BD2038-33DB-4586-B96B-98641EE87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10" y="2368554"/>
            <a:ext cx="2484697" cy="268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Means 2 Power 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743" y="1750630"/>
            <a:ext cx="8787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500" dirty="0" smtClean="0">
                <a:solidFill>
                  <a:prstClr val="white">
                    <a:lumMod val="50000"/>
                  </a:prstClr>
                </a:solidFill>
              </a:rPr>
              <a:t>SE3680H</a:t>
            </a:r>
          </a:p>
          <a:p>
            <a:pPr defTabSz="457189"/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SE6000H</a:t>
            </a:r>
          </a:p>
          <a:p>
            <a:pPr defTabSz="457189"/>
            <a:endParaRPr lang="en-US" sz="15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4176" y="3606881"/>
            <a:ext cx="1528763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013" dirty="0">
                <a:solidFill>
                  <a:srgbClr val="C00000"/>
                </a:solidFill>
              </a:rPr>
              <a:t>Solar Boost Mode</a:t>
            </a:r>
            <a:endParaRPr lang="en-US" sz="1013" dirty="0">
              <a:solidFill>
                <a:prstClr val="black"/>
              </a:solidFill>
            </a:endParaRP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xmlns="" id="{DC1C0E66-EA9C-4759-BE6B-75162B8CD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016781" y="1457757"/>
            <a:ext cx="1386844" cy="2529863"/>
          </a:xfrm>
          <a:prstGeom prst="rect">
            <a:avLst/>
          </a:prstGeom>
        </p:spPr>
      </p:pic>
      <p:grpSp>
        <p:nvGrpSpPr>
          <p:cNvPr id="4" name="קבוצה 3"/>
          <p:cNvGrpSpPr/>
          <p:nvPr/>
        </p:nvGrpSpPr>
        <p:grpSpPr>
          <a:xfrm>
            <a:off x="615555" y="3446313"/>
            <a:ext cx="1129596" cy="654701"/>
            <a:chOff x="2311415" y="4564903"/>
            <a:chExt cx="1506128" cy="872934"/>
          </a:xfrm>
        </p:grpSpPr>
        <p:pic>
          <p:nvPicPr>
            <p:cNvPr id="14" name="תמונה 21">
              <a:extLst>
                <a:ext uri="{FF2B5EF4-FFF2-40B4-BE49-F238E27FC236}">
                  <a16:creationId xmlns:a16="http://schemas.microsoft.com/office/drawing/2014/main" xmlns="" id="{BC95EE69-FCF1-499B-8CDD-A33BFF87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1415" y="4564903"/>
              <a:ext cx="1506128" cy="872933"/>
            </a:xfrm>
            <a:prstGeom prst="rect">
              <a:avLst/>
            </a:prstGeom>
          </p:spPr>
        </p:pic>
        <p:pic>
          <p:nvPicPr>
            <p:cNvPr id="15" name="תמונה 18">
              <a:extLst>
                <a:ext uri="{FF2B5EF4-FFF2-40B4-BE49-F238E27FC236}">
                  <a16:creationId xmlns:a16="http://schemas.microsoft.com/office/drawing/2014/main" xmlns="" id="{2BBCE48C-9C3D-4A01-9E36-F989C9170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11415" y="4755051"/>
              <a:ext cx="1506128" cy="682786"/>
            </a:xfrm>
            <a:prstGeom prst="rect">
              <a:avLst/>
            </a:prstGeom>
          </p:spPr>
        </p:pic>
      </p:grp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xmlns="" id="{11F0188A-8CCC-4B90-B0AD-D14A97A79DAC}"/>
              </a:ext>
            </a:extLst>
          </p:cNvPr>
          <p:cNvCxnSpPr/>
          <p:nvPr/>
        </p:nvCxnSpPr>
        <p:spPr>
          <a:xfrm flipV="1">
            <a:off x="1388406" y="1583660"/>
            <a:ext cx="0" cy="1118771"/>
          </a:xfrm>
          <a:prstGeom prst="line">
            <a:avLst/>
          </a:prstGeom>
          <a:ln w="38100"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xmlns="" id="{A1865FC9-F7E3-40EA-99B2-1E31DC30A39E}"/>
              </a:ext>
            </a:extLst>
          </p:cNvPr>
          <p:cNvCxnSpPr>
            <a:cxnSpLocks/>
          </p:cNvCxnSpPr>
          <p:nvPr/>
        </p:nvCxnSpPr>
        <p:spPr>
          <a:xfrm flipV="1">
            <a:off x="1382115" y="1583661"/>
            <a:ext cx="557978" cy="1"/>
          </a:xfrm>
          <a:prstGeom prst="line">
            <a:avLst/>
          </a:prstGeom>
          <a:ln w="38100"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xmlns="" id="{A1865FC9-F7E3-40EA-99B2-1E31DC30A39E}"/>
              </a:ext>
            </a:extLst>
          </p:cNvPr>
          <p:cNvCxnSpPr>
            <a:cxnSpLocks/>
          </p:cNvCxnSpPr>
          <p:nvPr/>
        </p:nvCxnSpPr>
        <p:spPr>
          <a:xfrm flipV="1">
            <a:off x="1394698" y="2702433"/>
            <a:ext cx="2481554" cy="1"/>
          </a:xfrm>
          <a:prstGeom prst="line">
            <a:avLst/>
          </a:prstGeom>
          <a:ln w="38100">
            <a:solidFill>
              <a:srgbClr val="9496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87062" y="2100583"/>
            <a:ext cx="6367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189"/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Up to</a:t>
            </a:r>
            <a:br>
              <a:rPr lang="en-US" sz="15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27.5A</a:t>
            </a:r>
          </a:p>
        </p:txBody>
      </p: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xmlns="" id="{A1865FC9-F7E3-40EA-99B2-1E31DC30A39E}"/>
              </a:ext>
            </a:extLst>
          </p:cNvPr>
          <p:cNvCxnSpPr>
            <a:cxnSpLocks/>
          </p:cNvCxnSpPr>
          <p:nvPr/>
        </p:nvCxnSpPr>
        <p:spPr>
          <a:xfrm>
            <a:off x="4937389" y="2722688"/>
            <a:ext cx="1558662" cy="0"/>
          </a:xfrm>
          <a:prstGeom prst="line">
            <a:avLst/>
          </a:prstGeom>
          <a:ln w="38100">
            <a:solidFill>
              <a:srgbClr val="94969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6534" y="2422605"/>
            <a:ext cx="11109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Up to 27.5A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8895" y="2868680"/>
            <a:ext cx="240164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en-US" sz="1013" dirty="0">
                <a:solidFill>
                  <a:prstClr val="white">
                    <a:lumMod val="50000"/>
                  </a:prstClr>
                </a:solidFill>
              </a:rPr>
              <a:t>Inverter-Integrated EV Charger</a:t>
            </a:r>
          </a:p>
        </p:txBody>
      </p:sp>
      <p:cxnSp>
        <p:nvCxnSpPr>
          <p:cNvPr id="29" name="Straight Connector 8">
            <a:extLst>
              <a:ext uri="{FF2B5EF4-FFF2-40B4-BE49-F238E27FC236}">
                <a16:creationId xmlns:a16="http://schemas.microsoft.com/office/drawing/2014/main" xmlns="" id="{A1865FC9-F7E3-40EA-99B2-1E31DC30A39E}"/>
              </a:ext>
            </a:extLst>
          </p:cNvPr>
          <p:cNvCxnSpPr>
            <a:cxnSpLocks/>
          </p:cNvCxnSpPr>
          <p:nvPr/>
        </p:nvCxnSpPr>
        <p:spPr>
          <a:xfrm flipH="1">
            <a:off x="2444869" y="3973661"/>
            <a:ext cx="1014435" cy="0"/>
          </a:xfrm>
          <a:prstGeom prst="line">
            <a:avLst/>
          </a:prstGeom>
          <a:ln w="38100">
            <a:solidFill>
              <a:srgbClr val="9496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50753" y="3823620"/>
            <a:ext cx="7377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EV 32A</a:t>
            </a:r>
          </a:p>
        </p:txBody>
      </p:sp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xmlns="" id="{11F0188A-8CCC-4B90-B0AD-D14A97A79DAC}"/>
              </a:ext>
            </a:extLst>
          </p:cNvPr>
          <p:cNvCxnSpPr/>
          <p:nvPr/>
        </p:nvCxnSpPr>
        <p:spPr>
          <a:xfrm flipV="1">
            <a:off x="3453031" y="3179383"/>
            <a:ext cx="0" cy="810139"/>
          </a:xfrm>
          <a:prstGeom prst="line">
            <a:avLst/>
          </a:prstGeom>
          <a:ln w="38100"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8">
            <a:extLst>
              <a:ext uri="{FF2B5EF4-FFF2-40B4-BE49-F238E27FC236}">
                <a16:creationId xmlns:a16="http://schemas.microsoft.com/office/drawing/2014/main" xmlns="" id="{A1865FC9-F7E3-40EA-99B2-1E31DC30A39E}"/>
              </a:ext>
            </a:extLst>
          </p:cNvPr>
          <p:cNvCxnSpPr>
            <a:cxnSpLocks/>
          </p:cNvCxnSpPr>
          <p:nvPr/>
        </p:nvCxnSpPr>
        <p:spPr>
          <a:xfrm flipV="1">
            <a:off x="3446740" y="3179383"/>
            <a:ext cx="429513" cy="2"/>
          </a:xfrm>
          <a:prstGeom prst="line">
            <a:avLst/>
          </a:prstGeom>
          <a:ln w="38100"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009" y="1153626"/>
            <a:ext cx="2132294" cy="9815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32006" y="1115589"/>
            <a:ext cx="3920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500" dirty="0">
                <a:solidFill>
                  <a:prstClr val="white">
                    <a:lumMod val="50000"/>
                  </a:prstClr>
                </a:solidFill>
              </a:rPr>
              <a:t>PV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DBB2CE3-E292-430A-B727-BDDB2FEBD4F9}"/>
              </a:ext>
            </a:extLst>
          </p:cNvPr>
          <p:cNvSpPr txBox="1"/>
          <p:nvPr/>
        </p:nvSpPr>
        <p:spPr>
          <a:xfrm>
            <a:off x="2213686" y="4012951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1200" i="1" dirty="0">
                <a:solidFill>
                  <a:prstClr val="white">
                    <a:lumMod val="50000"/>
                  </a:prstClr>
                </a:solidFill>
              </a:rPr>
              <a:t>Max64A</a:t>
            </a:r>
          </a:p>
        </p:txBody>
      </p:sp>
    </p:spTree>
    <p:extLst>
      <p:ext uri="{BB962C8B-B14F-4D97-AF65-F5344CB8AC3E}">
        <p14:creationId xmlns:p14="http://schemas.microsoft.com/office/powerpoint/2010/main" val="3451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15DA40E-0962-4057-91D3-232A394FC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44" y="2016429"/>
            <a:ext cx="8643552" cy="609398"/>
          </a:xfrm>
        </p:spPr>
        <p:txBody>
          <a:bodyPr/>
          <a:lstStyle/>
          <a:p>
            <a:r>
              <a:rPr lang="en-US" dirty="0"/>
              <a:t>The Evolution of Incentive Structures</a:t>
            </a:r>
            <a:endParaRPr lang="he-IL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783ED62-1FD1-40A9-BBDE-BC26645CE9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98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70" y="1297997"/>
            <a:ext cx="7130201" cy="30839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 Photovoltaic system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21" y="2016578"/>
            <a:ext cx="1228725" cy="352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22" y="3087584"/>
            <a:ext cx="1228725" cy="60564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11" y="2314284"/>
            <a:ext cx="1071146" cy="907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78" y="2735159"/>
            <a:ext cx="1803693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58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מציין מיקום טקסט 48"/>
          <p:cNvSpPr>
            <a:spLocks noGrp="1"/>
          </p:cNvSpPr>
          <p:nvPr>
            <p:ph type="body" sz="quarter" idx="13"/>
          </p:nvPr>
        </p:nvSpPr>
        <p:spPr>
          <a:xfrm>
            <a:off x="274637" y="920750"/>
            <a:ext cx="8557863" cy="974957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err="1" smtClean="0"/>
              <a:t>FiT</a:t>
            </a:r>
            <a:endParaRPr lang="en-US" b="1" dirty="0"/>
          </a:p>
          <a:p>
            <a:pPr marL="0" lvl="0" indent="0">
              <a:buNone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Utilities pay renewable energy producers a fixed and above-retail rate for electricity supplied to the grid.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Evolution of Incentive Structures</a:t>
            </a:r>
            <a:endParaRPr lang="en-US" dirty="0"/>
          </a:p>
        </p:txBody>
      </p:sp>
      <p:sp>
        <p:nvSpPr>
          <p:cNvPr id="136" name="קשת מלאה 135"/>
          <p:cNvSpPr/>
          <p:nvPr/>
        </p:nvSpPr>
        <p:spPr>
          <a:xfrm>
            <a:off x="1323018" y="2143690"/>
            <a:ext cx="2402352" cy="2402352"/>
          </a:xfrm>
          <a:prstGeom prst="blockArc">
            <a:avLst>
              <a:gd name="adj1" fmla="val 12974254"/>
              <a:gd name="adj2" fmla="val 20725356"/>
              <a:gd name="adj3" fmla="val 10867"/>
            </a:avLst>
          </a:prstGeom>
          <a:gradFill flip="none" rotWithShape="1">
            <a:gsLst>
              <a:gs pos="0">
                <a:srgbClr val="FFFF00">
                  <a:alpha val="30000"/>
                </a:srgbClr>
              </a:gs>
              <a:gs pos="86000">
                <a:srgbClr val="FFC000"/>
              </a:gs>
            </a:gsLst>
            <a:lin ang="2100000" scaled="0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7" name="אליפסה 136"/>
          <p:cNvSpPr/>
          <p:nvPr/>
        </p:nvSpPr>
        <p:spPr>
          <a:xfrm>
            <a:off x="1549321" y="2369352"/>
            <a:ext cx="1933862" cy="19338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53" name="קבוצה 152"/>
          <p:cNvGrpSpPr/>
          <p:nvPr/>
        </p:nvGrpSpPr>
        <p:grpSpPr>
          <a:xfrm>
            <a:off x="1969535" y="2791722"/>
            <a:ext cx="1093434" cy="1093434"/>
            <a:chOff x="2883643" y="3073332"/>
            <a:chExt cx="1163367" cy="1163367"/>
          </a:xfrm>
        </p:grpSpPr>
        <p:pic>
          <p:nvPicPr>
            <p:cNvPr id="154" name="תמונה 1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643" y="3073332"/>
              <a:ext cx="1163367" cy="1163367"/>
            </a:xfrm>
            <a:prstGeom prst="rect">
              <a:avLst/>
            </a:prstGeom>
          </p:spPr>
        </p:pic>
        <p:cxnSp>
          <p:nvCxnSpPr>
            <p:cNvPr id="155" name="מחבר ישר 154"/>
            <p:cNvCxnSpPr/>
            <p:nvPr/>
          </p:nvCxnSpPr>
          <p:spPr>
            <a:xfrm flipV="1">
              <a:off x="2988821" y="3157538"/>
              <a:ext cx="343696" cy="182859"/>
            </a:xfrm>
            <a:prstGeom prst="line">
              <a:avLst/>
            </a:prstGeom>
            <a:ln w="57150" cap="rnd">
              <a:solidFill>
                <a:srgbClr val="92D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קבוצה 157"/>
          <p:cNvGrpSpPr/>
          <p:nvPr/>
        </p:nvGrpSpPr>
        <p:grpSpPr>
          <a:xfrm>
            <a:off x="427048" y="1898053"/>
            <a:ext cx="1361759" cy="969436"/>
            <a:chOff x="2443169" y="1898053"/>
            <a:chExt cx="1361759" cy="969436"/>
          </a:xfrm>
        </p:grpSpPr>
        <p:sp>
          <p:nvSpPr>
            <p:cNvPr id="159" name="אליפסה 158"/>
            <p:cNvSpPr/>
            <p:nvPr/>
          </p:nvSpPr>
          <p:spPr>
            <a:xfrm>
              <a:off x="2443169" y="1898053"/>
              <a:ext cx="969437" cy="9694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0" name="חץ ימינה 159"/>
            <p:cNvSpPr/>
            <p:nvPr/>
          </p:nvSpPr>
          <p:spPr>
            <a:xfrm rot="1224712">
              <a:off x="3164102" y="2386498"/>
              <a:ext cx="640826" cy="480257"/>
            </a:xfrm>
            <a:prstGeom prst="rightArrow">
              <a:avLst/>
            </a:prstGeom>
            <a:gradFill flip="none" rotWithShape="1">
              <a:gsLst>
                <a:gs pos="0">
                  <a:srgbClr val="FFFF00">
                    <a:alpha val="30000"/>
                  </a:srgbClr>
                </a:gs>
                <a:gs pos="86000">
                  <a:srgbClr val="FFC000"/>
                </a:gs>
              </a:gsLst>
              <a:lin ang="2100000" scaled="0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61" name="תמונה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809" y="2043661"/>
              <a:ext cx="706158" cy="706158"/>
            </a:xfrm>
            <a:prstGeom prst="rect">
              <a:avLst/>
            </a:prstGeom>
          </p:spPr>
        </p:pic>
      </p:grpSp>
      <p:sp>
        <p:nvSpPr>
          <p:cNvPr id="58" name="חץ ימינה 57"/>
          <p:cNvSpPr/>
          <p:nvPr/>
        </p:nvSpPr>
        <p:spPr>
          <a:xfrm rot="10800000">
            <a:off x="3147298" y="3129771"/>
            <a:ext cx="2508499" cy="414000"/>
          </a:xfrm>
          <a:prstGeom prst="rightArrow">
            <a:avLst/>
          </a:prstGeom>
          <a:gradFill flip="none" rotWithShape="1">
            <a:gsLst>
              <a:gs pos="24000">
                <a:schemeClr val="accent6">
                  <a:lumMod val="60000"/>
                  <a:lumOff val="4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42" name="קבוצה 141"/>
          <p:cNvGrpSpPr/>
          <p:nvPr/>
        </p:nvGrpSpPr>
        <p:grpSpPr>
          <a:xfrm>
            <a:off x="5561205" y="2774010"/>
            <a:ext cx="1124547" cy="1124547"/>
            <a:chOff x="4137257" y="2953012"/>
            <a:chExt cx="1044000" cy="1044000"/>
          </a:xfrm>
        </p:grpSpPr>
        <p:sp>
          <p:nvSpPr>
            <p:cNvPr id="143" name="אליפסה 142"/>
            <p:cNvSpPr/>
            <p:nvPr/>
          </p:nvSpPr>
          <p:spPr>
            <a:xfrm>
              <a:off x="4137257" y="2953012"/>
              <a:ext cx="1044000" cy="1044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44" name="תמונה 14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633" y="3199537"/>
              <a:ext cx="576000" cy="576000"/>
            </a:xfrm>
            <a:prstGeom prst="rect">
              <a:avLst/>
            </a:prstGeom>
          </p:spPr>
        </p:pic>
      </p:grpSp>
      <p:sp>
        <p:nvSpPr>
          <p:cNvPr id="145" name="חץ ימינה 144"/>
          <p:cNvSpPr/>
          <p:nvPr/>
        </p:nvSpPr>
        <p:spPr>
          <a:xfrm>
            <a:off x="3459159" y="2761087"/>
            <a:ext cx="2264929" cy="468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5" name="קבוצה 14"/>
          <p:cNvGrpSpPr/>
          <p:nvPr/>
        </p:nvGrpSpPr>
        <p:grpSpPr>
          <a:xfrm>
            <a:off x="4507393" y="3104705"/>
            <a:ext cx="969482" cy="523955"/>
            <a:chOff x="4507393" y="3104705"/>
            <a:chExt cx="969482" cy="523955"/>
          </a:xfrm>
        </p:grpSpPr>
        <p:grpSp>
          <p:nvGrpSpPr>
            <p:cNvPr id="8" name="קבוצה 7"/>
            <p:cNvGrpSpPr/>
            <p:nvPr/>
          </p:nvGrpSpPr>
          <p:grpSpPr>
            <a:xfrm>
              <a:off x="4507393" y="3104705"/>
              <a:ext cx="523955" cy="523955"/>
              <a:chOff x="4264636" y="3069902"/>
              <a:chExt cx="523955" cy="523955"/>
            </a:xfrm>
          </p:grpSpPr>
          <p:sp>
            <p:nvSpPr>
              <p:cNvPr id="27" name="אליפסה 150"/>
              <p:cNvSpPr/>
              <p:nvPr/>
            </p:nvSpPr>
            <p:spPr>
              <a:xfrm>
                <a:off x="4264636" y="3069902"/>
                <a:ext cx="523955" cy="52395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92D05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pic>
            <p:nvPicPr>
              <p:cNvPr id="45" name="תמונה 1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0623" y="3195889"/>
                <a:ext cx="271980" cy="271980"/>
              </a:xfrm>
              <a:prstGeom prst="rect">
                <a:avLst/>
              </a:prstGeom>
            </p:spPr>
          </p:pic>
        </p:grpSp>
        <p:cxnSp>
          <p:nvCxnSpPr>
            <p:cNvPr id="11" name="מחבר חץ ישר 10"/>
            <p:cNvCxnSpPr>
              <a:stCxn id="27" idx="5"/>
            </p:cNvCxnSpPr>
            <p:nvPr/>
          </p:nvCxnSpPr>
          <p:spPr>
            <a:xfrm>
              <a:off x="4954617" y="3551929"/>
              <a:ext cx="522258" cy="0"/>
            </a:xfrm>
            <a:prstGeom prst="straightConnector1">
              <a:avLst/>
            </a:prstGeom>
            <a:ln w="2222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קבוצה 13"/>
          <p:cNvGrpSpPr/>
          <p:nvPr/>
        </p:nvGrpSpPr>
        <p:grpSpPr>
          <a:xfrm>
            <a:off x="3667125" y="2672960"/>
            <a:ext cx="840268" cy="523955"/>
            <a:chOff x="3667125" y="2672960"/>
            <a:chExt cx="840268" cy="523955"/>
          </a:xfrm>
        </p:grpSpPr>
        <p:grpSp>
          <p:nvGrpSpPr>
            <p:cNvPr id="9" name="קבוצה 8"/>
            <p:cNvGrpSpPr/>
            <p:nvPr/>
          </p:nvGrpSpPr>
          <p:grpSpPr>
            <a:xfrm>
              <a:off x="3983438" y="2672960"/>
              <a:ext cx="523955" cy="523955"/>
              <a:chOff x="3951673" y="2563281"/>
              <a:chExt cx="523955" cy="523955"/>
            </a:xfrm>
          </p:grpSpPr>
          <p:sp>
            <p:nvSpPr>
              <p:cNvPr id="33" name="אליפסה 150"/>
              <p:cNvSpPr/>
              <p:nvPr/>
            </p:nvSpPr>
            <p:spPr>
              <a:xfrm>
                <a:off x="3951673" y="2563281"/>
                <a:ext cx="523955" cy="52395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92D05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grpSp>
            <p:nvGrpSpPr>
              <p:cNvPr id="7" name="קבוצה 6"/>
              <p:cNvGrpSpPr/>
              <p:nvPr/>
            </p:nvGrpSpPr>
            <p:grpSpPr>
              <a:xfrm>
                <a:off x="3965828" y="2608093"/>
                <a:ext cx="471500" cy="407971"/>
                <a:chOff x="4004128" y="2637101"/>
                <a:chExt cx="402609" cy="348362"/>
              </a:xfrm>
            </p:grpSpPr>
            <p:pic>
              <p:nvPicPr>
                <p:cNvPr id="39" name="תמונה 15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9492" y="2637101"/>
                  <a:ext cx="232241" cy="232241"/>
                </a:xfrm>
                <a:prstGeom prst="rect">
                  <a:avLst/>
                </a:prstGeom>
              </p:spPr>
            </p:pic>
            <p:grpSp>
              <p:nvGrpSpPr>
                <p:cNvPr id="5" name="קבוצה 4"/>
                <p:cNvGrpSpPr/>
                <p:nvPr/>
              </p:nvGrpSpPr>
              <p:grpSpPr>
                <a:xfrm>
                  <a:off x="4004128" y="2718611"/>
                  <a:ext cx="232241" cy="234021"/>
                  <a:chOff x="4032659" y="2772229"/>
                  <a:chExt cx="232241" cy="234021"/>
                </a:xfrm>
              </p:grpSpPr>
              <p:sp>
                <p:nvSpPr>
                  <p:cNvPr id="2" name="צורה חופשית 1"/>
                  <p:cNvSpPr/>
                  <p:nvPr/>
                </p:nvSpPr>
                <p:spPr>
                  <a:xfrm>
                    <a:off x="4165600" y="2772229"/>
                    <a:ext cx="62895" cy="203200"/>
                  </a:xfrm>
                  <a:custGeom>
                    <a:avLst/>
                    <a:gdLst>
                      <a:gd name="connsiteX0" fmla="*/ 0 w 62895"/>
                      <a:gd name="connsiteY0" fmla="*/ 0 h 203200"/>
                      <a:gd name="connsiteX1" fmla="*/ 45962 w 62895"/>
                      <a:gd name="connsiteY1" fmla="*/ 24190 h 203200"/>
                      <a:gd name="connsiteX2" fmla="*/ 55638 w 62895"/>
                      <a:gd name="connsiteY2" fmla="*/ 41123 h 203200"/>
                      <a:gd name="connsiteX3" fmla="*/ 62895 w 62895"/>
                      <a:gd name="connsiteY3" fmla="*/ 203200 h 203200"/>
                      <a:gd name="connsiteX4" fmla="*/ 9676 w 62895"/>
                      <a:gd name="connsiteY4" fmla="*/ 152400 h 203200"/>
                      <a:gd name="connsiteX5" fmla="*/ 0 w 62895"/>
                      <a:gd name="connsiteY5" fmla="*/ 0 h 20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895" h="203200">
                        <a:moveTo>
                          <a:pt x="0" y="0"/>
                        </a:moveTo>
                        <a:lnTo>
                          <a:pt x="45962" y="24190"/>
                        </a:lnTo>
                        <a:lnTo>
                          <a:pt x="55638" y="41123"/>
                        </a:lnTo>
                        <a:lnTo>
                          <a:pt x="62895" y="203200"/>
                        </a:lnTo>
                        <a:lnTo>
                          <a:pt x="9676" y="152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34" name="תמונה 15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32659" y="2774009"/>
                    <a:ext cx="232241" cy="23224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קבוצה 40"/>
                <p:cNvGrpSpPr/>
                <p:nvPr/>
              </p:nvGrpSpPr>
              <p:grpSpPr>
                <a:xfrm>
                  <a:off x="4174496" y="2751442"/>
                  <a:ext cx="232241" cy="234021"/>
                  <a:chOff x="4032659" y="2772229"/>
                  <a:chExt cx="232241" cy="234021"/>
                </a:xfrm>
              </p:grpSpPr>
              <p:sp>
                <p:nvSpPr>
                  <p:cNvPr id="42" name="צורה חופשית 41"/>
                  <p:cNvSpPr/>
                  <p:nvPr/>
                </p:nvSpPr>
                <p:spPr>
                  <a:xfrm flipH="1">
                    <a:off x="4074082" y="2772229"/>
                    <a:ext cx="118590" cy="203200"/>
                  </a:xfrm>
                  <a:custGeom>
                    <a:avLst/>
                    <a:gdLst>
                      <a:gd name="connsiteX0" fmla="*/ 0 w 62895"/>
                      <a:gd name="connsiteY0" fmla="*/ 0 h 203200"/>
                      <a:gd name="connsiteX1" fmla="*/ 45962 w 62895"/>
                      <a:gd name="connsiteY1" fmla="*/ 24190 h 203200"/>
                      <a:gd name="connsiteX2" fmla="*/ 55638 w 62895"/>
                      <a:gd name="connsiteY2" fmla="*/ 41123 h 203200"/>
                      <a:gd name="connsiteX3" fmla="*/ 62895 w 62895"/>
                      <a:gd name="connsiteY3" fmla="*/ 203200 h 203200"/>
                      <a:gd name="connsiteX4" fmla="*/ 9676 w 62895"/>
                      <a:gd name="connsiteY4" fmla="*/ 152400 h 203200"/>
                      <a:gd name="connsiteX5" fmla="*/ 0 w 62895"/>
                      <a:gd name="connsiteY5" fmla="*/ 0 h 203200"/>
                      <a:gd name="connsiteX0" fmla="*/ 0 w 62895"/>
                      <a:gd name="connsiteY0" fmla="*/ 0 h 203200"/>
                      <a:gd name="connsiteX1" fmla="*/ 45962 w 62895"/>
                      <a:gd name="connsiteY1" fmla="*/ 24190 h 203200"/>
                      <a:gd name="connsiteX2" fmla="*/ 55638 w 62895"/>
                      <a:gd name="connsiteY2" fmla="*/ 41123 h 203200"/>
                      <a:gd name="connsiteX3" fmla="*/ 62895 w 62895"/>
                      <a:gd name="connsiteY3" fmla="*/ 203200 h 203200"/>
                      <a:gd name="connsiteX4" fmla="*/ 9676 w 62895"/>
                      <a:gd name="connsiteY4" fmla="*/ 152400 h 203200"/>
                      <a:gd name="connsiteX5" fmla="*/ 8595 w 62895"/>
                      <a:gd name="connsiteY5" fmla="*/ 40043 h 203200"/>
                      <a:gd name="connsiteX6" fmla="*/ 0 w 62895"/>
                      <a:gd name="connsiteY6" fmla="*/ 0 h 203200"/>
                      <a:gd name="connsiteX0" fmla="*/ 15189 w 78084"/>
                      <a:gd name="connsiteY0" fmla="*/ 0 h 203200"/>
                      <a:gd name="connsiteX1" fmla="*/ 61151 w 78084"/>
                      <a:gd name="connsiteY1" fmla="*/ 24190 h 203200"/>
                      <a:gd name="connsiteX2" fmla="*/ 70827 w 78084"/>
                      <a:gd name="connsiteY2" fmla="*/ 41123 h 203200"/>
                      <a:gd name="connsiteX3" fmla="*/ 78084 w 78084"/>
                      <a:gd name="connsiteY3" fmla="*/ 203200 h 203200"/>
                      <a:gd name="connsiteX4" fmla="*/ 24865 w 78084"/>
                      <a:gd name="connsiteY4" fmla="*/ 152400 h 203200"/>
                      <a:gd name="connsiteX5" fmla="*/ 23784 w 78084"/>
                      <a:gd name="connsiteY5" fmla="*/ 40043 h 203200"/>
                      <a:gd name="connsiteX6" fmla="*/ 15189 w 78084"/>
                      <a:gd name="connsiteY6" fmla="*/ 0 h 203200"/>
                      <a:gd name="connsiteX0" fmla="*/ 34057 w 96952"/>
                      <a:gd name="connsiteY0" fmla="*/ 0 h 203200"/>
                      <a:gd name="connsiteX1" fmla="*/ 80019 w 96952"/>
                      <a:gd name="connsiteY1" fmla="*/ 24190 h 203200"/>
                      <a:gd name="connsiteX2" fmla="*/ 89695 w 96952"/>
                      <a:gd name="connsiteY2" fmla="*/ 41123 h 203200"/>
                      <a:gd name="connsiteX3" fmla="*/ 96952 w 96952"/>
                      <a:gd name="connsiteY3" fmla="*/ 203200 h 203200"/>
                      <a:gd name="connsiteX4" fmla="*/ 1483 w 96952"/>
                      <a:gd name="connsiteY4" fmla="*/ 167489 h 203200"/>
                      <a:gd name="connsiteX5" fmla="*/ 42652 w 96952"/>
                      <a:gd name="connsiteY5" fmla="*/ 40043 h 203200"/>
                      <a:gd name="connsiteX6" fmla="*/ 34057 w 96952"/>
                      <a:gd name="connsiteY6" fmla="*/ 0 h 203200"/>
                      <a:gd name="connsiteX0" fmla="*/ 53045 w 115940"/>
                      <a:gd name="connsiteY0" fmla="*/ 0 h 203200"/>
                      <a:gd name="connsiteX1" fmla="*/ 99007 w 115940"/>
                      <a:gd name="connsiteY1" fmla="*/ 24190 h 203200"/>
                      <a:gd name="connsiteX2" fmla="*/ 108683 w 115940"/>
                      <a:gd name="connsiteY2" fmla="*/ 41123 h 203200"/>
                      <a:gd name="connsiteX3" fmla="*/ 115940 w 115940"/>
                      <a:gd name="connsiteY3" fmla="*/ 203200 h 203200"/>
                      <a:gd name="connsiteX4" fmla="*/ 20471 w 115940"/>
                      <a:gd name="connsiteY4" fmla="*/ 167489 h 203200"/>
                      <a:gd name="connsiteX5" fmla="*/ 25426 w 115940"/>
                      <a:gd name="connsiteY5" fmla="*/ 18919 h 203200"/>
                      <a:gd name="connsiteX6" fmla="*/ 53045 w 115940"/>
                      <a:gd name="connsiteY6" fmla="*/ 0 h 203200"/>
                      <a:gd name="connsiteX0" fmla="*/ 59710 w 122605"/>
                      <a:gd name="connsiteY0" fmla="*/ 2092 h 205292"/>
                      <a:gd name="connsiteX1" fmla="*/ 105672 w 122605"/>
                      <a:gd name="connsiteY1" fmla="*/ 26282 h 205292"/>
                      <a:gd name="connsiteX2" fmla="*/ 115348 w 122605"/>
                      <a:gd name="connsiteY2" fmla="*/ 43215 h 205292"/>
                      <a:gd name="connsiteX3" fmla="*/ 122605 w 122605"/>
                      <a:gd name="connsiteY3" fmla="*/ 205292 h 205292"/>
                      <a:gd name="connsiteX4" fmla="*/ 27136 w 122605"/>
                      <a:gd name="connsiteY4" fmla="*/ 169581 h 205292"/>
                      <a:gd name="connsiteX5" fmla="*/ 23038 w 122605"/>
                      <a:gd name="connsiteY5" fmla="*/ 2904 h 205292"/>
                      <a:gd name="connsiteX6" fmla="*/ 59710 w 122605"/>
                      <a:gd name="connsiteY6" fmla="*/ 2092 h 205292"/>
                      <a:gd name="connsiteX0" fmla="*/ 55695 w 118590"/>
                      <a:gd name="connsiteY0" fmla="*/ 0 h 203200"/>
                      <a:gd name="connsiteX1" fmla="*/ 101657 w 118590"/>
                      <a:gd name="connsiteY1" fmla="*/ 24190 h 203200"/>
                      <a:gd name="connsiteX2" fmla="*/ 111333 w 118590"/>
                      <a:gd name="connsiteY2" fmla="*/ 41123 h 203200"/>
                      <a:gd name="connsiteX3" fmla="*/ 118590 w 118590"/>
                      <a:gd name="connsiteY3" fmla="*/ 203200 h 203200"/>
                      <a:gd name="connsiteX4" fmla="*/ 23121 w 118590"/>
                      <a:gd name="connsiteY4" fmla="*/ 167489 h 203200"/>
                      <a:gd name="connsiteX5" fmla="*/ 19023 w 118590"/>
                      <a:gd name="connsiteY5" fmla="*/ 812 h 203200"/>
                      <a:gd name="connsiteX6" fmla="*/ 55695 w 118590"/>
                      <a:gd name="connsiteY6" fmla="*/ 0 h 20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590" h="203200">
                        <a:moveTo>
                          <a:pt x="55695" y="0"/>
                        </a:moveTo>
                        <a:lnTo>
                          <a:pt x="101657" y="24190"/>
                        </a:lnTo>
                        <a:lnTo>
                          <a:pt x="111333" y="41123"/>
                        </a:lnTo>
                        <a:lnTo>
                          <a:pt x="118590" y="203200"/>
                        </a:lnTo>
                        <a:lnTo>
                          <a:pt x="23121" y="167489"/>
                        </a:lnTo>
                        <a:cubicBezTo>
                          <a:pt x="22761" y="130037"/>
                          <a:pt x="-25884" y="38263"/>
                          <a:pt x="19023" y="812"/>
                        </a:cubicBezTo>
                        <a:lnTo>
                          <a:pt x="556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pic>
                <p:nvPicPr>
                  <p:cNvPr id="43" name="תמונה 15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32659" y="2774009"/>
                    <a:ext cx="232241" cy="232241"/>
                  </a:xfrm>
                  <a:prstGeom prst="rect">
                    <a:avLst/>
                  </a:prstGeom>
                </p:spPr>
              </p:pic>
            </p:grpSp>
          </p:grpSp>
        </p:grpSp>
        <p:cxnSp>
          <p:nvCxnSpPr>
            <p:cNvPr id="53" name="מחבר חץ ישר 52"/>
            <p:cNvCxnSpPr/>
            <p:nvPr/>
          </p:nvCxnSpPr>
          <p:spPr>
            <a:xfrm flipH="1">
              <a:off x="3667125" y="2774233"/>
              <a:ext cx="366892" cy="0"/>
            </a:xfrm>
            <a:prstGeom prst="straightConnector1">
              <a:avLst/>
            </a:prstGeom>
            <a:ln w="2222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מציין מיקום טקסט 48"/>
          <p:cNvSpPr>
            <a:spLocks noGrp="1"/>
          </p:cNvSpPr>
          <p:nvPr>
            <p:ph type="body" sz="quarter" idx="13"/>
          </p:nvPr>
        </p:nvSpPr>
        <p:spPr>
          <a:xfrm>
            <a:off x="274637" y="920751"/>
            <a:ext cx="8547815" cy="977302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Net Metering</a:t>
            </a:r>
          </a:p>
          <a:p>
            <a:pPr marL="0" indent="0">
              <a:buNone/>
            </a:pPr>
            <a:r>
              <a:rPr lang="en-US" dirty="0"/>
              <a:t>The cost of the electric energy consumed from the grid is offset by the electric energy generated by the renewable source.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Evolution of Incentive Structures</a:t>
            </a:r>
            <a:endParaRPr lang="en-US" dirty="0"/>
          </a:p>
        </p:txBody>
      </p:sp>
      <p:sp>
        <p:nvSpPr>
          <p:cNvPr id="67" name="קשת מלאה 66"/>
          <p:cNvSpPr/>
          <p:nvPr/>
        </p:nvSpPr>
        <p:spPr>
          <a:xfrm>
            <a:off x="1323018" y="2143690"/>
            <a:ext cx="2402352" cy="2402352"/>
          </a:xfrm>
          <a:prstGeom prst="blockArc">
            <a:avLst>
              <a:gd name="adj1" fmla="val 12956992"/>
              <a:gd name="adj2" fmla="val 21052359"/>
              <a:gd name="adj3" fmla="val 11641"/>
            </a:avLst>
          </a:prstGeom>
          <a:gradFill flip="none" rotWithShape="1">
            <a:gsLst>
              <a:gs pos="0">
                <a:srgbClr val="FFFF00">
                  <a:alpha val="30000"/>
                </a:srgbClr>
              </a:gs>
              <a:gs pos="86000">
                <a:srgbClr val="FFC000"/>
              </a:gs>
            </a:gsLst>
            <a:lin ang="2100000" scaled="0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אליפסה 68"/>
          <p:cNvSpPr/>
          <p:nvPr/>
        </p:nvSpPr>
        <p:spPr>
          <a:xfrm>
            <a:off x="1549321" y="2369352"/>
            <a:ext cx="1933862" cy="19338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חץ ימינה 109"/>
          <p:cNvSpPr/>
          <p:nvPr/>
        </p:nvSpPr>
        <p:spPr>
          <a:xfrm rot="10800000">
            <a:off x="3147298" y="3129771"/>
            <a:ext cx="2508499" cy="414000"/>
          </a:xfrm>
          <a:prstGeom prst="rightArrow">
            <a:avLst/>
          </a:prstGeom>
          <a:gradFill flip="none" rotWithShape="1">
            <a:gsLst>
              <a:gs pos="24000">
                <a:schemeClr val="accent6">
                  <a:lumMod val="60000"/>
                  <a:lumOff val="4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5" name="קבוצה 74"/>
          <p:cNvGrpSpPr/>
          <p:nvPr/>
        </p:nvGrpSpPr>
        <p:grpSpPr>
          <a:xfrm>
            <a:off x="5561205" y="2774010"/>
            <a:ext cx="1124547" cy="1124547"/>
            <a:chOff x="4137257" y="2953012"/>
            <a:chExt cx="1044000" cy="1044000"/>
          </a:xfrm>
        </p:grpSpPr>
        <p:sp>
          <p:nvSpPr>
            <p:cNvPr id="108" name="אליפסה 107"/>
            <p:cNvSpPr/>
            <p:nvPr/>
          </p:nvSpPr>
          <p:spPr>
            <a:xfrm>
              <a:off x="4137257" y="2953012"/>
              <a:ext cx="1044000" cy="1044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9" name="תמונה 10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633" y="3199537"/>
              <a:ext cx="576000" cy="576000"/>
            </a:xfrm>
            <a:prstGeom prst="rect">
              <a:avLst/>
            </a:prstGeom>
          </p:spPr>
        </p:pic>
      </p:grpSp>
      <p:sp>
        <p:nvSpPr>
          <p:cNvPr id="76" name="חץ ימינה 75"/>
          <p:cNvSpPr/>
          <p:nvPr/>
        </p:nvSpPr>
        <p:spPr>
          <a:xfrm>
            <a:off x="3459159" y="2811327"/>
            <a:ext cx="2264929" cy="41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0" name="קבוצה 89"/>
          <p:cNvGrpSpPr/>
          <p:nvPr/>
        </p:nvGrpSpPr>
        <p:grpSpPr>
          <a:xfrm>
            <a:off x="1969535" y="2791722"/>
            <a:ext cx="1093434" cy="1093434"/>
            <a:chOff x="2883643" y="3073332"/>
            <a:chExt cx="1163367" cy="1163367"/>
          </a:xfrm>
        </p:grpSpPr>
        <p:pic>
          <p:nvPicPr>
            <p:cNvPr id="102" name="תמונה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643" y="3073332"/>
              <a:ext cx="1163367" cy="1163367"/>
            </a:xfrm>
            <a:prstGeom prst="rect">
              <a:avLst/>
            </a:prstGeom>
          </p:spPr>
        </p:pic>
        <p:cxnSp>
          <p:nvCxnSpPr>
            <p:cNvPr id="103" name="מחבר ישר 102"/>
            <p:cNvCxnSpPr/>
            <p:nvPr/>
          </p:nvCxnSpPr>
          <p:spPr>
            <a:xfrm flipV="1">
              <a:off x="2988821" y="3157538"/>
              <a:ext cx="343696" cy="182859"/>
            </a:xfrm>
            <a:prstGeom prst="line">
              <a:avLst/>
            </a:prstGeom>
            <a:ln w="57150" cap="rnd">
              <a:solidFill>
                <a:srgbClr val="92D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3437986" y="2955609"/>
            <a:ext cx="432000" cy="432000"/>
            <a:chOff x="3281028" y="2788531"/>
            <a:chExt cx="523955" cy="523955"/>
          </a:xfrm>
        </p:grpSpPr>
        <p:sp>
          <p:nvSpPr>
            <p:cNvPr id="106" name="אליפסה 105"/>
            <p:cNvSpPr/>
            <p:nvPr/>
          </p:nvSpPr>
          <p:spPr>
            <a:xfrm>
              <a:off x="3281028" y="2788531"/>
              <a:ext cx="523955" cy="5239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37" name="תמונה 36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5" t="24625" r="24745" b="24865"/>
            <a:stretch/>
          </p:blipFill>
          <p:spPr>
            <a:xfrm>
              <a:off x="3364550" y="2872053"/>
              <a:ext cx="356910" cy="356910"/>
            </a:xfrm>
            <a:prstGeom prst="rect">
              <a:avLst/>
            </a:prstGeom>
          </p:spPr>
        </p:pic>
      </p:grpSp>
      <p:grpSp>
        <p:nvGrpSpPr>
          <p:cNvPr id="38" name="קבוצה 37"/>
          <p:cNvGrpSpPr/>
          <p:nvPr/>
        </p:nvGrpSpPr>
        <p:grpSpPr>
          <a:xfrm>
            <a:off x="427048" y="1898053"/>
            <a:ext cx="1361759" cy="969436"/>
            <a:chOff x="2443169" y="1898053"/>
            <a:chExt cx="1361759" cy="969436"/>
          </a:xfrm>
        </p:grpSpPr>
        <p:sp>
          <p:nvSpPr>
            <p:cNvPr id="39" name="אליפסה 38"/>
            <p:cNvSpPr/>
            <p:nvPr/>
          </p:nvSpPr>
          <p:spPr>
            <a:xfrm>
              <a:off x="2443169" y="1898053"/>
              <a:ext cx="969437" cy="9694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חץ ימינה 39"/>
            <p:cNvSpPr/>
            <p:nvPr/>
          </p:nvSpPr>
          <p:spPr>
            <a:xfrm rot="1224712">
              <a:off x="3164102" y="2386498"/>
              <a:ext cx="640826" cy="480257"/>
            </a:xfrm>
            <a:prstGeom prst="rightArrow">
              <a:avLst/>
            </a:prstGeom>
            <a:gradFill flip="none" rotWithShape="1">
              <a:gsLst>
                <a:gs pos="0">
                  <a:srgbClr val="FFFF00">
                    <a:alpha val="30000"/>
                  </a:srgbClr>
                </a:gs>
                <a:gs pos="86000">
                  <a:srgbClr val="FFC000"/>
                </a:gs>
              </a:gsLst>
              <a:lin ang="2100000" scaled="0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1" name="תמונה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809" y="2043661"/>
              <a:ext cx="706158" cy="706158"/>
            </a:xfrm>
            <a:prstGeom prst="rect">
              <a:avLst/>
            </a:prstGeom>
          </p:spPr>
        </p:pic>
      </p:grpSp>
      <p:grpSp>
        <p:nvGrpSpPr>
          <p:cNvPr id="10" name="קבוצה 9"/>
          <p:cNvGrpSpPr/>
          <p:nvPr/>
        </p:nvGrpSpPr>
        <p:grpSpPr>
          <a:xfrm>
            <a:off x="3667125" y="2672960"/>
            <a:ext cx="840268" cy="523955"/>
            <a:chOff x="3667125" y="2672960"/>
            <a:chExt cx="840268" cy="523955"/>
          </a:xfrm>
        </p:grpSpPr>
        <p:grpSp>
          <p:nvGrpSpPr>
            <p:cNvPr id="8" name="קבוצה 7"/>
            <p:cNvGrpSpPr/>
            <p:nvPr/>
          </p:nvGrpSpPr>
          <p:grpSpPr>
            <a:xfrm>
              <a:off x="3983438" y="2672960"/>
              <a:ext cx="523955" cy="523955"/>
              <a:chOff x="3983438" y="2672960"/>
              <a:chExt cx="523955" cy="523955"/>
            </a:xfrm>
          </p:grpSpPr>
          <p:sp>
            <p:nvSpPr>
              <p:cNvPr id="51" name="אליפסה 150"/>
              <p:cNvSpPr/>
              <p:nvPr/>
            </p:nvSpPr>
            <p:spPr>
              <a:xfrm>
                <a:off x="3983438" y="2672960"/>
                <a:ext cx="523955" cy="52395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92D05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pic>
            <p:nvPicPr>
              <p:cNvPr id="53" name="תמונה 1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171" y="2755569"/>
                <a:ext cx="271980" cy="271980"/>
              </a:xfrm>
              <a:prstGeom prst="rect">
                <a:avLst/>
              </a:prstGeom>
            </p:spPr>
          </p:pic>
          <p:grpSp>
            <p:nvGrpSpPr>
              <p:cNvPr id="54" name="קבוצה 53"/>
              <p:cNvGrpSpPr/>
              <p:nvPr/>
            </p:nvGrpSpPr>
            <p:grpSpPr>
              <a:xfrm>
                <a:off x="4044778" y="2841501"/>
                <a:ext cx="271980" cy="274065"/>
                <a:chOff x="4032659" y="2772229"/>
                <a:chExt cx="232241" cy="234021"/>
              </a:xfrm>
            </p:grpSpPr>
            <p:sp>
              <p:nvSpPr>
                <p:cNvPr id="58" name="צורה חופשית 57"/>
                <p:cNvSpPr/>
                <p:nvPr/>
              </p:nvSpPr>
              <p:spPr>
                <a:xfrm>
                  <a:off x="4165600" y="2772229"/>
                  <a:ext cx="62895" cy="203200"/>
                </a:xfrm>
                <a:custGeom>
                  <a:avLst/>
                  <a:gdLst>
                    <a:gd name="connsiteX0" fmla="*/ 0 w 62895"/>
                    <a:gd name="connsiteY0" fmla="*/ 0 h 203200"/>
                    <a:gd name="connsiteX1" fmla="*/ 45962 w 62895"/>
                    <a:gd name="connsiteY1" fmla="*/ 24190 h 203200"/>
                    <a:gd name="connsiteX2" fmla="*/ 55638 w 62895"/>
                    <a:gd name="connsiteY2" fmla="*/ 41123 h 203200"/>
                    <a:gd name="connsiteX3" fmla="*/ 62895 w 62895"/>
                    <a:gd name="connsiteY3" fmla="*/ 203200 h 203200"/>
                    <a:gd name="connsiteX4" fmla="*/ 9676 w 62895"/>
                    <a:gd name="connsiteY4" fmla="*/ 152400 h 203200"/>
                    <a:gd name="connsiteX5" fmla="*/ 0 w 62895"/>
                    <a:gd name="connsiteY5" fmla="*/ 0 h 20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895" h="203200">
                      <a:moveTo>
                        <a:pt x="0" y="0"/>
                      </a:moveTo>
                      <a:lnTo>
                        <a:pt x="45962" y="24190"/>
                      </a:lnTo>
                      <a:lnTo>
                        <a:pt x="55638" y="41123"/>
                      </a:lnTo>
                      <a:lnTo>
                        <a:pt x="62895" y="203200"/>
                      </a:lnTo>
                      <a:lnTo>
                        <a:pt x="9676" y="152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9" name="תמונה 15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2659" y="2774009"/>
                  <a:ext cx="232241" cy="232241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50" name="מחבר חץ ישר 49"/>
            <p:cNvCxnSpPr/>
            <p:nvPr/>
          </p:nvCxnSpPr>
          <p:spPr>
            <a:xfrm flipH="1">
              <a:off x="3667125" y="2774233"/>
              <a:ext cx="366892" cy="0"/>
            </a:xfrm>
            <a:prstGeom prst="straightConnector1">
              <a:avLst/>
            </a:prstGeom>
            <a:ln w="2222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קבוצה 8"/>
          <p:cNvGrpSpPr/>
          <p:nvPr/>
        </p:nvGrpSpPr>
        <p:grpSpPr>
          <a:xfrm>
            <a:off x="4507393" y="3104705"/>
            <a:ext cx="969482" cy="523955"/>
            <a:chOff x="4507393" y="3104705"/>
            <a:chExt cx="969482" cy="523955"/>
          </a:xfrm>
        </p:grpSpPr>
        <p:cxnSp>
          <p:nvCxnSpPr>
            <p:cNvPr id="44" name="מחבר חץ ישר 43"/>
            <p:cNvCxnSpPr/>
            <p:nvPr/>
          </p:nvCxnSpPr>
          <p:spPr>
            <a:xfrm>
              <a:off x="4954617" y="3551929"/>
              <a:ext cx="522258" cy="0"/>
            </a:xfrm>
            <a:prstGeom prst="straightConnector1">
              <a:avLst/>
            </a:prstGeom>
            <a:ln w="2222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קבוצה 65"/>
            <p:cNvGrpSpPr/>
            <p:nvPr/>
          </p:nvGrpSpPr>
          <p:grpSpPr>
            <a:xfrm>
              <a:off x="4507393" y="3104705"/>
              <a:ext cx="523955" cy="523955"/>
              <a:chOff x="3983438" y="2672960"/>
              <a:chExt cx="523955" cy="523955"/>
            </a:xfrm>
          </p:grpSpPr>
          <p:sp>
            <p:nvSpPr>
              <p:cNvPr id="68" name="אליפסה 150"/>
              <p:cNvSpPr/>
              <p:nvPr/>
            </p:nvSpPr>
            <p:spPr>
              <a:xfrm>
                <a:off x="3983438" y="2672960"/>
                <a:ext cx="523955" cy="52395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92D05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pic>
            <p:nvPicPr>
              <p:cNvPr id="70" name="תמונה 1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171" y="2755569"/>
                <a:ext cx="271980" cy="271980"/>
              </a:xfrm>
              <a:prstGeom prst="rect">
                <a:avLst/>
              </a:prstGeom>
            </p:spPr>
          </p:pic>
          <p:grpSp>
            <p:nvGrpSpPr>
              <p:cNvPr id="71" name="קבוצה 70"/>
              <p:cNvGrpSpPr/>
              <p:nvPr/>
            </p:nvGrpSpPr>
            <p:grpSpPr>
              <a:xfrm>
                <a:off x="4044778" y="2841501"/>
                <a:ext cx="271980" cy="274065"/>
                <a:chOff x="4032659" y="2772229"/>
                <a:chExt cx="232241" cy="234021"/>
              </a:xfrm>
            </p:grpSpPr>
            <p:sp>
              <p:nvSpPr>
                <p:cNvPr id="72" name="צורה חופשית 71"/>
                <p:cNvSpPr/>
                <p:nvPr/>
              </p:nvSpPr>
              <p:spPr>
                <a:xfrm>
                  <a:off x="4165600" y="2772229"/>
                  <a:ext cx="62895" cy="203200"/>
                </a:xfrm>
                <a:custGeom>
                  <a:avLst/>
                  <a:gdLst>
                    <a:gd name="connsiteX0" fmla="*/ 0 w 62895"/>
                    <a:gd name="connsiteY0" fmla="*/ 0 h 203200"/>
                    <a:gd name="connsiteX1" fmla="*/ 45962 w 62895"/>
                    <a:gd name="connsiteY1" fmla="*/ 24190 h 203200"/>
                    <a:gd name="connsiteX2" fmla="*/ 55638 w 62895"/>
                    <a:gd name="connsiteY2" fmla="*/ 41123 h 203200"/>
                    <a:gd name="connsiteX3" fmla="*/ 62895 w 62895"/>
                    <a:gd name="connsiteY3" fmla="*/ 203200 h 203200"/>
                    <a:gd name="connsiteX4" fmla="*/ 9676 w 62895"/>
                    <a:gd name="connsiteY4" fmla="*/ 152400 h 203200"/>
                    <a:gd name="connsiteX5" fmla="*/ 0 w 62895"/>
                    <a:gd name="connsiteY5" fmla="*/ 0 h 20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895" h="203200">
                      <a:moveTo>
                        <a:pt x="0" y="0"/>
                      </a:moveTo>
                      <a:lnTo>
                        <a:pt x="45962" y="24190"/>
                      </a:lnTo>
                      <a:lnTo>
                        <a:pt x="55638" y="41123"/>
                      </a:lnTo>
                      <a:lnTo>
                        <a:pt x="62895" y="203200"/>
                      </a:lnTo>
                      <a:lnTo>
                        <a:pt x="9676" y="152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3" name="תמונה 15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2659" y="2774009"/>
                  <a:ext cx="232241" cy="232241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7717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41E708F-EA3E-435E-8919-FEEBADA311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California’s load curve, March 2013</a:t>
            </a: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PV Penetration Burdens the Grid</a:t>
            </a:r>
            <a:endParaRPr lang="en-US" dirty="0"/>
          </a:p>
        </p:txBody>
      </p:sp>
      <p:pic>
        <p:nvPicPr>
          <p:cNvPr id="4" name="Picture 2" descr="https://dqbasmyouzti2.cloudfront.net/assets/content/cache/made/content/images/articles/CAISO_DuckCurve_720_469_80.jpg">
            <a:extLst>
              <a:ext uri="{FF2B5EF4-FFF2-40B4-BE49-F238E27FC236}">
                <a16:creationId xmlns="" xmlns:a16="http://schemas.microsoft.com/office/drawing/2014/main" id="{8A8E6D44-08E8-4525-A145-6DE968B6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98" y="1235639"/>
            <a:ext cx="5466804" cy="356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FC34F3-0500-4CC9-B5FD-F8378A200FDD}"/>
              </a:ext>
            </a:extLst>
          </p:cNvPr>
          <p:cNvSpPr txBox="1"/>
          <p:nvPr/>
        </p:nvSpPr>
        <p:spPr>
          <a:xfrm>
            <a:off x="669392" y="4830656"/>
            <a:ext cx="2749219" cy="1494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Sources: California ISO 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publication</a:t>
            </a:r>
            <a:endParaRPr lang="en-US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59FA57B-1F97-47E7-960E-B1E6E5D89FC5}"/>
              </a:ext>
            </a:extLst>
          </p:cNvPr>
          <p:cNvGrpSpPr/>
          <p:nvPr/>
        </p:nvGrpSpPr>
        <p:grpSpPr>
          <a:xfrm>
            <a:off x="2452255" y="3094258"/>
            <a:ext cx="6441821" cy="461665"/>
            <a:chOff x="2452255" y="3094258"/>
            <a:chExt cx="6441821" cy="461665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EA4C26BB-F171-4B06-87B4-A3D700855B18}"/>
                </a:ext>
              </a:extLst>
            </p:cNvPr>
            <p:cNvCxnSpPr/>
            <p:nvPr/>
          </p:nvCxnSpPr>
          <p:spPr>
            <a:xfrm>
              <a:off x="2452255" y="3325091"/>
              <a:ext cx="4786745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17343B5-E7A9-4100-8C83-678F0C3355DE}"/>
                </a:ext>
              </a:extLst>
            </p:cNvPr>
            <p:cNvSpPr txBox="1"/>
            <p:nvPr/>
          </p:nvSpPr>
          <p:spPr>
            <a:xfrm>
              <a:off x="7305402" y="3094258"/>
              <a:ext cx="1588674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sz="1200" dirty="0"/>
                <a:t>Minimum generation = 15,000 MWh</a:t>
              </a:r>
              <a:endParaRPr lang="he-IL" sz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6F8781C-BF75-406C-84EC-0BC9A0CF59E9}"/>
              </a:ext>
            </a:extLst>
          </p:cNvPr>
          <p:cNvSpPr txBox="1"/>
          <p:nvPr/>
        </p:nvSpPr>
        <p:spPr>
          <a:xfrm>
            <a:off x="7305402" y="1977523"/>
            <a:ext cx="158867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r>
              <a:rPr lang="en-US" sz="1200" dirty="0"/>
              <a:t>Ramp needed =13,000 MWh in 3 hours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4429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מציין מיקום טקסט 48"/>
          <p:cNvSpPr>
            <a:spLocks noGrp="1"/>
          </p:cNvSpPr>
          <p:nvPr>
            <p:ph type="body" sz="quarter" idx="13"/>
          </p:nvPr>
        </p:nvSpPr>
        <p:spPr>
          <a:xfrm>
            <a:off x="274638" y="920751"/>
            <a:ext cx="7135812" cy="69288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Self-Consumption</a:t>
            </a:r>
          </a:p>
          <a:p>
            <a:pPr marL="0" indent="0">
              <a:buNone/>
            </a:pPr>
            <a:r>
              <a:rPr lang="en-US" dirty="0"/>
              <a:t>PV system owners consume self-generated solar electricity.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Evolution of Solar PV</a:t>
            </a:r>
            <a:endParaRPr lang="en-US" dirty="0"/>
          </a:p>
        </p:txBody>
      </p:sp>
      <p:sp>
        <p:nvSpPr>
          <p:cNvPr id="71" name="קשת מלאה 70"/>
          <p:cNvSpPr/>
          <p:nvPr/>
        </p:nvSpPr>
        <p:spPr>
          <a:xfrm>
            <a:off x="1323018" y="2143690"/>
            <a:ext cx="2402352" cy="2402352"/>
          </a:xfrm>
          <a:prstGeom prst="blockArc">
            <a:avLst>
              <a:gd name="adj1" fmla="val 21075778"/>
              <a:gd name="adj2" fmla="val 21052359"/>
              <a:gd name="adj3" fmla="val 11641"/>
            </a:avLst>
          </a:prstGeom>
          <a:gradFill flip="none" rotWithShape="1">
            <a:gsLst>
              <a:gs pos="0">
                <a:srgbClr val="FFFF00">
                  <a:alpha val="30000"/>
                </a:srgbClr>
              </a:gs>
              <a:gs pos="86000">
                <a:srgbClr val="FFC000"/>
              </a:gs>
            </a:gsLst>
            <a:lin ang="2100000" scaled="0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אליפסה 71"/>
          <p:cNvSpPr/>
          <p:nvPr/>
        </p:nvSpPr>
        <p:spPr>
          <a:xfrm>
            <a:off x="1549321" y="2369352"/>
            <a:ext cx="1933862" cy="19338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0" name="קבוצה 79"/>
          <p:cNvGrpSpPr/>
          <p:nvPr/>
        </p:nvGrpSpPr>
        <p:grpSpPr>
          <a:xfrm>
            <a:off x="1969535" y="2791722"/>
            <a:ext cx="1093434" cy="1093434"/>
            <a:chOff x="2883643" y="3073332"/>
            <a:chExt cx="1163367" cy="1163367"/>
          </a:xfrm>
        </p:grpSpPr>
        <p:pic>
          <p:nvPicPr>
            <p:cNvPr id="87" name="תמונה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643" y="3073332"/>
              <a:ext cx="1163367" cy="1163367"/>
            </a:xfrm>
            <a:prstGeom prst="rect">
              <a:avLst/>
            </a:prstGeom>
          </p:spPr>
        </p:pic>
        <p:cxnSp>
          <p:nvCxnSpPr>
            <p:cNvPr id="88" name="מחבר ישר 87"/>
            <p:cNvCxnSpPr/>
            <p:nvPr/>
          </p:nvCxnSpPr>
          <p:spPr>
            <a:xfrm flipV="1">
              <a:off x="2988821" y="3157538"/>
              <a:ext cx="343696" cy="182859"/>
            </a:xfrm>
            <a:prstGeom prst="line">
              <a:avLst/>
            </a:prstGeom>
            <a:ln w="57150" cap="rnd">
              <a:solidFill>
                <a:srgbClr val="92D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קבוצה 82"/>
          <p:cNvGrpSpPr/>
          <p:nvPr/>
        </p:nvGrpSpPr>
        <p:grpSpPr>
          <a:xfrm>
            <a:off x="427048" y="3869251"/>
            <a:ext cx="969437" cy="969436"/>
            <a:chOff x="2443169" y="3815846"/>
            <a:chExt cx="969437" cy="969436"/>
          </a:xfrm>
        </p:grpSpPr>
        <p:sp>
          <p:nvSpPr>
            <p:cNvPr id="85" name="אליפסה 84"/>
            <p:cNvSpPr/>
            <p:nvPr/>
          </p:nvSpPr>
          <p:spPr>
            <a:xfrm>
              <a:off x="2443169" y="3815846"/>
              <a:ext cx="969437" cy="9694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86" name="תמונה 8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000" y="3987709"/>
              <a:ext cx="617440" cy="617440"/>
            </a:xfrm>
            <a:prstGeom prst="rect">
              <a:avLst/>
            </a:prstGeom>
          </p:spPr>
        </p:pic>
      </p:grpSp>
      <p:sp>
        <p:nvSpPr>
          <p:cNvPr id="84" name="חץ שמאלה-ימינה 83"/>
          <p:cNvSpPr/>
          <p:nvPr/>
        </p:nvSpPr>
        <p:spPr>
          <a:xfrm rot="19800000">
            <a:off x="1079203" y="3731000"/>
            <a:ext cx="1150166" cy="504000"/>
          </a:xfrm>
          <a:prstGeom prst="leftRightArrow">
            <a:avLst/>
          </a:prstGeom>
          <a:gradFill flip="none" rotWithShape="1">
            <a:gsLst>
              <a:gs pos="52000">
                <a:srgbClr val="FFD300"/>
              </a:gs>
              <a:gs pos="0">
                <a:srgbClr val="FFFF00">
                  <a:alpha val="30000"/>
                </a:srgbClr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7" name="קבוצה 96"/>
          <p:cNvGrpSpPr/>
          <p:nvPr/>
        </p:nvGrpSpPr>
        <p:grpSpPr>
          <a:xfrm>
            <a:off x="427048" y="1898053"/>
            <a:ext cx="1711569" cy="1031680"/>
            <a:chOff x="2443169" y="1898053"/>
            <a:chExt cx="1711569" cy="1031680"/>
          </a:xfrm>
        </p:grpSpPr>
        <p:sp>
          <p:nvSpPr>
            <p:cNvPr id="98" name="אליפסה 97"/>
            <p:cNvSpPr/>
            <p:nvPr/>
          </p:nvSpPr>
          <p:spPr>
            <a:xfrm>
              <a:off x="2443169" y="1898053"/>
              <a:ext cx="969437" cy="9694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9" name="חץ ימינה 98"/>
            <p:cNvSpPr/>
            <p:nvPr/>
          </p:nvSpPr>
          <p:spPr>
            <a:xfrm rot="1224712">
              <a:off x="3152763" y="2449476"/>
              <a:ext cx="1001975" cy="480257"/>
            </a:xfrm>
            <a:prstGeom prst="rightArrow">
              <a:avLst/>
            </a:prstGeom>
            <a:gradFill flip="none" rotWithShape="1">
              <a:gsLst>
                <a:gs pos="0">
                  <a:srgbClr val="FFFF00">
                    <a:alpha val="30000"/>
                  </a:srgbClr>
                </a:gs>
                <a:gs pos="86000">
                  <a:srgbClr val="FFC000"/>
                </a:gs>
              </a:gsLst>
              <a:lin ang="2100000" scaled="0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0" name="תמונה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809" y="2043661"/>
              <a:ext cx="706158" cy="706158"/>
            </a:xfrm>
            <a:prstGeom prst="rect">
              <a:avLst/>
            </a:prstGeom>
          </p:spPr>
        </p:pic>
      </p:grpSp>
      <p:sp>
        <p:nvSpPr>
          <p:cNvPr id="33" name="חץ ימינה 94"/>
          <p:cNvSpPr/>
          <p:nvPr/>
        </p:nvSpPr>
        <p:spPr>
          <a:xfrm rot="10800000">
            <a:off x="3260016" y="3253204"/>
            <a:ext cx="2395782" cy="184362"/>
          </a:xfrm>
          <a:prstGeom prst="rightArrow">
            <a:avLst/>
          </a:prstGeom>
          <a:gradFill flip="none" rotWithShape="1">
            <a:gsLst>
              <a:gs pos="24000">
                <a:schemeClr val="accent6">
                  <a:lumMod val="60000"/>
                  <a:lumOff val="4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4" name="קבוצה 33"/>
          <p:cNvGrpSpPr/>
          <p:nvPr/>
        </p:nvGrpSpPr>
        <p:grpSpPr>
          <a:xfrm>
            <a:off x="5561205" y="2774010"/>
            <a:ext cx="1124547" cy="1124547"/>
            <a:chOff x="4137257" y="2953012"/>
            <a:chExt cx="1044000" cy="1044000"/>
          </a:xfrm>
        </p:grpSpPr>
        <p:sp>
          <p:nvSpPr>
            <p:cNvPr id="35" name="אליפסה 34"/>
            <p:cNvSpPr/>
            <p:nvPr/>
          </p:nvSpPr>
          <p:spPr>
            <a:xfrm>
              <a:off x="4137257" y="2953012"/>
              <a:ext cx="1044000" cy="1044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6" name="תמונה 3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633" y="3199537"/>
              <a:ext cx="576000" cy="576000"/>
            </a:xfrm>
            <a:prstGeom prst="rect">
              <a:avLst/>
            </a:prstGeom>
          </p:spPr>
        </p:pic>
      </p:grpSp>
      <p:grpSp>
        <p:nvGrpSpPr>
          <p:cNvPr id="30" name="קבוצה 29"/>
          <p:cNvGrpSpPr/>
          <p:nvPr/>
        </p:nvGrpSpPr>
        <p:grpSpPr>
          <a:xfrm>
            <a:off x="3437986" y="2955609"/>
            <a:ext cx="432000" cy="432000"/>
            <a:chOff x="3281028" y="2788531"/>
            <a:chExt cx="523955" cy="523955"/>
          </a:xfrm>
        </p:grpSpPr>
        <p:sp>
          <p:nvSpPr>
            <p:cNvPr id="31" name="אליפסה 30"/>
            <p:cNvSpPr/>
            <p:nvPr/>
          </p:nvSpPr>
          <p:spPr>
            <a:xfrm>
              <a:off x="3281028" y="2788531"/>
              <a:ext cx="523955" cy="5239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32" name="תמונה 31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5" t="24625" r="24745" b="24865"/>
            <a:stretch/>
          </p:blipFill>
          <p:spPr>
            <a:xfrm>
              <a:off x="3364550" y="2872053"/>
              <a:ext cx="356910" cy="356910"/>
            </a:xfrm>
            <a:prstGeom prst="rect">
              <a:avLst/>
            </a:prstGeom>
          </p:spPr>
        </p:pic>
      </p:grpSp>
      <p:grpSp>
        <p:nvGrpSpPr>
          <p:cNvPr id="37" name="קבוצה 36"/>
          <p:cNvGrpSpPr/>
          <p:nvPr/>
        </p:nvGrpSpPr>
        <p:grpSpPr>
          <a:xfrm>
            <a:off x="4507393" y="3104705"/>
            <a:ext cx="969482" cy="523955"/>
            <a:chOff x="4507393" y="3104705"/>
            <a:chExt cx="969482" cy="523955"/>
          </a:xfrm>
        </p:grpSpPr>
        <p:grpSp>
          <p:nvGrpSpPr>
            <p:cNvPr id="38" name="קבוצה 37"/>
            <p:cNvGrpSpPr/>
            <p:nvPr/>
          </p:nvGrpSpPr>
          <p:grpSpPr>
            <a:xfrm>
              <a:off x="4507393" y="3104705"/>
              <a:ext cx="523955" cy="523955"/>
              <a:chOff x="4264636" y="3069902"/>
              <a:chExt cx="523955" cy="523955"/>
            </a:xfrm>
          </p:grpSpPr>
          <p:sp>
            <p:nvSpPr>
              <p:cNvPr id="40" name="אליפסה 150"/>
              <p:cNvSpPr/>
              <p:nvPr/>
            </p:nvSpPr>
            <p:spPr>
              <a:xfrm>
                <a:off x="4264636" y="3069902"/>
                <a:ext cx="523955" cy="52395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92D05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pic>
            <p:nvPicPr>
              <p:cNvPr id="41" name="תמונה 15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0623" y="3195889"/>
                <a:ext cx="271980" cy="271980"/>
              </a:xfrm>
              <a:prstGeom prst="rect">
                <a:avLst/>
              </a:prstGeom>
            </p:spPr>
          </p:pic>
        </p:grpSp>
        <p:cxnSp>
          <p:nvCxnSpPr>
            <p:cNvPr id="39" name="מחבר חץ ישר 38"/>
            <p:cNvCxnSpPr>
              <a:stCxn id="40" idx="5"/>
            </p:cNvCxnSpPr>
            <p:nvPr/>
          </p:nvCxnSpPr>
          <p:spPr>
            <a:xfrm>
              <a:off x="4954617" y="3551929"/>
              <a:ext cx="522258" cy="0"/>
            </a:xfrm>
            <a:prstGeom prst="straightConnector1">
              <a:avLst/>
            </a:prstGeom>
            <a:ln w="2222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1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9217F243-2459-46DA-B91A-54E9009CD7CF}"/>
              </a:ext>
            </a:extLst>
          </p:cNvPr>
          <p:cNvSpPr/>
          <p:nvPr/>
        </p:nvSpPr>
        <p:spPr>
          <a:xfrm>
            <a:off x="5683374" y="1657144"/>
            <a:ext cx="2520000" cy="2520000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sysDash"/>
            <a:rou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Further Enhance PV Proliferation?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Three separate developments need to happen simultaneously for progress</a:t>
            </a:r>
          </a:p>
          <a:p>
            <a:r>
              <a:rPr lang="en-US" dirty="0"/>
              <a:t>Product</a:t>
            </a:r>
          </a:p>
          <a:p>
            <a:pPr lvl="1"/>
            <a:r>
              <a:rPr lang="en-US" dirty="0"/>
              <a:t>Individual components advancement</a:t>
            </a:r>
          </a:p>
          <a:p>
            <a:r>
              <a:rPr lang="en-US" dirty="0"/>
              <a:t>System</a:t>
            </a:r>
          </a:p>
          <a:p>
            <a:pPr lvl="1"/>
            <a:r>
              <a:rPr lang="en-US" dirty="0"/>
              <a:t>Synchronization of products and components</a:t>
            </a:r>
          </a:p>
          <a:p>
            <a:pPr lvl="1"/>
            <a:r>
              <a:rPr lang="en-US" dirty="0"/>
              <a:t>Seamless user experience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Multiple systems synced to create a distributed network</a:t>
            </a:r>
          </a:p>
          <a:p>
            <a:endParaRPr lang="en-US" dirty="0"/>
          </a:p>
        </p:txBody>
      </p:sp>
      <p:grpSp>
        <p:nvGrpSpPr>
          <p:cNvPr id="30" name="קבוצה 29"/>
          <p:cNvGrpSpPr/>
          <p:nvPr/>
        </p:nvGrpSpPr>
        <p:grpSpPr>
          <a:xfrm>
            <a:off x="5191718" y="1198465"/>
            <a:ext cx="3448955" cy="2823474"/>
            <a:chOff x="5182193" y="1388965"/>
            <a:chExt cx="3448955" cy="2823474"/>
          </a:xfrm>
        </p:grpSpPr>
        <p:grpSp>
          <p:nvGrpSpPr>
            <p:cNvPr id="26" name="קבוצה 25"/>
            <p:cNvGrpSpPr/>
            <p:nvPr/>
          </p:nvGrpSpPr>
          <p:grpSpPr>
            <a:xfrm>
              <a:off x="7752189" y="3325942"/>
              <a:ext cx="878959" cy="870636"/>
              <a:chOff x="7752189" y="3325942"/>
              <a:chExt cx="878959" cy="870636"/>
            </a:xfrm>
          </p:grpSpPr>
          <p:sp>
            <p:nvSpPr>
              <p:cNvPr id="22" name="אליפסה 21"/>
              <p:cNvSpPr/>
              <p:nvPr/>
            </p:nvSpPr>
            <p:spPr>
              <a:xfrm>
                <a:off x="7757160" y="3325942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מלבן 7"/>
              <p:cNvSpPr/>
              <p:nvPr/>
            </p:nvSpPr>
            <p:spPr>
              <a:xfrm>
                <a:off x="7752189" y="3582458"/>
                <a:ext cx="8789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Network</a:t>
                </a:r>
              </a:p>
            </p:txBody>
          </p:sp>
        </p:grpSp>
        <p:grpSp>
          <p:nvGrpSpPr>
            <p:cNvPr id="25" name="קבוצה 24"/>
            <p:cNvGrpSpPr/>
            <p:nvPr/>
          </p:nvGrpSpPr>
          <p:grpSpPr>
            <a:xfrm>
              <a:off x="6515100" y="1388965"/>
              <a:ext cx="870636" cy="870636"/>
              <a:chOff x="6515100" y="1388965"/>
              <a:chExt cx="870636" cy="870636"/>
            </a:xfrm>
          </p:grpSpPr>
          <p:sp>
            <p:nvSpPr>
              <p:cNvPr id="5" name="אליפסה 4"/>
              <p:cNvSpPr/>
              <p:nvPr/>
            </p:nvSpPr>
            <p:spPr>
              <a:xfrm>
                <a:off x="6515100" y="1388965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4" name="מלבן 23"/>
              <p:cNvSpPr/>
              <p:nvPr/>
            </p:nvSpPr>
            <p:spPr>
              <a:xfrm>
                <a:off x="6547064" y="1655006"/>
                <a:ext cx="8150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Product</a:t>
                </a:r>
              </a:p>
            </p:txBody>
          </p:sp>
        </p:grpSp>
        <p:grpSp>
          <p:nvGrpSpPr>
            <p:cNvPr id="27" name="קבוצה 26"/>
            <p:cNvGrpSpPr/>
            <p:nvPr/>
          </p:nvGrpSpPr>
          <p:grpSpPr>
            <a:xfrm>
              <a:off x="5182193" y="3341803"/>
              <a:ext cx="870636" cy="870636"/>
              <a:chOff x="7757160" y="3325942"/>
              <a:chExt cx="870636" cy="870636"/>
            </a:xfrm>
          </p:grpSpPr>
          <p:sp>
            <p:nvSpPr>
              <p:cNvPr id="28" name="אליפסה 27"/>
              <p:cNvSpPr/>
              <p:nvPr/>
            </p:nvSpPr>
            <p:spPr>
              <a:xfrm>
                <a:off x="7757160" y="3325942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9" name="מלבן 28"/>
              <p:cNvSpPr/>
              <p:nvPr/>
            </p:nvSpPr>
            <p:spPr>
              <a:xfrm>
                <a:off x="7813135" y="3582458"/>
                <a:ext cx="7570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System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32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="" xmlns:a16="http://schemas.microsoft.com/office/drawing/2014/main" id="{C0B67BB2-1AD9-4849-9D81-293EECC08A41}"/>
              </a:ext>
            </a:extLst>
          </p:cNvPr>
          <p:cNvSpPr/>
          <p:nvPr/>
        </p:nvSpPr>
        <p:spPr>
          <a:xfrm>
            <a:off x="5683374" y="1657144"/>
            <a:ext cx="2520000" cy="2520000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sysDash"/>
            <a:rou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Isosceles Triangle 42">
            <a:extLst>
              <a:ext uri="{FF2B5EF4-FFF2-40B4-BE49-F238E27FC236}">
                <a16:creationId xmlns="" xmlns:a16="http://schemas.microsoft.com/office/drawing/2014/main" id="{D148AA6D-D5E8-4CD5-96A6-2B321E5D259B}"/>
              </a:ext>
            </a:extLst>
          </p:cNvPr>
          <p:cNvSpPr/>
          <p:nvPr/>
        </p:nvSpPr>
        <p:spPr>
          <a:xfrm rot="12333073">
            <a:off x="5621239" y="2571396"/>
            <a:ext cx="221201" cy="14925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B8A49C6-9DE1-4050-8209-59EA6E1E5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Centralized power production is outdated and inefficient</a:t>
            </a:r>
          </a:p>
          <a:p>
            <a:pPr lvl="1"/>
            <a:r>
              <a:rPr lang="en-US"/>
              <a:t>Remained unchanged for nearly a century</a:t>
            </a:r>
          </a:p>
          <a:p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Evolution</a:t>
            </a:r>
            <a:endParaRPr lang="en-US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5191718" y="1198465"/>
            <a:ext cx="3448955" cy="2823474"/>
            <a:chOff x="5182193" y="1388965"/>
            <a:chExt cx="3448955" cy="2823474"/>
          </a:xfrm>
        </p:grpSpPr>
        <p:grpSp>
          <p:nvGrpSpPr>
            <p:cNvPr id="13" name="קבוצה 12"/>
            <p:cNvGrpSpPr/>
            <p:nvPr/>
          </p:nvGrpSpPr>
          <p:grpSpPr>
            <a:xfrm>
              <a:off x="7752189" y="3325942"/>
              <a:ext cx="878959" cy="870636"/>
              <a:chOff x="7752189" y="3325942"/>
              <a:chExt cx="878959" cy="870636"/>
            </a:xfrm>
          </p:grpSpPr>
          <p:sp>
            <p:nvSpPr>
              <p:cNvPr id="20" name="אליפסה 19"/>
              <p:cNvSpPr/>
              <p:nvPr/>
            </p:nvSpPr>
            <p:spPr>
              <a:xfrm>
                <a:off x="7757160" y="3325942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accent1"/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1" name="מלבן 20"/>
              <p:cNvSpPr/>
              <p:nvPr/>
            </p:nvSpPr>
            <p:spPr>
              <a:xfrm>
                <a:off x="7752189" y="3582458"/>
                <a:ext cx="8789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+mj-lt"/>
                  </a:rPr>
                  <a:t>Network</a:t>
                </a:r>
              </a:p>
            </p:txBody>
          </p:sp>
        </p:grpSp>
        <p:grpSp>
          <p:nvGrpSpPr>
            <p:cNvPr id="14" name="קבוצה 13"/>
            <p:cNvGrpSpPr/>
            <p:nvPr/>
          </p:nvGrpSpPr>
          <p:grpSpPr>
            <a:xfrm>
              <a:off x="6515100" y="1388965"/>
              <a:ext cx="870636" cy="870636"/>
              <a:chOff x="6515100" y="1388965"/>
              <a:chExt cx="870636" cy="870636"/>
            </a:xfrm>
          </p:grpSpPr>
          <p:sp>
            <p:nvSpPr>
              <p:cNvPr id="18" name="אליפסה 17"/>
              <p:cNvSpPr/>
              <p:nvPr/>
            </p:nvSpPr>
            <p:spPr>
              <a:xfrm>
                <a:off x="6515100" y="1388965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" name="מלבן 18"/>
              <p:cNvSpPr/>
              <p:nvPr/>
            </p:nvSpPr>
            <p:spPr>
              <a:xfrm>
                <a:off x="6547064" y="1655006"/>
                <a:ext cx="8150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Product</a:t>
                </a:r>
              </a:p>
            </p:txBody>
          </p:sp>
        </p:grpSp>
        <p:grpSp>
          <p:nvGrpSpPr>
            <p:cNvPr id="15" name="קבוצה 14"/>
            <p:cNvGrpSpPr/>
            <p:nvPr/>
          </p:nvGrpSpPr>
          <p:grpSpPr>
            <a:xfrm>
              <a:off x="5182193" y="3341803"/>
              <a:ext cx="870636" cy="870636"/>
              <a:chOff x="7757160" y="3325942"/>
              <a:chExt cx="870636" cy="870636"/>
            </a:xfrm>
          </p:grpSpPr>
          <p:sp>
            <p:nvSpPr>
              <p:cNvPr id="16" name="אליפסה 15"/>
              <p:cNvSpPr/>
              <p:nvPr/>
            </p:nvSpPr>
            <p:spPr>
              <a:xfrm>
                <a:off x="7757160" y="3325942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7" name="מלבן 16"/>
              <p:cNvSpPr/>
              <p:nvPr/>
            </p:nvSpPr>
            <p:spPr>
              <a:xfrm>
                <a:off x="7813135" y="3582458"/>
                <a:ext cx="7570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System</a:t>
                </a:r>
              </a:p>
            </p:txBody>
          </p:sp>
        </p:grpSp>
      </p:grpSp>
      <p:grpSp>
        <p:nvGrpSpPr>
          <p:cNvPr id="50" name="קבוצה 22"/>
          <p:cNvGrpSpPr/>
          <p:nvPr/>
        </p:nvGrpSpPr>
        <p:grpSpPr>
          <a:xfrm>
            <a:off x="471413" y="2406196"/>
            <a:ext cx="2496799" cy="2494200"/>
            <a:chOff x="3975309" y="1474279"/>
            <a:chExt cx="2496799" cy="2494200"/>
          </a:xfrm>
        </p:grpSpPr>
        <p:pic>
          <p:nvPicPr>
            <p:cNvPr id="51" name="תמונה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053" y="1495424"/>
              <a:ext cx="2473055" cy="2473055"/>
            </a:xfrm>
            <a:prstGeom prst="rect">
              <a:avLst/>
            </a:prstGeom>
          </p:spPr>
        </p:pic>
        <p:grpSp>
          <p:nvGrpSpPr>
            <p:cNvPr id="52" name="קבוצה 44"/>
            <p:cNvGrpSpPr/>
            <p:nvPr/>
          </p:nvGrpSpPr>
          <p:grpSpPr>
            <a:xfrm>
              <a:off x="4413580" y="3282733"/>
              <a:ext cx="240045" cy="240045"/>
              <a:chOff x="5395113" y="4544788"/>
              <a:chExt cx="240045" cy="240045"/>
            </a:xfrm>
          </p:grpSpPr>
          <p:sp>
            <p:nvSpPr>
              <p:cNvPr id="95" name="אליפסה 37"/>
              <p:cNvSpPr/>
              <p:nvPr/>
            </p:nvSpPr>
            <p:spPr>
              <a:xfrm>
                <a:off x="5395113" y="4544788"/>
                <a:ext cx="240045" cy="2400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96" name="תמונה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3774" y="4593449"/>
                <a:ext cx="142722" cy="142722"/>
              </a:xfrm>
              <a:prstGeom prst="rect">
                <a:avLst/>
              </a:prstGeom>
            </p:spPr>
          </p:pic>
        </p:grpSp>
        <p:grpSp>
          <p:nvGrpSpPr>
            <p:cNvPr id="53" name="קבוצה 46"/>
            <p:cNvGrpSpPr/>
            <p:nvPr/>
          </p:nvGrpSpPr>
          <p:grpSpPr>
            <a:xfrm>
              <a:off x="6158468" y="2491536"/>
              <a:ext cx="240045" cy="240045"/>
              <a:chOff x="5395113" y="4544788"/>
              <a:chExt cx="240045" cy="240045"/>
            </a:xfrm>
          </p:grpSpPr>
          <p:sp>
            <p:nvSpPr>
              <p:cNvPr id="93" name="אליפסה 47"/>
              <p:cNvSpPr/>
              <p:nvPr/>
            </p:nvSpPr>
            <p:spPr>
              <a:xfrm>
                <a:off x="5395113" y="4544788"/>
                <a:ext cx="240045" cy="2400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94" name="תמונה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3774" y="4593449"/>
                <a:ext cx="142722" cy="142722"/>
              </a:xfrm>
              <a:prstGeom prst="rect">
                <a:avLst/>
              </a:prstGeom>
            </p:spPr>
          </p:pic>
        </p:grpSp>
        <p:grpSp>
          <p:nvGrpSpPr>
            <p:cNvPr id="64" name="קבוצה 49"/>
            <p:cNvGrpSpPr/>
            <p:nvPr/>
          </p:nvGrpSpPr>
          <p:grpSpPr>
            <a:xfrm>
              <a:off x="4796603" y="1474279"/>
              <a:ext cx="240045" cy="240045"/>
              <a:chOff x="5395113" y="4544788"/>
              <a:chExt cx="240045" cy="240045"/>
            </a:xfrm>
          </p:grpSpPr>
          <p:sp>
            <p:nvSpPr>
              <p:cNvPr id="91" name="אליפסה 50"/>
              <p:cNvSpPr/>
              <p:nvPr/>
            </p:nvSpPr>
            <p:spPr>
              <a:xfrm>
                <a:off x="5395113" y="4544788"/>
                <a:ext cx="240045" cy="2400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92" name="תמונה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3774" y="4593449"/>
                <a:ext cx="142722" cy="142722"/>
              </a:xfrm>
              <a:prstGeom prst="rect">
                <a:avLst/>
              </a:prstGeom>
            </p:spPr>
          </p:pic>
        </p:grpSp>
        <p:grpSp>
          <p:nvGrpSpPr>
            <p:cNvPr id="65" name="קבוצה 53"/>
            <p:cNvGrpSpPr/>
            <p:nvPr/>
          </p:nvGrpSpPr>
          <p:grpSpPr>
            <a:xfrm>
              <a:off x="5506526" y="1590858"/>
              <a:ext cx="240045" cy="240045"/>
              <a:chOff x="5395113" y="4544788"/>
              <a:chExt cx="240045" cy="240045"/>
            </a:xfrm>
          </p:grpSpPr>
          <p:sp>
            <p:nvSpPr>
              <p:cNvPr id="89" name="אליפסה 54"/>
              <p:cNvSpPr/>
              <p:nvPr/>
            </p:nvSpPr>
            <p:spPr>
              <a:xfrm>
                <a:off x="5395113" y="4544788"/>
                <a:ext cx="240045" cy="2400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90" name="תמונה 5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3774" y="4593449"/>
                <a:ext cx="142722" cy="142722"/>
              </a:xfrm>
              <a:prstGeom prst="rect">
                <a:avLst/>
              </a:prstGeom>
            </p:spPr>
          </p:pic>
        </p:grpSp>
        <p:grpSp>
          <p:nvGrpSpPr>
            <p:cNvPr id="66" name="קבוצה 123"/>
            <p:cNvGrpSpPr/>
            <p:nvPr/>
          </p:nvGrpSpPr>
          <p:grpSpPr>
            <a:xfrm>
              <a:off x="5819390" y="3183700"/>
              <a:ext cx="339078" cy="339078"/>
              <a:chOff x="2935410" y="2123492"/>
              <a:chExt cx="415867" cy="415867"/>
            </a:xfrm>
          </p:grpSpPr>
          <p:sp>
            <p:nvSpPr>
              <p:cNvPr id="85" name="אליפסה 139"/>
              <p:cNvSpPr/>
              <p:nvPr/>
            </p:nvSpPr>
            <p:spPr>
              <a:xfrm>
                <a:off x="2935410" y="2123492"/>
                <a:ext cx="415867" cy="41586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86" name="תמונה 1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531" y="2230381"/>
                <a:ext cx="209690" cy="209690"/>
              </a:xfrm>
              <a:prstGeom prst="rect">
                <a:avLst/>
              </a:prstGeom>
            </p:spPr>
          </p:pic>
          <p:pic>
            <p:nvPicPr>
              <p:cNvPr id="87" name="תמונה 1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752" y="2230382"/>
                <a:ext cx="206672" cy="206672"/>
              </a:xfrm>
              <a:prstGeom prst="rect">
                <a:avLst/>
              </a:prstGeom>
            </p:spPr>
          </p:pic>
          <p:pic>
            <p:nvPicPr>
              <p:cNvPr id="88" name="תמונה 1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752" y="2230382"/>
                <a:ext cx="206672" cy="206672"/>
              </a:xfrm>
              <a:prstGeom prst="rect">
                <a:avLst/>
              </a:prstGeom>
            </p:spPr>
          </p:pic>
        </p:grpSp>
        <p:grpSp>
          <p:nvGrpSpPr>
            <p:cNvPr id="67" name="קבוצה 149"/>
            <p:cNvGrpSpPr/>
            <p:nvPr/>
          </p:nvGrpSpPr>
          <p:grpSpPr>
            <a:xfrm>
              <a:off x="3975309" y="2929038"/>
              <a:ext cx="339078" cy="339078"/>
              <a:chOff x="2935410" y="2123492"/>
              <a:chExt cx="415867" cy="415867"/>
            </a:xfrm>
          </p:grpSpPr>
          <p:sp>
            <p:nvSpPr>
              <p:cNvPr id="81" name="אליפסה 150"/>
              <p:cNvSpPr/>
              <p:nvPr/>
            </p:nvSpPr>
            <p:spPr>
              <a:xfrm>
                <a:off x="2935410" y="2123492"/>
                <a:ext cx="415867" cy="41586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82" name="תמונה 1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531" y="2230381"/>
                <a:ext cx="209690" cy="209690"/>
              </a:xfrm>
              <a:prstGeom prst="rect">
                <a:avLst/>
              </a:prstGeom>
            </p:spPr>
          </p:pic>
          <p:pic>
            <p:nvPicPr>
              <p:cNvPr id="83" name="תמונה 15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752" y="2230382"/>
                <a:ext cx="206672" cy="206672"/>
              </a:xfrm>
              <a:prstGeom prst="rect">
                <a:avLst/>
              </a:prstGeom>
            </p:spPr>
          </p:pic>
          <p:pic>
            <p:nvPicPr>
              <p:cNvPr id="84" name="תמונה 15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752" y="2230382"/>
                <a:ext cx="206672" cy="206672"/>
              </a:xfrm>
              <a:prstGeom prst="rect">
                <a:avLst/>
              </a:prstGeom>
            </p:spPr>
          </p:pic>
        </p:grpSp>
        <p:grpSp>
          <p:nvGrpSpPr>
            <p:cNvPr id="68" name="קבוצה 161"/>
            <p:cNvGrpSpPr/>
            <p:nvPr/>
          </p:nvGrpSpPr>
          <p:grpSpPr>
            <a:xfrm>
              <a:off x="4996230" y="2516938"/>
              <a:ext cx="460141" cy="460141"/>
              <a:chOff x="2461452" y="3495879"/>
              <a:chExt cx="509761" cy="509761"/>
            </a:xfrm>
          </p:grpSpPr>
          <p:sp>
            <p:nvSpPr>
              <p:cNvPr id="79" name="אליפסה 187"/>
              <p:cNvSpPr/>
              <p:nvPr/>
            </p:nvSpPr>
            <p:spPr>
              <a:xfrm>
                <a:off x="2464332" y="3498759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80" name="תמונה 1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1452" y="3495879"/>
                <a:ext cx="509761" cy="509761"/>
              </a:xfrm>
              <a:prstGeom prst="rect">
                <a:avLst/>
              </a:prstGeom>
            </p:spPr>
          </p:pic>
        </p:grpSp>
      </p:grpSp>
      <p:sp>
        <p:nvSpPr>
          <p:cNvPr id="44" name="Isosceles Triangle 43">
            <a:extLst>
              <a:ext uri="{FF2B5EF4-FFF2-40B4-BE49-F238E27FC236}">
                <a16:creationId xmlns="" xmlns:a16="http://schemas.microsoft.com/office/drawing/2014/main" id="{1C070B19-ED84-4DBC-944F-182738BCC9EF}"/>
              </a:ext>
            </a:extLst>
          </p:cNvPr>
          <p:cNvSpPr/>
          <p:nvPr/>
        </p:nvSpPr>
        <p:spPr>
          <a:xfrm rot="3955259">
            <a:off x="7335396" y="4017292"/>
            <a:ext cx="221201" cy="14925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 23">
            <a:extLst>
              <a:ext uri="{FF2B5EF4-FFF2-40B4-BE49-F238E27FC236}">
                <a16:creationId xmlns="" xmlns:a16="http://schemas.microsoft.com/office/drawing/2014/main" id="{25B7ED57-1343-4808-B7E8-CEAF801CD6BD}"/>
              </a:ext>
            </a:extLst>
          </p:cNvPr>
          <p:cNvSpPr/>
          <p:nvPr/>
        </p:nvSpPr>
        <p:spPr>
          <a:xfrm>
            <a:off x="2469133" y="4358033"/>
            <a:ext cx="1824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Centralized Network</a:t>
            </a:r>
          </a:p>
        </p:txBody>
      </p:sp>
    </p:spTree>
    <p:extLst>
      <p:ext uri="{BB962C8B-B14F-4D97-AF65-F5344CB8AC3E}">
        <p14:creationId xmlns:p14="http://schemas.microsoft.com/office/powerpoint/2010/main" val="15498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BBCE5E3-4C83-4FC0-B0B7-C332E095CB37}"/>
              </a:ext>
            </a:extLst>
          </p:cNvPr>
          <p:cNvSpPr/>
          <p:nvPr/>
        </p:nvSpPr>
        <p:spPr>
          <a:xfrm>
            <a:off x="5683374" y="1657144"/>
            <a:ext cx="2520000" cy="2520000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sysDash"/>
            <a:rou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Evolution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191718" y="1198465"/>
            <a:ext cx="3448955" cy="2823474"/>
            <a:chOff x="5182193" y="1388965"/>
            <a:chExt cx="3448955" cy="2823474"/>
          </a:xfrm>
        </p:grpSpPr>
        <p:grpSp>
          <p:nvGrpSpPr>
            <p:cNvPr id="29" name="קבוצה 28"/>
            <p:cNvGrpSpPr/>
            <p:nvPr/>
          </p:nvGrpSpPr>
          <p:grpSpPr>
            <a:xfrm>
              <a:off x="7752189" y="3325942"/>
              <a:ext cx="878959" cy="870636"/>
              <a:chOff x="7752189" y="3325942"/>
              <a:chExt cx="878959" cy="870636"/>
            </a:xfrm>
          </p:grpSpPr>
          <p:sp>
            <p:nvSpPr>
              <p:cNvPr id="36" name="אליפסה 35"/>
              <p:cNvSpPr/>
              <p:nvPr/>
            </p:nvSpPr>
            <p:spPr>
              <a:xfrm>
                <a:off x="7757160" y="3325942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7" name="מלבן 36"/>
              <p:cNvSpPr/>
              <p:nvPr/>
            </p:nvSpPr>
            <p:spPr>
              <a:xfrm>
                <a:off x="7752189" y="3582458"/>
                <a:ext cx="8789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Network</a:t>
                </a:r>
              </a:p>
            </p:txBody>
          </p:sp>
        </p:grpSp>
        <p:grpSp>
          <p:nvGrpSpPr>
            <p:cNvPr id="30" name="קבוצה 29"/>
            <p:cNvGrpSpPr/>
            <p:nvPr/>
          </p:nvGrpSpPr>
          <p:grpSpPr>
            <a:xfrm>
              <a:off x="6515100" y="1388965"/>
              <a:ext cx="870636" cy="870636"/>
              <a:chOff x="6515100" y="1388965"/>
              <a:chExt cx="870636" cy="870636"/>
            </a:xfrm>
          </p:grpSpPr>
          <p:sp>
            <p:nvSpPr>
              <p:cNvPr id="34" name="אליפסה 33"/>
              <p:cNvSpPr/>
              <p:nvPr/>
            </p:nvSpPr>
            <p:spPr>
              <a:xfrm>
                <a:off x="6515100" y="1388965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5" name="מלבן 34"/>
              <p:cNvSpPr/>
              <p:nvPr/>
            </p:nvSpPr>
            <p:spPr>
              <a:xfrm>
                <a:off x="6547064" y="1655006"/>
                <a:ext cx="8150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Product</a:t>
                </a:r>
              </a:p>
            </p:txBody>
          </p:sp>
        </p:grpSp>
        <p:grpSp>
          <p:nvGrpSpPr>
            <p:cNvPr id="31" name="קבוצה 30"/>
            <p:cNvGrpSpPr/>
            <p:nvPr/>
          </p:nvGrpSpPr>
          <p:grpSpPr>
            <a:xfrm>
              <a:off x="5182193" y="3341803"/>
              <a:ext cx="870636" cy="870636"/>
              <a:chOff x="7757160" y="3325942"/>
              <a:chExt cx="870636" cy="870636"/>
            </a:xfrm>
          </p:grpSpPr>
          <p:sp>
            <p:nvSpPr>
              <p:cNvPr id="32" name="אליפסה 31"/>
              <p:cNvSpPr/>
              <p:nvPr/>
            </p:nvSpPr>
            <p:spPr>
              <a:xfrm>
                <a:off x="7757160" y="3325942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accent1"/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3" name="מלבן 32"/>
              <p:cNvSpPr/>
              <p:nvPr/>
            </p:nvSpPr>
            <p:spPr>
              <a:xfrm>
                <a:off x="7813135" y="3582458"/>
                <a:ext cx="7570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+mj-lt"/>
                  </a:rPr>
                  <a:t>System</a:t>
                </a:r>
              </a:p>
            </p:txBody>
          </p:sp>
        </p:grpSp>
      </p:grpSp>
      <p:sp>
        <p:nvSpPr>
          <p:cNvPr id="74" name="חץ למטה 73"/>
          <p:cNvSpPr/>
          <p:nvPr/>
        </p:nvSpPr>
        <p:spPr>
          <a:xfrm>
            <a:off x="1061395" y="2059705"/>
            <a:ext cx="289358" cy="942573"/>
          </a:xfrm>
          <a:prstGeom prst="downArrow">
            <a:avLst>
              <a:gd name="adj1" fmla="val 65094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5000">
                <a:schemeClr val="accent3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חץ למטה 74"/>
          <p:cNvSpPr/>
          <p:nvPr/>
        </p:nvSpPr>
        <p:spPr>
          <a:xfrm>
            <a:off x="2101432" y="2225837"/>
            <a:ext cx="289358" cy="495169"/>
          </a:xfrm>
          <a:prstGeom prst="downArrow">
            <a:avLst>
              <a:gd name="adj1" fmla="val 65094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חץ למטה 75"/>
          <p:cNvSpPr/>
          <p:nvPr/>
        </p:nvSpPr>
        <p:spPr>
          <a:xfrm>
            <a:off x="3132669" y="2150075"/>
            <a:ext cx="289358" cy="1049317"/>
          </a:xfrm>
          <a:prstGeom prst="downArrow">
            <a:avLst>
              <a:gd name="adj1" fmla="val 65094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חץ למטה 76"/>
          <p:cNvSpPr/>
          <p:nvPr/>
        </p:nvSpPr>
        <p:spPr>
          <a:xfrm>
            <a:off x="4169244" y="2150075"/>
            <a:ext cx="289358" cy="939190"/>
          </a:xfrm>
          <a:prstGeom prst="downArrow">
            <a:avLst>
              <a:gd name="adj1" fmla="val 65094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8" name="תמונה 7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03" y="3280761"/>
            <a:ext cx="896629" cy="632104"/>
          </a:xfrm>
          <a:prstGeom prst="rect">
            <a:avLst/>
          </a:prstGeom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79" name="מלבן 78"/>
          <p:cNvSpPr/>
          <p:nvPr/>
        </p:nvSpPr>
        <p:spPr>
          <a:xfrm>
            <a:off x="4054666" y="2190070"/>
            <a:ext cx="540498" cy="747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0" name="תמונה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6" y="1468241"/>
            <a:ext cx="1083515" cy="948778"/>
          </a:xfrm>
          <a:prstGeom prst="rect">
            <a:avLst/>
          </a:prstGeom>
        </p:spPr>
      </p:pic>
      <p:pic>
        <p:nvPicPr>
          <p:cNvPr id="81" name="תמונה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8" y="3089266"/>
            <a:ext cx="776154" cy="843707"/>
          </a:xfrm>
          <a:prstGeom prst="rect">
            <a:avLst/>
          </a:prstGeom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82" name="Rectangle 4"/>
          <p:cNvSpPr/>
          <p:nvPr/>
        </p:nvSpPr>
        <p:spPr>
          <a:xfrm>
            <a:off x="595174" y="1182929"/>
            <a:ext cx="1221800" cy="2045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PV</a:t>
            </a:r>
          </a:p>
        </p:txBody>
      </p:sp>
      <p:pic>
        <p:nvPicPr>
          <p:cNvPr id="83" name="תמונה 8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03" y="2837711"/>
            <a:ext cx="688415" cy="1095262"/>
          </a:xfrm>
          <a:prstGeom prst="rect">
            <a:avLst/>
          </a:prstGeom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4" name="תמונה 8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9"/>
          <a:stretch/>
        </p:blipFill>
        <p:spPr>
          <a:xfrm>
            <a:off x="1969406" y="1468241"/>
            <a:ext cx="555260" cy="836175"/>
          </a:xfrm>
          <a:prstGeom prst="rect">
            <a:avLst/>
          </a:prstGeom>
        </p:spPr>
      </p:pic>
      <p:sp>
        <p:nvSpPr>
          <p:cNvPr id="85" name="Rectangle 5"/>
          <p:cNvSpPr/>
          <p:nvPr/>
        </p:nvSpPr>
        <p:spPr>
          <a:xfrm>
            <a:off x="1629165" y="1182929"/>
            <a:ext cx="1221800" cy="2045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Storage</a:t>
            </a:r>
          </a:p>
        </p:txBody>
      </p:sp>
      <p:sp>
        <p:nvSpPr>
          <p:cNvPr id="86" name="Rectangle 6"/>
          <p:cNvSpPr/>
          <p:nvPr/>
        </p:nvSpPr>
        <p:spPr>
          <a:xfrm>
            <a:off x="2666447" y="1182929"/>
            <a:ext cx="1221800" cy="2045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Backup</a:t>
            </a:r>
          </a:p>
        </p:txBody>
      </p:sp>
      <p:pic>
        <p:nvPicPr>
          <p:cNvPr id="87" name="תמונה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68" y="3135137"/>
            <a:ext cx="951908" cy="923350"/>
          </a:xfrm>
          <a:prstGeom prst="rect">
            <a:avLst/>
          </a:prstGeom>
        </p:spPr>
      </p:pic>
      <p:pic>
        <p:nvPicPr>
          <p:cNvPr id="88" name="תמונה 8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09" y="1422589"/>
            <a:ext cx="1117025" cy="828043"/>
          </a:xfrm>
          <a:prstGeom prst="rect">
            <a:avLst/>
          </a:prstGeom>
        </p:spPr>
      </p:pic>
      <p:sp>
        <p:nvSpPr>
          <p:cNvPr id="89" name="Rectangle 14"/>
          <p:cNvSpPr/>
          <p:nvPr/>
        </p:nvSpPr>
        <p:spPr>
          <a:xfrm>
            <a:off x="3695338" y="1182929"/>
            <a:ext cx="1221800" cy="2045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Device control</a:t>
            </a:r>
          </a:p>
        </p:txBody>
      </p:sp>
      <p:grpSp>
        <p:nvGrpSpPr>
          <p:cNvPr id="90" name="קבוצה 89"/>
          <p:cNvGrpSpPr/>
          <p:nvPr/>
        </p:nvGrpSpPr>
        <p:grpSpPr>
          <a:xfrm>
            <a:off x="3132669" y="1433874"/>
            <a:ext cx="338723" cy="870543"/>
            <a:chOff x="1583625" y="4581525"/>
            <a:chExt cx="586809" cy="1508144"/>
          </a:xfrm>
        </p:grpSpPr>
        <p:pic>
          <p:nvPicPr>
            <p:cNvPr id="91" name="Picture 1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3625" y="5080357"/>
              <a:ext cx="586809" cy="1009312"/>
            </a:xfrm>
            <a:prstGeom prst="rect">
              <a:avLst/>
            </a:prstGeom>
          </p:spPr>
        </p:pic>
        <p:sp>
          <p:nvSpPr>
            <p:cNvPr id="92" name="Freeform 21"/>
            <p:cNvSpPr/>
            <p:nvPr/>
          </p:nvSpPr>
          <p:spPr>
            <a:xfrm>
              <a:off x="1752600" y="4581525"/>
              <a:ext cx="152400" cy="531813"/>
            </a:xfrm>
            <a:custGeom>
              <a:avLst/>
              <a:gdLst>
                <a:gd name="connsiteX0" fmla="*/ 33418 w 284053"/>
                <a:gd name="connsiteY0" fmla="*/ 1988673 h 1988673"/>
                <a:gd name="connsiteX1" fmla="*/ 284053 w 284053"/>
                <a:gd name="connsiteY1" fmla="*/ 885712 h 1988673"/>
                <a:gd name="connsiteX2" fmla="*/ 0 w 284053"/>
                <a:gd name="connsiteY2" fmla="*/ 1069538 h 1988673"/>
                <a:gd name="connsiteX3" fmla="*/ 284053 w 284053"/>
                <a:gd name="connsiteY3" fmla="*/ 0 h 198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53" h="1988673">
                  <a:moveTo>
                    <a:pt x="33418" y="1988673"/>
                  </a:moveTo>
                  <a:lnTo>
                    <a:pt x="284053" y="885712"/>
                  </a:lnTo>
                  <a:lnTo>
                    <a:pt x="0" y="1069538"/>
                  </a:lnTo>
                  <a:lnTo>
                    <a:pt x="284053" y="0"/>
                  </a:lnTo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93" name="קבוצה 92"/>
          <p:cNvGrpSpPr/>
          <p:nvPr/>
        </p:nvGrpSpPr>
        <p:grpSpPr>
          <a:xfrm>
            <a:off x="3175225" y="1490318"/>
            <a:ext cx="172859" cy="172866"/>
            <a:chOff x="4991272" y="4690258"/>
            <a:chExt cx="304800" cy="304811"/>
          </a:xfrm>
        </p:grpSpPr>
        <p:cxnSp>
          <p:nvCxnSpPr>
            <p:cNvPr id="94" name="מחבר ישר 33"/>
            <p:cNvCxnSpPr/>
            <p:nvPr/>
          </p:nvCxnSpPr>
          <p:spPr>
            <a:xfrm>
              <a:off x="4991272" y="4690269"/>
              <a:ext cx="304800" cy="304800"/>
            </a:xfrm>
            <a:prstGeom prst="line">
              <a:avLst/>
            </a:prstGeom>
            <a:ln w="285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מחבר ישר 34"/>
            <p:cNvCxnSpPr/>
            <p:nvPr/>
          </p:nvCxnSpPr>
          <p:spPr>
            <a:xfrm flipV="1">
              <a:off x="4991272" y="4690258"/>
              <a:ext cx="304800" cy="304799"/>
            </a:xfrm>
            <a:prstGeom prst="line">
              <a:avLst/>
            </a:prstGeom>
            <a:ln w="285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צלב 5"/>
          <p:cNvSpPr/>
          <p:nvPr/>
        </p:nvSpPr>
        <p:spPr>
          <a:xfrm>
            <a:off x="652938" y="2086552"/>
            <a:ext cx="4135989" cy="763817"/>
          </a:xfrm>
          <a:custGeom>
            <a:avLst/>
            <a:gdLst>
              <a:gd name="connsiteX0" fmla="*/ 0 w 1172302"/>
              <a:gd name="connsiteY0" fmla="*/ 293076 h 1172302"/>
              <a:gd name="connsiteX1" fmla="*/ 293076 w 1172302"/>
              <a:gd name="connsiteY1" fmla="*/ 293076 h 1172302"/>
              <a:gd name="connsiteX2" fmla="*/ 293076 w 1172302"/>
              <a:gd name="connsiteY2" fmla="*/ 0 h 1172302"/>
              <a:gd name="connsiteX3" fmla="*/ 879227 w 1172302"/>
              <a:gd name="connsiteY3" fmla="*/ 0 h 1172302"/>
              <a:gd name="connsiteX4" fmla="*/ 879227 w 1172302"/>
              <a:gd name="connsiteY4" fmla="*/ 293076 h 1172302"/>
              <a:gd name="connsiteX5" fmla="*/ 1172302 w 1172302"/>
              <a:gd name="connsiteY5" fmla="*/ 293076 h 1172302"/>
              <a:gd name="connsiteX6" fmla="*/ 1172302 w 1172302"/>
              <a:gd name="connsiteY6" fmla="*/ 879227 h 1172302"/>
              <a:gd name="connsiteX7" fmla="*/ 879227 w 1172302"/>
              <a:gd name="connsiteY7" fmla="*/ 879227 h 1172302"/>
              <a:gd name="connsiteX8" fmla="*/ 879227 w 1172302"/>
              <a:gd name="connsiteY8" fmla="*/ 1172302 h 1172302"/>
              <a:gd name="connsiteX9" fmla="*/ 293076 w 1172302"/>
              <a:gd name="connsiteY9" fmla="*/ 1172302 h 1172302"/>
              <a:gd name="connsiteX10" fmla="*/ 293076 w 1172302"/>
              <a:gd name="connsiteY10" fmla="*/ 879227 h 1172302"/>
              <a:gd name="connsiteX11" fmla="*/ 0 w 1172302"/>
              <a:gd name="connsiteY11" fmla="*/ 879227 h 1172302"/>
              <a:gd name="connsiteX12" fmla="*/ 0 w 1172302"/>
              <a:gd name="connsiteY12" fmla="*/ 293076 h 1172302"/>
              <a:gd name="connsiteX0" fmla="*/ 0 w 1172302"/>
              <a:gd name="connsiteY0" fmla="*/ 293076 h 1172302"/>
              <a:gd name="connsiteX1" fmla="*/ 293076 w 1172302"/>
              <a:gd name="connsiteY1" fmla="*/ 293076 h 1172302"/>
              <a:gd name="connsiteX2" fmla="*/ 293076 w 1172302"/>
              <a:gd name="connsiteY2" fmla="*/ 0 h 1172302"/>
              <a:gd name="connsiteX3" fmla="*/ 879227 w 1172302"/>
              <a:gd name="connsiteY3" fmla="*/ 293076 h 1172302"/>
              <a:gd name="connsiteX4" fmla="*/ 1172302 w 1172302"/>
              <a:gd name="connsiteY4" fmla="*/ 293076 h 1172302"/>
              <a:gd name="connsiteX5" fmla="*/ 1172302 w 1172302"/>
              <a:gd name="connsiteY5" fmla="*/ 879227 h 1172302"/>
              <a:gd name="connsiteX6" fmla="*/ 879227 w 1172302"/>
              <a:gd name="connsiteY6" fmla="*/ 879227 h 1172302"/>
              <a:gd name="connsiteX7" fmla="*/ 879227 w 1172302"/>
              <a:gd name="connsiteY7" fmla="*/ 1172302 h 1172302"/>
              <a:gd name="connsiteX8" fmla="*/ 293076 w 1172302"/>
              <a:gd name="connsiteY8" fmla="*/ 1172302 h 1172302"/>
              <a:gd name="connsiteX9" fmla="*/ 293076 w 1172302"/>
              <a:gd name="connsiteY9" fmla="*/ 879227 h 1172302"/>
              <a:gd name="connsiteX10" fmla="*/ 0 w 1172302"/>
              <a:gd name="connsiteY10" fmla="*/ 879227 h 1172302"/>
              <a:gd name="connsiteX11" fmla="*/ 0 w 1172302"/>
              <a:gd name="connsiteY11" fmla="*/ 293076 h 1172302"/>
              <a:gd name="connsiteX0" fmla="*/ 0 w 1172302"/>
              <a:gd name="connsiteY0" fmla="*/ 0 h 879226"/>
              <a:gd name="connsiteX1" fmla="*/ 293076 w 1172302"/>
              <a:gd name="connsiteY1" fmla="*/ 0 h 879226"/>
              <a:gd name="connsiteX2" fmla="*/ 879227 w 1172302"/>
              <a:gd name="connsiteY2" fmla="*/ 0 h 879226"/>
              <a:gd name="connsiteX3" fmla="*/ 1172302 w 1172302"/>
              <a:gd name="connsiteY3" fmla="*/ 0 h 879226"/>
              <a:gd name="connsiteX4" fmla="*/ 1172302 w 1172302"/>
              <a:gd name="connsiteY4" fmla="*/ 586151 h 879226"/>
              <a:gd name="connsiteX5" fmla="*/ 879227 w 1172302"/>
              <a:gd name="connsiteY5" fmla="*/ 586151 h 879226"/>
              <a:gd name="connsiteX6" fmla="*/ 879227 w 1172302"/>
              <a:gd name="connsiteY6" fmla="*/ 879226 h 879226"/>
              <a:gd name="connsiteX7" fmla="*/ 293076 w 1172302"/>
              <a:gd name="connsiteY7" fmla="*/ 879226 h 879226"/>
              <a:gd name="connsiteX8" fmla="*/ 293076 w 1172302"/>
              <a:gd name="connsiteY8" fmla="*/ 586151 h 879226"/>
              <a:gd name="connsiteX9" fmla="*/ 0 w 1172302"/>
              <a:gd name="connsiteY9" fmla="*/ 586151 h 879226"/>
              <a:gd name="connsiteX10" fmla="*/ 0 w 1172302"/>
              <a:gd name="connsiteY10" fmla="*/ 0 h 879226"/>
              <a:gd name="connsiteX0" fmla="*/ 0 w 1172302"/>
              <a:gd name="connsiteY0" fmla="*/ 0 h 879226"/>
              <a:gd name="connsiteX1" fmla="*/ 293076 w 1172302"/>
              <a:gd name="connsiteY1" fmla="*/ 0 h 879226"/>
              <a:gd name="connsiteX2" fmla="*/ 1172302 w 1172302"/>
              <a:gd name="connsiteY2" fmla="*/ 0 h 879226"/>
              <a:gd name="connsiteX3" fmla="*/ 1172302 w 1172302"/>
              <a:gd name="connsiteY3" fmla="*/ 586151 h 879226"/>
              <a:gd name="connsiteX4" fmla="*/ 879227 w 1172302"/>
              <a:gd name="connsiteY4" fmla="*/ 586151 h 879226"/>
              <a:gd name="connsiteX5" fmla="*/ 879227 w 1172302"/>
              <a:gd name="connsiteY5" fmla="*/ 879226 h 879226"/>
              <a:gd name="connsiteX6" fmla="*/ 293076 w 1172302"/>
              <a:gd name="connsiteY6" fmla="*/ 879226 h 879226"/>
              <a:gd name="connsiteX7" fmla="*/ 293076 w 1172302"/>
              <a:gd name="connsiteY7" fmla="*/ 586151 h 879226"/>
              <a:gd name="connsiteX8" fmla="*/ 0 w 1172302"/>
              <a:gd name="connsiteY8" fmla="*/ 586151 h 879226"/>
              <a:gd name="connsiteX9" fmla="*/ 0 w 1172302"/>
              <a:gd name="connsiteY9" fmla="*/ 0 h 879226"/>
              <a:gd name="connsiteX0" fmla="*/ 0 w 1172302"/>
              <a:gd name="connsiteY0" fmla="*/ 0 h 879226"/>
              <a:gd name="connsiteX1" fmla="*/ 1172302 w 1172302"/>
              <a:gd name="connsiteY1" fmla="*/ 0 h 879226"/>
              <a:gd name="connsiteX2" fmla="*/ 1172302 w 1172302"/>
              <a:gd name="connsiteY2" fmla="*/ 586151 h 879226"/>
              <a:gd name="connsiteX3" fmla="*/ 879227 w 1172302"/>
              <a:gd name="connsiteY3" fmla="*/ 586151 h 879226"/>
              <a:gd name="connsiteX4" fmla="*/ 879227 w 1172302"/>
              <a:gd name="connsiteY4" fmla="*/ 879226 h 879226"/>
              <a:gd name="connsiteX5" fmla="*/ 293076 w 1172302"/>
              <a:gd name="connsiteY5" fmla="*/ 879226 h 879226"/>
              <a:gd name="connsiteX6" fmla="*/ 293076 w 1172302"/>
              <a:gd name="connsiteY6" fmla="*/ 586151 h 879226"/>
              <a:gd name="connsiteX7" fmla="*/ 0 w 1172302"/>
              <a:gd name="connsiteY7" fmla="*/ 586151 h 879226"/>
              <a:gd name="connsiteX8" fmla="*/ 0 w 1172302"/>
              <a:gd name="connsiteY8" fmla="*/ 0 h 879226"/>
              <a:gd name="connsiteX0" fmla="*/ 0 w 1172302"/>
              <a:gd name="connsiteY0" fmla="*/ 0 h 879226"/>
              <a:gd name="connsiteX1" fmla="*/ 1172302 w 1172302"/>
              <a:gd name="connsiteY1" fmla="*/ 0 h 879226"/>
              <a:gd name="connsiteX2" fmla="*/ 1172302 w 1172302"/>
              <a:gd name="connsiteY2" fmla="*/ 586151 h 879226"/>
              <a:gd name="connsiteX3" fmla="*/ 879227 w 1172302"/>
              <a:gd name="connsiteY3" fmla="*/ 586151 h 879226"/>
              <a:gd name="connsiteX4" fmla="*/ 879227 w 1172302"/>
              <a:gd name="connsiteY4" fmla="*/ 879226 h 879226"/>
              <a:gd name="connsiteX5" fmla="*/ 293076 w 1172302"/>
              <a:gd name="connsiteY5" fmla="*/ 879226 h 879226"/>
              <a:gd name="connsiteX6" fmla="*/ 293076 w 1172302"/>
              <a:gd name="connsiteY6" fmla="*/ 586151 h 879226"/>
              <a:gd name="connsiteX7" fmla="*/ 0 w 1172302"/>
              <a:gd name="connsiteY7" fmla="*/ 0 h 879226"/>
              <a:gd name="connsiteX0" fmla="*/ 0 w 1172302"/>
              <a:gd name="connsiteY0" fmla="*/ 0 h 879226"/>
              <a:gd name="connsiteX1" fmla="*/ 1172302 w 1172302"/>
              <a:gd name="connsiteY1" fmla="*/ 0 h 879226"/>
              <a:gd name="connsiteX2" fmla="*/ 879227 w 1172302"/>
              <a:gd name="connsiteY2" fmla="*/ 586151 h 879226"/>
              <a:gd name="connsiteX3" fmla="*/ 879227 w 1172302"/>
              <a:gd name="connsiteY3" fmla="*/ 879226 h 879226"/>
              <a:gd name="connsiteX4" fmla="*/ 293076 w 1172302"/>
              <a:gd name="connsiteY4" fmla="*/ 879226 h 879226"/>
              <a:gd name="connsiteX5" fmla="*/ 293076 w 1172302"/>
              <a:gd name="connsiteY5" fmla="*/ 586151 h 879226"/>
              <a:gd name="connsiteX6" fmla="*/ 0 w 1172302"/>
              <a:gd name="connsiteY6" fmla="*/ 0 h 879226"/>
              <a:gd name="connsiteX0" fmla="*/ 0 w 2649932"/>
              <a:gd name="connsiteY0" fmla="*/ 17417 h 896643"/>
              <a:gd name="connsiteX1" fmla="*/ 2649932 w 2649932"/>
              <a:gd name="connsiteY1" fmla="*/ 0 h 896643"/>
              <a:gd name="connsiteX2" fmla="*/ 879227 w 2649932"/>
              <a:gd name="connsiteY2" fmla="*/ 603568 h 896643"/>
              <a:gd name="connsiteX3" fmla="*/ 879227 w 2649932"/>
              <a:gd name="connsiteY3" fmla="*/ 896643 h 896643"/>
              <a:gd name="connsiteX4" fmla="*/ 293076 w 2649932"/>
              <a:gd name="connsiteY4" fmla="*/ 896643 h 896643"/>
              <a:gd name="connsiteX5" fmla="*/ 293076 w 2649932"/>
              <a:gd name="connsiteY5" fmla="*/ 603568 h 896643"/>
              <a:gd name="connsiteX6" fmla="*/ 0 w 2649932"/>
              <a:gd name="connsiteY6" fmla="*/ 17417 h 896643"/>
              <a:gd name="connsiteX0" fmla="*/ 0 w 3881290"/>
              <a:gd name="connsiteY0" fmla="*/ 17417 h 896643"/>
              <a:gd name="connsiteX1" fmla="*/ 3881290 w 3881290"/>
              <a:gd name="connsiteY1" fmla="*/ 0 h 896643"/>
              <a:gd name="connsiteX2" fmla="*/ 2110585 w 3881290"/>
              <a:gd name="connsiteY2" fmla="*/ 603568 h 896643"/>
              <a:gd name="connsiteX3" fmla="*/ 2110585 w 3881290"/>
              <a:gd name="connsiteY3" fmla="*/ 896643 h 896643"/>
              <a:gd name="connsiteX4" fmla="*/ 1524434 w 3881290"/>
              <a:gd name="connsiteY4" fmla="*/ 896643 h 896643"/>
              <a:gd name="connsiteX5" fmla="*/ 1524434 w 3881290"/>
              <a:gd name="connsiteY5" fmla="*/ 603568 h 896643"/>
              <a:gd name="connsiteX6" fmla="*/ 0 w 3881290"/>
              <a:gd name="connsiteY6" fmla="*/ 17417 h 896643"/>
              <a:gd name="connsiteX0" fmla="*/ 0 w 4097710"/>
              <a:gd name="connsiteY0" fmla="*/ 0 h 1018563"/>
              <a:gd name="connsiteX1" fmla="*/ 4097710 w 4097710"/>
              <a:gd name="connsiteY1" fmla="*/ 121920 h 1018563"/>
              <a:gd name="connsiteX2" fmla="*/ 2327005 w 4097710"/>
              <a:gd name="connsiteY2" fmla="*/ 725488 h 1018563"/>
              <a:gd name="connsiteX3" fmla="*/ 2327005 w 4097710"/>
              <a:gd name="connsiteY3" fmla="*/ 1018563 h 1018563"/>
              <a:gd name="connsiteX4" fmla="*/ 1740854 w 4097710"/>
              <a:gd name="connsiteY4" fmla="*/ 1018563 h 1018563"/>
              <a:gd name="connsiteX5" fmla="*/ 1740854 w 4097710"/>
              <a:gd name="connsiteY5" fmla="*/ 725488 h 1018563"/>
              <a:gd name="connsiteX6" fmla="*/ 0 w 4097710"/>
              <a:gd name="connsiteY6" fmla="*/ 0 h 1018563"/>
              <a:gd name="connsiteX0" fmla="*/ 0 w 4202189"/>
              <a:gd name="connsiteY0" fmla="*/ 0 h 983729"/>
              <a:gd name="connsiteX1" fmla="*/ 4202189 w 4202189"/>
              <a:gd name="connsiteY1" fmla="*/ 87086 h 983729"/>
              <a:gd name="connsiteX2" fmla="*/ 2431484 w 4202189"/>
              <a:gd name="connsiteY2" fmla="*/ 690654 h 983729"/>
              <a:gd name="connsiteX3" fmla="*/ 2431484 w 4202189"/>
              <a:gd name="connsiteY3" fmla="*/ 983729 h 983729"/>
              <a:gd name="connsiteX4" fmla="*/ 1845333 w 4202189"/>
              <a:gd name="connsiteY4" fmla="*/ 983729 h 983729"/>
              <a:gd name="connsiteX5" fmla="*/ 1845333 w 4202189"/>
              <a:gd name="connsiteY5" fmla="*/ 690654 h 983729"/>
              <a:gd name="connsiteX6" fmla="*/ 0 w 4202189"/>
              <a:gd name="connsiteY6" fmla="*/ 0 h 983729"/>
              <a:gd name="connsiteX0" fmla="*/ 0 w 4396221"/>
              <a:gd name="connsiteY0" fmla="*/ 0 h 983729"/>
              <a:gd name="connsiteX1" fmla="*/ 4396221 w 4396221"/>
              <a:gd name="connsiteY1" fmla="*/ 69669 h 983729"/>
              <a:gd name="connsiteX2" fmla="*/ 2431484 w 4396221"/>
              <a:gd name="connsiteY2" fmla="*/ 690654 h 983729"/>
              <a:gd name="connsiteX3" fmla="*/ 2431484 w 4396221"/>
              <a:gd name="connsiteY3" fmla="*/ 983729 h 983729"/>
              <a:gd name="connsiteX4" fmla="*/ 1845333 w 4396221"/>
              <a:gd name="connsiteY4" fmla="*/ 983729 h 983729"/>
              <a:gd name="connsiteX5" fmla="*/ 1845333 w 4396221"/>
              <a:gd name="connsiteY5" fmla="*/ 690654 h 983729"/>
              <a:gd name="connsiteX6" fmla="*/ 0 w 4396221"/>
              <a:gd name="connsiteY6" fmla="*/ 0 h 983729"/>
              <a:gd name="connsiteX0" fmla="*/ 0 w 4605179"/>
              <a:gd name="connsiteY0" fmla="*/ 0 h 992438"/>
              <a:gd name="connsiteX1" fmla="*/ 4605179 w 4605179"/>
              <a:gd name="connsiteY1" fmla="*/ 78378 h 992438"/>
              <a:gd name="connsiteX2" fmla="*/ 2640442 w 4605179"/>
              <a:gd name="connsiteY2" fmla="*/ 699363 h 992438"/>
              <a:gd name="connsiteX3" fmla="*/ 2640442 w 4605179"/>
              <a:gd name="connsiteY3" fmla="*/ 992438 h 992438"/>
              <a:gd name="connsiteX4" fmla="*/ 2054291 w 4605179"/>
              <a:gd name="connsiteY4" fmla="*/ 992438 h 992438"/>
              <a:gd name="connsiteX5" fmla="*/ 2054291 w 4605179"/>
              <a:gd name="connsiteY5" fmla="*/ 699363 h 992438"/>
              <a:gd name="connsiteX6" fmla="*/ 0 w 4605179"/>
              <a:gd name="connsiteY6" fmla="*/ 0 h 99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5179" h="992438">
                <a:moveTo>
                  <a:pt x="0" y="0"/>
                </a:moveTo>
                <a:lnTo>
                  <a:pt x="4605179" y="78378"/>
                </a:lnTo>
                <a:lnTo>
                  <a:pt x="2640442" y="699363"/>
                </a:lnTo>
                <a:lnTo>
                  <a:pt x="2640442" y="992438"/>
                </a:lnTo>
                <a:lnTo>
                  <a:pt x="2054291" y="992438"/>
                </a:lnTo>
                <a:lnTo>
                  <a:pt x="2054291" y="69936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chemeClr val="accent4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  <a:alpha val="2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8" name="תמונה 9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01" y="2551430"/>
            <a:ext cx="590654" cy="1480338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Isosceles Triangle 1">
            <a:extLst>
              <a:ext uri="{FF2B5EF4-FFF2-40B4-BE49-F238E27FC236}">
                <a16:creationId xmlns="" xmlns:a16="http://schemas.microsoft.com/office/drawing/2014/main" id="{1CEB3291-EF1F-4FE1-B952-ED44A7DD6DC3}"/>
              </a:ext>
            </a:extLst>
          </p:cNvPr>
          <p:cNvSpPr/>
          <p:nvPr/>
        </p:nvSpPr>
        <p:spPr>
          <a:xfrm rot="12333073">
            <a:off x="5621239" y="2571396"/>
            <a:ext cx="221201" cy="14925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0D67D0A-D07D-47FA-B7D2-119B8562A3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58" y="3685719"/>
            <a:ext cx="244273" cy="4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16962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8642E-6 L -0.05625 -3.0864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1605E-6 L -0.06337 -2.7160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71605E-6 L -0.17535 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3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9753E-6 L 0.05069 -4.1975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9136E-6 L 0.17014 4.6913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680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9136E-6 L 0.05538 -4.6913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="" xmlns:a16="http://schemas.microsoft.com/office/drawing/2014/main" id="{8ADA5401-477C-47E2-A9D4-6EDB8F3EBA2F}"/>
              </a:ext>
            </a:extLst>
          </p:cNvPr>
          <p:cNvSpPr/>
          <p:nvPr/>
        </p:nvSpPr>
        <p:spPr>
          <a:xfrm>
            <a:off x="5683374" y="1657144"/>
            <a:ext cx="2520000" cy="2520000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sysDash"/>
            <a:rou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4638" y="920750"/>
            <a:ext cx="6226346" cy="3521075"/>
          </a:xfrm>
        </p:spPr>
        <p:txBody>
          <a:bodyPr/>
          <a:lstStyle/>
          <a:p>
            <a:r>
              <a:rPr lang="en-US" dirty="0"/>
              <a:t>Products (modules, inverters, </a:t>
            </a:r>
            <a:r>
              <a:rPr lang="en-US" dirty="0" err="1"/>
              <a:t>BoS</a:t>
            </a:r>
            <a:r>
              <a:rPr lang="en-US" dirty="0"/>
              <a:t>, batteries) need to improve to drive market growth</a:t>
            </a:r>
          </a:p>
          <a:p>
            <a:pPr lvl="1"/>
            <a:r>
              <a:rPr lang="en-US" dirty="0"/>
              <a:t>Higher efficiency</a:t>
            </a:r>
          </a:p>
          <a:p>
            <a:pPr lvl="1"/>
            <a:r>
              <a:rPr lang="en-US" dirty="0"/>
              <a:t>Lower price per watt</a:t>
            </a:r>
          </a:p>
          <a:p>
            <a:pPr lvl="1"/>
            <a:r>
              <a:rPr lang="en-US" dirty="0"/>
              <a:t>Higher reliability</a:t>
            </a:r>
          </a:p>
          <a:p>
            <a:pPr lvl="1"/>
            <a:r>
              <a:rPr lang="en-US" dirty="0"/>
              <a:t>Easier installation and usability</a:t>
            </a:r>
          </a:p>
          <a:p>
            <a:pPr lvl="1"/>
            <a:r>
              <a:rPr lang="en-US" dirty="0"/>
              <a:t>More interconnected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Evolution</a:t>
            </a:r>
            <a:endParaRPr lang="en-US" dirty="0"/>
          </a:p>
        </p:txBody>
      </p:sp>
      <p:grpSp>
        <p:nvGrpSpPr>
          <p:cNvPr id="11" name="קבוצה 10"/>
          <p:cNvGrpSpPr/>
          <p:nvPr/>
        </p:nvGrpSpPr>
        <p:grpSpPr>
          <a:xfrm>
            <a:off x="5191718" y="1198465"/>
            <a:ext cx="3448955" cy="2823474"/>
            <a:chOff x="5182193" y="1388965"/>
            <a:chExt cx="3448955" cy="2823474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7752189" y="3325942"/>
              <a:ext cx="878959" cy="870636"/>
              <a:chOff x="7752189" y="3325942"/>
              <a:chExt cx="878959" cy="870636"/>
            </a:xfrm>
          </p:grpSpPr>
          <p:sp>
            <p:nvSpPr>
              <p:cNvPr id="21" name="אליפסה 20"/>
              <p:cNvSpPr/>
              <p:nvPr/>
            </p:nvSpPr>
            <p:spPr>
              <a:xfrm>
                <a:off x="7757160" y="3325942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2" name="מלבן 21"/>
              <p:cNvSpPr/>
              <p:nvPr/>
            </p:nvSpPr>
            <p:spPr>
              <a:xfrm>
                <a:off x="7752189" y="3582458"/>
                <a:ext cx="8789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Network</a:t>
                </a:r>
              </a:p>
            </p:txBody>
          </p:sp>
        </p:grpSp>
        <p:grpSp>
          <p:nvGrpSpPr>
            <p:cNvPr id="15" name="קבוצה 14"/>
            <p:cNvGrpSpPr/>
            <p:nvPr/>
          </p:nvGrpSpPr>
          <p:grpSpPr>
            <a:xfrm>
              <a:off x="6515100" y="1388965"/>
              <a:ext cx="870636" cy="870636"/>
              <a:chOff x="6515100" y="1388965"/>
              <a:chExt cx="870636" cy="870636"/>
            </a:xfrm>
          </p:grpSpPr>
          <p:sp>
            <p:nvSpPr>
              <p:cNvPr id="19" name="אליפסה 18"/>
              <p:cNvSpPr/>
              <p:nvPr/>
            </p:nvSpPr>
            <p:spPr>
              <a:xfrm>
                <a:off x="6515100" y="1388965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accent1"/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" name="מלבן 19"/>
              <p:cNvSpPr/>
              <p:nvPr/>
            </p:nvSpPr>
            <p:spPr>
              <a:xfrm>
                <a:off x="6547064" y="1655006"/>
                <a:ext cx="8150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+mj-lt"/>
                  </a:rPr>
                  <a:t>Product</a:t>
                </a:r>
              </a:p>
            </p:txBody>
          </p:sp>
        </p:grpSp>
        <p:grpSp>
          <p:nvGrpSpPr>
            <p:cNvPr id="16" name="קבוצה 15"/>
            <p:cNvGrpSpPr/>
            <p:nvPr/>
          </p:nvGrpSpPr>
          <p:grpSpPr>
            <a:xfrm>
              <a:off x="5182193" y="3341803"/>
              <a:ext cx="870636" cy="870636"/>
              <a:chOff x="7757160" y="3325942"/>
              <a:chExt cx="870636" cy="870636"/>
            </a:xfrm>
          </p:grpSpPr>
          <p:sp>
            <p:nvSpPr>
              <p:cNvPr id="17" name="אליפסה 16"/>
              <p:cNvSpPr/>
              <p:nvPr/>
            </p:nvSpPr>
            <p:spPr>
              <a:xfrm>
                <a:off x="7757160" y="3325942"/>
                <a:ext cx="870636" cy="870636"/>
              </a:xfrm>
              <a:prstGeom prst="ellipse">
                <a:avLst/>
              </a:prstGeom>
              <a:solidFill>
                <a:schemeClr val="bg1"/>
              </a:solidFill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8" name="מלבן 17"/>
              <p:cNvSpPr/>
              <p:nvPr/>
            </p:nvSpPr>
            <p:spPr>
              <a:xfrm>
                <a:off x="7813135" y="3582458"/>
                <a:ext cx="7570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System</a:t>
                </a:r>
              </a:p>
            </p:txBody>
          </p:sp>
        </p:grpSp>
      </p:grpSp>
      <p:sp>
        <p:nvSpPr>
          <p:cNvPr id="24" name="Rectangle 6"/>
          <p:cNvSpPr/>
          <p:nvPr/>
        </p:nvSpPr>
        <p:spPr>
          <a:xfrm>
            <a:off x="2472302" y="3107491"/>
            <a:ext cx="2399066" cy="134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Power: 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6 kW</a:t>
            </a:r>
          </a:p>
          <a:p>
            <a:pPr algn="ctr">
              <a:spcBef>
                <a:spcPts val="450"/>
              </a:spcBef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Volume: 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14.5 liters</a:t>
            </a:r>
          </a:p>
          <a:p>
            <a:pPr algn="ctr">
              <a:spcBef>
                <a:spcPts val="450"/>
              </a:spcBef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Weight: 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9.5 kg</a:t>
            </a:r>
            <a:endParaRPr lang="en-US" sz="1300" b="1" dirty="0">
              <a:solidFill>
                <a:srgbClr val="FFFF00"/>
              </a:solidFill>
            </a:endParaRPr>
          </a:p>
          <a:p>
            <a:pPr algn="ctr">
              <a:spcBef>
                <a:spcPts val="450"/>
              </a:spcBef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Efficiency: 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99%</a:t>
            </a:r>
          </a:p>
          <a:p>
            <a:pPr algn="ctr">
              <a:spcBef>
                <a:spcPts val="450"/>
              </a:spcBef>
            </a:pP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2 powerful DSPs</a:t>
            </a:r>
          </a:p>
        </p:txBody>
      </p:sp>
      <p:pic>
        <p:nvPicPr>
          <p:cNvPr id="25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2" t="38980" r="40104" b="41424"/>
          <a:stretch/>
        </p:blipFill>
        <p:spPr>
          <a:xfrm>
            <a:off x="2004251" y="3131056"/>
            <a:ext cx="936103" cy="56596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6" y="3036168"/>
            <a:ext cx="1676990" cy="14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Maximising</a:t>
            </a:r>
            <a:r>
              <a:rPr lang="en-US" dirty="0"/>
              <a:t> Self-Consumption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772904"/>
            <a:ext cx="9137768" cy="4376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0058" y="3342971"/>
            <a:ext cx="801842" cy="24795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3692" y="2244638"/>
            <a:ext cx="1247774" cy="4033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HomeAutom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929" y="1982428"/>
            <a:ext cx="321455" cy="56254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581699" y="2646484"/>
            <a:ext cx="876209" cy="241064"/>
          </a:xfrm>
          <a:custGeom>
            <a:avLst/>
            <a:gdLst>
              <a:gd name="connsiteX0" fmla="*/ 0 w 1594884"/>
              <a:gd name="connsiteY0" fmla="*/ 0 h 414670"/>
              <a:gd name="connsiteX1" fmla="*/ 0 w 1594884"/>
              <a:gd name="connsiteY1" fmla="*/ 0 h 414670"/>
              <a:gd name="connsiteX2" fmla="*/ 0 w 1594884"/>
              <a:gd name="connsiteY2" fmla="*/ 414670 h 414670"/>
              <a:gd name="connsiteX3" fmla="*/ 1594884 w 1594884"/>
              <a:gd name="connsiteY3" fmla="*/ 414670 h 414670"/>
              <a:gd name="connsiteX4" fmla="*/ 1594884 w 1594884"/>
              <a:gd name="connsiteY4" fmla="*/ 41467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84" h="414670">
                <a:moveTo>
                  <a:pt x="0" y="0"/>
                </a:moveTo>
                <a:lnTo>
                  <a:pt x="0" y="0"/>
                </a:lnTo>
                <a:lnTo>
                  <a:pt x="0" y="414670"/>
                </a:lnTo>
                <a:lnTo>
                  <a:pt x="1594884" y="414670"/>
                </a:lnTo>
                <a:lnTo>
                  <a:pt x="1594884" y="414670"/>
                </a:lnTo>
              </a:path>
            </a:pathLst>
          </a:cu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 descr="SmartSwit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6662" y="2721667"/>
            <a:ext cx="269628" cy="191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4657" y="2303949"/>
            <a:ext cx="12079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050" dirty="0">
                <a:solidFill>
                  <a:srgbClr val="FF0000"/>
                </a:solidFill>
              </a:rPr>
              <a:t>Smart Energy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31366" y="2646484"/>
            <a:ext cx="1112465" cy="1007077"/>
          </a:xfrm>
          <a:custGeom>
            <a:avLst/>
            <a:gdLst>
              <a:gd name="connsiteX0" fmla="*/ 0 w 1594884"/>
              <a:gd name="connsiteY0" fmla="*/ 0 h 414670"/>
              <a:gd name="connsiteX1" fmla="*/ 0 w 1594884"/>
              <a:gd name="connsiteY1" fmla="*/ 0 h 414670"/>
              <a:gd name="connsiteX2" fmla="*/ 0 w 1594884"/>
              <a:gd name="connsiteY2" fmla="*/ 414670 h 414670"/>
              <a:gd name="connsiteX3" fmla="*/ 1594884 w 1594884"/>
              <a:gd name="connsiteY3" fmla="*/ 414670 h 414670"/>
              <a:gd name="connsiteX4" fmla="*/ 1594884 w 1594884"/>
              <a:gd name="connsiteY4" fmla="*/ 41467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84" h="414670">
                <a:moveTo>
                  <a:pt x="0" y="0"/>
                </a:moveTo>
                <a:lnTo>
                  <a:pt x="0" y="0"/>
                </a:lnTo>
                <a:lnTo>
                  <a:pt x="0" y="414670"/>
                </a:lnTo>
                <a:lnTo>
                  <a:pt x="1594884" y="414670"/>
                </a:lnTo>
                <a:lnTo>
                  <a:pt x="1594884" y="414670"/>
                </a:lnTo>
              </a:path>
            </a:pathLst>
          </a:cu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 descr="ImertionHeaterControll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2531" y="3246526"/>
            <a:ext cx="260065" cy="2741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88696" y="3344703"/>
            <a:ext cx="6222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sz="1050" dirty="0">
                <a:solidFill>
                  <a:srgbClr val="FF0000"/>
                </a:solidFill>
              </a:rPr>
              <a:t>Inverter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0849" y="285313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sz="900" dirty="0">
                <a:solidFill>
                  <a:prstClr val="white"/>
                </a:solidFill>
              </a:rPr>
              <a:t>Smart Energy </a:t>
            </a:r>
            <a:br>
              <a:rPr lang="en-US" sz="9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white"/>
                </a:solidFill>
              </a:rPr>
              <a:t>Relay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4023" y="3501274"/>
            <a:ext cx="8370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lnSpc>
                <a:spcPts val="900"/>
              </a:lnSpc>
            </a:pPr>
            <a:r>
              <a:rPr lang="en-US" sz="900" dirty="0">
                <a:solidFill>
                  <a:prstClr val="white"/>
                </a:solidFill>
              </a:rPr>
              <a:t>Smart Energy </a:t>
            </a:r>
            <a:br>
              <a:rPr lang="en-US" sz="9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white"/>
                </a:solidFill>
              </a:rPr>
              <a:t>Hot Water</a:t>
            </a:r>
          </a:p>
        </p:txBody>
      </p:sp>
      <p:sp>
        <p:nvSpPr>
          <p:cNvPr id="16" name="Freeform 15"/>
          <p:cNvSpPr/>
          <p:nvPr/>
        </p:nvSpPr>
        <p:spPr>
          <a:xfrm>
            <a:off x="1070053" y="2646485"/>
            <a:ext cx="2814318" cy="1178667"/>
          </a:xfrm>
          <a:custGeom>
            <a:avLst/>
            <a:gdLst>
              <a:gd name="connsiteX0" fmla="*/ 0 w 1594884"/>
              <a:gd name="connsiteY0" fmla="*/ 0 h 414670"/>
              <a:gd name="connsiteX1" fmla="*/ 0 w 1594884"/>
              <a:gd name="connsiteY1" fmla="*/ 0 h 414670"/>
              <a:gd name="connsiteX2" fmla="*/ 0 w 1594884"/>
              <a:gd name="connsiteY2" fmla="*/ 414670 h 414670"/>
              <a:gd name="connsiteX3" fmla="*/ 1594884 w 1594884"/>
              <a:gd name="connsiteY3" fmla="*/ 414670 h 414670"/>
              <a:gd name="connsiteX4" fmla="*/ 1594884 w 1594884"/>
              <a:gd name="connsiteY4" fmla="*/ 41467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84" h="414670">
                <a:moveTo>
                  <a:pt x="0" y="0"/>
                </a:moveTo>
                <a:lnTo>
                  <a:pt x="0" y="0"/>
                </a:lnTo>
                <a:lnTo>
                  <a:pt x="0" y="414670"/>
                </a:lnTo>
                <a:lnTo>
                  <a:pt x="1594884" y="414670"/>
                </a:lnTo>
                <a:lnTo>
                  <a:pt x="1594884" y="414670"/>
                </a:lnTo>
              </a:path>
            </a:pathLst>
          </a:cu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black"/>
              </a:solidFill>
            </a:endParaRPr>
          </a:p>
        </p:txBody>
      </p:sp>
      <p:pic>
        <p:nvPicPr>
          <p:cNvPr id="17" name="Picture 16" descr="SmartPlu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7520" y="3688741"/>
            <a:ext cx="178592" cy="2934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5179" y="392920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sz="900" dirty="0">
                <a:solidFill>
                  <a:prstClr val="white"/>
                </a:solidFill>
              </a:rPr>
              <a:t>Smart Energy </a:t>
            </a:r>
            <a:br>
              <a:rPr lang="en-US" sz="9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white"/>
                </a:solidFill>
              </a:rPr>
              <a:t>Socket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2530" y="4307335"/>
            <a:ext cx="1182076" cy="21430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 descr="Monitoring.png"/>
          <p:cNvPicPr>
            <a:picLocks noChangeAspect="1"/>
          </p:cNvPicPr>
          <p:nvPr/>
        </p:nvPicPr>
        <p:blipFill>
          <a:blip r:embed="rId7" cstate="print"/>
          <a:srcRect b="8401"/>
          <a:stretch>
            <a:fillRect/>
          </a:stretch>
        </p:blipFill>
        <p:spPr>
          <a:xfrm>
            <a:off x="2805262" y="4043452"/>
            <a:ext cx="803637" cy="110004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846143" y="4414486"/>
            <a:ext cx="180000" cy="0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85831" y="4416137"/>
            <a:ext cx="722233" cy="4779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9755" y="4457887"/>
            <a:ext cx="7713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sz="1050" dirty="0" err="1">
                <a:solidFill>
                  <a:srgbClr val="FF0000"/>
                </a:solidFill>
              </a:rPr>
              <a:t>StorEdge</a:t>
            </a:r>
            <a:r>
              <a:rPr lang="en-US" sz="1050" dirty="0">
                <a:solidFill>
                  <a:srgbClr val="FF0000"/>
                </a:solidFill>
              </a:rPr>
              <a:t>™</a:t>
            </a:r>
          </a:p>
        </p:txBody>
      </p:sp>
      <p:pic>
        <p:nvPicPr>
          <p:cNvPr id="26" name="Picture 25" descr="LG_Che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51523" y="4735444"/>
            <a:ext cx="387654" cy="85913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4798220" y="3610850"/>
            <a:ext cx="740071" cy="803637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993482" y="3664425"/>
            <a:ext cx="1187720" cy="750062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49080" y="3450121"/>
            <a:ext cx="321455" cy="0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24109" y="1092787"/>
            <a:ext cx="1167366" cy="2311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24109" y="1073737"/>
            <a:ext cx="1110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050" dirty="0">
                <a:solidFill>
                  <a:srgbClr val="FF0000"/>
                </a:solidFill>
              </a:rPr>
              <a:t>Power Optimizer</a:t>
            </a:r>
          </a:p>
        </p:txBody>
      </p:sp>
      <p:pic>
        <p:nvPicPr>
          <p:cNvPr id="32" name="Picture 31" descr="Optimiz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9862" y="1308162"/>
            <a:ext cx="609249" cy="501892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H="1">
            <a:off x="6181200" y="1199938"/>
            <a:ext cx="642910" cy="0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48" y="4554803"/>
            <a:ext cx="518881" cy="3449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23732" y="4288285"/>
            <a:ext cx="13035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sz="1050" dirty="0">
                <a:solidFill>
                  <a:srgbClr val="FF0000"/>
                </a:solidFill>
              </a:rPr>
              <a:t>Monitoring Platform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8974" y="2882867"/>
            <a:ext cx="654750" cy="523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8625" y="2700338"/>
            <a:ext cx="683851" cy="7420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0988" y="3629025"/>
            <a:ext cx="923925" cy="9384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643732" y="3286521"/>
            <a:ext cx="48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prstClr val="white"/>
                </a:solidFill>
              </a:rPr>
              <a:t>Single phase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48557" y="3286521"/>
            <a:ext cx="48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prstClr val="white"/>
                </a:solidFill>
              </a:rPr>
              <a:t>Three phase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00988" y="4315923"/>
            <a:ext cx="56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prstClr val="white"/>
                </a:solidFill>
              </a:rPr>
              <a:t>EV-ready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CE12DA7-F082-45B5-9705-85893A1DAC52}"/>
              </a:ext>
            </a:extLst>
          </p:cNvPr>
          <p:cNvSpPr/>
          <p:nvPr/>
        </p:nvSpPr>
        <p:spPr>
          <a:xfrm>
            <a:off x="7565122" y="4676997"/>
            <a:ext cx="801842" cy="24795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5E03FE7-888F-49C4-864B-0322BB8965A1}"/>
              </a:ext>
            </a:extLst>
          </p:cNvPr>
          <p:cNvSpPr txBox="1"/>
          <p:nvPr/>
        </p:nvSpPr>
        <p:spPr>
          <a:xfrm>
            <a:off x="7542771" y="4656282"/>
            <a:ext cx="8590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050" dirty="0">
                <a:solidFill>
                  <a:srgbClr val="FF0000"/>
                </a:solidFill>
              </a:rPr>
              <a:t>EV Charging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4B68FD48-70DF-44D7-949C-7CBC09FB872F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6513509" y="3556660"/>
            <a:ext cx="1458776" cy="1099622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צלב 5"/>
          <p:cNvSpPr/>
          <p:nvPr/>
        </p:nvSpPr>
        <p:spPr>
          <a:xfrm>
            <a:off x="0" y="2823254"/>
            <a:ext cx="9144000" cy="1368837"/>
          </a:xfrm>
          <a:custGeom>
            <a:avLst/>
            <a:gdLst>
              <a:gd name="connsiteX0" fmla="*/ 0 w 1172302"/>
              <a:gd name="connsiteY0" fmla="*/ 293076 h 1172302"/>
              <a:gd name="connsiteX1" fmla="*/ 293076 w 1172302"/>
              <a:gd name="connsiteY1" fmla="*/ 293076 h 1172302"/>
              <a:gd name="connsiteX2" fmla="*/ 293076 w 1172302"/>
              <a:gd name="connsiteY2" fmla="*/ 0 h 1172302"/>
              <a:gd name="connsiteX3" fmla="*/ 879227 w 1172302"/>
              <a:gd name="connsiteY3" fmla="*/ 0 h 1172302"/>
              <a:gd name="connsiteX4" fmla="*/ 879227 w 1172302"/>
              <a:gd name="connsiteY4" fmla="*/ 293076 h 1172302"/>
              <a:gd name="connsiteX5" fmla="*/ 1172302 w 1172302"/>
              <a:gd name="connsiteY5" fmla="*/ 293076 h 1172302"/>
              <a:gd name="connsiteX6" fmla="*/ 1172302 w 1172302"/>
              <a:gd name="connsiteY6" fmla="*/ 879227 h 1172302"/>
              <a:gd name="connsiteX7" fmla="*/ 879227 w 1172302"/>
              <a:gd name="connsiteY7" fmla="*/ 879227 h 1172302"/>
              <a:gd name="connsiteX8" fmla="*/ 879227 w 1172302"/>
              <a:gd name="connsiteY8" fmla="*/ 1172302 h 1172302"/>
              <a:gd name="connsiteX9" fmla="*/ 293076 w 1172302"/>
              <a:gd name="connsiteY9" fmla="*/ 1172302 h 1172302"/>
              <a:gd name="connsiteX10" fmla="*/ 293076 w 1172302"/>
              <a:gd name="connsiteY10" fmla="*/ 879227 h 1172302"/>
              <a:gd name="connsiteX11" fmla="*/ 0 w 1172302"/>
              <a:gd name="connsiteY11" fmla="*/ 879227 h 1172302"/>
              <a:gd name="connsiteX12" fmla="*/ 0 w 1172302"/>
              <a:gd name="connsiteY12" fmla="*/ 293076 h 1172302"/>
              <a:gd name="connsiteX0" fmla="*/ 0 w 1172302"/>
              <a:gd name="connsiteY0" fmla="*/ 293076 h 1172302"/>
              <a:gd name="connsiteX1" fmla="*/ 293076 w 1172302"/>
              <a:gd name="connsiteY1" fmla="*/ 293076 h 1172302"/>
              <a:gd name="connsiteX2" fmla="*/ 293076 w 1172302"/>
              <a:gd name="connsiteY2" fmla="*/ 0 h 1172302"/>
              <a:gd name="connsiteX3" fmla="*/ 879227 w 1172302"/>
              <a:gd name="connsiteY3" fmla="*/ 293076 h 1172302"/>
              <a:gd name="connsiteX4" fmla="*/ 1172302 w 1172302"/>
              <a:gd name="connsiteY4" fmla="*/ 293076 h 1172302"/>
              <a:gd name="connsiteX5" fmla="*/ 1172302 w 1172302"/>
              <a:gd name="connsiteY5" fmla="*/ 879227 h 1172302"/>
              <a:gd name="connsiteX6" fmla="*/ 879227 w 1172302"/>
              <a:gd name="connsiteY6" fmla="*/ 879227 h 1172302"/>
              <a:gd name="connsiteX7" fmla="*/ 879227 w 1172302"/>
              <a:gd name="connsiteY7" fmla="*/ 1172302 h 1172302"/>
              <a:gd name="connsiteX8" fmla="*/ 293076 w 1172302"/>
              <a:gd name="connsiteY8" fmla="*/ 1172302 h 1172302"/>
              <a:gd name="connsiteX9" fmla="*/ 293076 w 1172302"/>
              <a:gd name="connsiteY9" fmla="*/ 879227 h 1172302"/>
              <a:gd name="connsiteX10" fmla="*/ 0 w 1172302"/>
              <a:gd name="connsiteY10" fmla="*/ 879227 h 1172302"/>
              <a:gd name="connsiteX11" fmla="*/ 0 w 1172302"/>
              <a:gd name="connsiteY11" fmla="*/ 293076 h 1172302"/>
              <a:gd name="connsiteX0" fmla="*/ 0 w 1172302"/>
              <a:gd name="connsiteY0" fmla="*/ 0 h 879226"/>
              <a:gd name="connsiteX1" fmla="*/ 293076 w 1172302"/>
              <a:gd name="connsiteY1" fmla="*/ 0 h 879226"/>
              <a:gd name="connsiteX2" fmla="*/ 879227 w 1172302"/>
              <a:gd name="connsiteY2" fmla="*/ 0 h 879226"/>
              <a:gd name="connsiteX3" fmla="*/ 1172302 w 1172302"/>
              <a:gd name="connsiteY3" fmla="*/ 0 h 879226"/>
              <a:gd name="connsiteX4" fmla="*/ 1172302 w 1172302"/>
              <a:gd name="connsiteY4" fmla="*/ 586151 h 879226"/>
              <a:gd name="connsiteX5" fmla="*/ 879227 w 1172302"/>
              <a:gd name="connsiteY5" fmla="*/ 586151 h 879226"/>
              <a:gd name="connsiteX6" fmla="*/ 879227 w 1172302"/>
              <a:gd name="connsiteY6" fmla="*/ 879226 h 879226"/>
              <a:gd name="connsiteX7" fmla="*/ 293076 w 1172302"/>
              <a:gd name="connsiteY7" fmla="*/ 879226 h 879226"/>
              <a:gd name="connsiteX8" fmla="*/ 293076 w 1172302"/>
              <a:gd name="connsiteY8" fmla="*/ 586151 h 879226"/>
              <a:gd name="connsiteX9" fmla="*/ 0 w 1172302"/>
              <a:gd name="connsiteY9" fmla="*/ 586151 h 879226"/>
              <a:gd name="connsiteX10" fmla="*/ 0 w 1172302"/>
              <a:gd name="connsiteY10" fmla="*/ 0 h 879226"/>
              <a:gd name="connsiteX0" fmla="*/ 0 w 1172302"/>
              <a:gd name="connsiteY0" fmla="*/ 0 h 879226"/>
              <a:gd name="connsiteX1" fmla="*/ 293076 w 1172302"/>
              <a:gd name="connsiteY1" fmla="*/ 0 h 879226"/>
              <a:gd name="connsiteX2" fmla="*/ 1172302 w 1172302"/>
              <a:gd name="connsiteY2" fmla="*/ 0 h 879226"/>
              <a:gd name="connsiteX3" fmla="*/ 1172302 w 1172302"/>
              <a:gd name="connsiteY3" fmla="*/ 586151 h 879226"/>
              <a:gd name="connsiteX4" fmla="*/ 879227 w 1172302"/>
              <a:gd name="connsiteY4" fmla="*/ 586151 h 879226"/>
              <a:gd name="connsiteX5" fmla="*/ 879227 w 1172302"/>
              <a:gd name="connsiteY5" fmla="*/ 879226 h 879226"/>
              <a:gd name="connsiteX6" fmla="*/ 293076 w 1172302"/>
              <a:gd name="connsiteY6" fmla="*/ 879226 h 879226"/>
              <a:gd name="connsiteX7" fmla="*/ 293076 w 1172302"/>
              <a:gd name="connsiteY7" fmla="*/ 586151 h 879226"/>
              <a:gd name="connsiteX8" fmla="*/ 0 w 1172302"/>
              <a:gd name="connsiteY8" fmla="*/ 586151 h 879226"/>
              <a:gd name="connsiteX9" fmla="*/ 0 w 1172302"/>
              <a:gd name="connsiteY9" fmla="*/ 0 h 879226"/>
              <a:gd name="connsiteX0" fmla="*/ 0 w 1172302"/>
              <a:gd name="connsiteY0" fmla="*/ 0 h 879226"/>
              <a:gd name="connsiteX1" fmla="*/ 1172302 w 1172302"/>
              <a:gd name="connsiteY1" fmla="*/ 0 h 879226"/>
              <a:gd name="connsiteX2" fmla="*/ 1172302 w 1172302"/>
              <a:gd name="connsiteY2" fmla="*/ 586151 h 879226"/>
              <a:gd name="connsiteX3" fmla="*/ 879227 w 1172302"/>
              <a:gd name="connsiteY3" fmla="*/ 586151 h 879226"/>
              <a:gd name="connsiteX4" fmla="*/ 879227 w 1172302"/>
              <a:gd name="connsiteY4" fmla="*/ 879226 h 879226"/>
              <a:gd name="connsiteX5" fmla="*/ 293076 w 1172302"/>
              <a:gd name="connsiteY5" fmla="*/ 879226 h 879226"/>
              <a:gd name="connsiteX6" fmla="*/ 293076 w 1172302"/>
              <a:gd name="connsiteY6" fmla="*/ 586151 h 879226"/>
              <a:gd name="connsiteX7" fmla="*/ 0 w 1172302"/>
              <a:gd name="connsiteY7" fmla="*/ 586151 h 879226"/>
              <a:gd name="connsiteX8" fmla="*/ 0 w 1172302"/>
              <a:gd name="connsiteY8" fmla="*/ 0 h 879226"/>
              <a:gd name="connsiteX0" fmla="*/ 0 w 1172302"/>
              <a:gd name="connsiteY0" fmla="*/ 0 h 879226"/>
              <a:gd name="connsiteX1" fmla="*/ 1172302 w 1172302"/>
              <a:gd name="connsiteY1" fmla="*/ 0 h 879226"/>
              <a:gd name="connsiteX2" fmla="*/ 1172302 w 1172302"/>
              <a:gd name="connsiteY2" fmla="*/ 586151 h 879226"/>
              <a:gd name="connsiteX3" fmla="*/ 879227 w 1172302"/>
              <a:gd name="connsiteY3" fmla="*/ 586151 h 879226"/>
              <a:gd name="connsiteX4" fmla="*/ 879227 w 1172302"/>
              <a:gd name="connsiteY4" fmla="*/ 879226 h 879226"/>
              <a:gd name="connsiteX5" fmla="*/ 293076 w 1172302"/>
              <a:gd name="connsiteY5" fmla="*/ 879226 h 879226"/>
              <a:gd name="connsiteX6" fmla="*/ 293076 w 1172302"/>
              <a:gd name="connsiteY6" fmla="*/ 586151 h 879226"/>
              <a:gd name="connsiteX7" fmla="*/ 0 w 1172302"/>
              <a:gd name="connsiteY7" fmla="*/ 0 h 879226"/>
              <a:gd name="connsiteX0" fmla="*/ 0 w 1172302"/>
              <a:gd name="connsiteY0" fmla="*/ 0 h 879226"/>
              <a:gd name="connsiteX1" fmla="*/ 1172302 w 1172302"/>
              <a:gd name="connsiteY1" fmla="*/ 0 h 879226"/>
              <a:gd name="connsiteX2" fmla="*/ 879227 w 1172302"/>
              <a:gd name="connsiteY2" fmla="*/ 586151 h 879226"/>
              <a:gd name="connsiteX3" fmla="*/ 879227 w 1172302"/>
              <a:gd name="connsiteY3" fmla="*/ 879226 h 879226"/>
              <a:gd name="connsiteX4" fmla="*/ 293076 w 1172302"/>
              <a:gd name="connsiteY4" fmla="*/ 879226 h 879226"/>
              <a:gd name="connsiteX5" fmla="*/ 293076 w 1172302"/>
              <a:gd name="connsiteY5" fmla="*/ 586151 h 879226"/>
              <a:gd name="connsiteX6" fmla="*/ 0 w 1172302"/>
              <a:gd name="connsiteY6" fmla="*/ 0 h 879226"/>
              <a:gd name="connsiteX0" fmla="*/ 0 w 2649932"/>
              <a:gd name="connsiteY0" fmla="*/ 17417 h 896643"/>
              <a:gd name="connsiteX1" fmla="*/ 2649932 w 2649932"/>
              <a:gd name="connsiteY1" fmla="*/ 0 h 896643"/>
              <a:gd name="connsiteX2" fmla="*/ 879227 w 2649932"/>
              <a:gd name="connsiteY2" fmla="*/ 603568 h 896643"/>
              <a:gd name="connsiteX3" fmla="*/ 879227 w 2649932"/>
              <a:gd name="connsiteY3" fmla="*/ 896643 h 896643"/>
              <a:gd name="connsiteX4" fmla="*/ 293076 w 2649932"/>
              <a:gd name="connsiteY4" fmla="*/ 896643 h 896643"/>
              <a:gd name="connsiteX5" fmla="*/ 293076 w 2649932"/>
              <a:gd name="connsiteY5" fmla="*/ 603568 h 896643"/>
              <a:gd name="connsiteX6" fmla="*/ 0 w 2649932"/>
              <a:gd name="connsiteY6" fmla="*/ 17417 h 896643"/>
              <a:gd name="connsiteX0" fmla="*/ 0 w 3881290"/>
              <a:gd name="connsiteY0" fmla="*/ 17417 h 896643"/>
              <a:gd name="connsiteX1" fmla="*/ 3881290 w 3881290"/>
              <a:gd name="connsiteY1" fmla="*/ 0 h 896643"/>
              <a:gd name="connsiteX2" fmla="*/ 2110585 w 3881290"/>
              <a:gd name="connsiteY2" fmla="*/ 603568 h 896643"/>
              <a:gd name="connsiteX3" fmla="*/ 2110585 w 3881290"/>
              <a:gd name="connsiteY3" fmla="*/ 896643 h 896643"/>
              <a:gd name="connsiteX4" fmla="*/ 1524434 w 3881290"/>
              <a:gd name="connsiteY4" fmla="*/ 896643 h 896643"/>
              <a:gd name="connsiteX5" fmla="*/ 1524434 w 3881290"/>
              <a:gd name="connsiteY5" fmla="*/ 603568 h 896643"/>
              <a:gd name="connsiteX6" fmla="*/ 0 w 3881290"/>
              <a:gd name="connsiteY6" fmla="*/ 17417 h 896643"/>
              <a:gd name="connsiteX0" fmla="*/ 0 w 4097710"/>
              <a:gd name="connsiteY0" fmla="*/ 0 h 1018563"/>
              <a:gd name="connsiteX1" fmla="*/ 4097710 w 4097710"/>
              <a:gd name="connsiteY1" fmla="*/ 121920 h 1018563"/>
              <a:gd name="connsiteX2" fmla="*/ 2327005 w 4097710"/>
              <a:gd name="connsiteY2" fmla="*/ 725488 h 1018563"/>
              <a:gd name="connsiteX3" fmla="*/ 2327005 w 4097710"/>
              <a:gd name="connsiteY3" fmla="*/ 1018563 h 1018563"/>
              <a:gd name="connsiteX4" fmla="*/ 1740854 w 4097710"/>
              <a:gd name="connsiteY4" fmla="*/ 1018563 h 1018563"/>
              <a:gd name="connsiteX5" fmla="*/ 1740854 w 4097710"/>
              <a:gd name="connsiteY5" fmla="*/ 725488 h 1018563"/>
              <a:gd name="connsiteX6" fmla="*/ 0 w 4097710"/>
              <a:gd name="connsiteY6" fmla="*/ 0 h 1018563"/>
              <a:gd name="connsiteX0" fmla="*/ 0 w 4202189"/>
              <a:gd name="connsiteY0" fmla="*/ 0 h 983729"/>
              <a:gd name="connsiteX1" fmla="*/ 4202189 w 4202189"/>
              <a:gd name="connsiteY1" fmla="*/ 87086 h 983729"/>
              <a:gd name="connsiteX2" fmla="*/ 2431484 w 4202189"/>
              <a:gd name="connsiteY2" fmla="*/ 690654 h 983729"/>
              <a:gd name="connsiteX3" fmla="*/ 2431484 w 4202189"/>
              <a:gd name="connsiteY3" fmla="*/ 983729 h 983729"/>
              <a:gd name="connsiteX4" fmla="*/ 1845333 w 4202189"/>
              <a:gd name="connsiteY4" fmla="*/ 983729 h 983729"/>
              <a:gd name="connsiteX5" fmla="*/ 1845333 w 4202189"/>
              <a:gd name="connsiteY5" fmla="*/ 690654 h 983729"/>
              <a:gd name="connsiteX6" fmla="*/ 0 w 4202189"/>
              <a:gd name="connsiteY6" fmla="*/ 0 h 983729"/>
              <a:gd name="connsiteX0" fmla="*/ 0 w 4396221"/>
              <a:gd name="connsiteY0" fmla="*/ 0 h 983729"/>
              <a:gd name="connsiteX1" fmla="*/ 4396221 w 4396221"/>
              <a:gd name="connsiteY1" fmla="*/ 69669 h 983729"/>
              <a:gd name="connsiteX2" fmla="*/ 2431484 w 4396221"/>
              <a:gd name="connsiteY2" fmla="*/ 690654 h 983729"/>
              <a:gd name="connsiteX3" fmla="*/ 2431484 w 4396221"/>
              <a:gd name="connsiteY3" fmla="*/ 983729 h 983729"/>
              <a:gd name="connsiteX4" fmla="*/ 1845333 w 4396221"/>
              <a:gd name="connsiteY4" fmla="*/ 983729 h 983729"/>
              <a:gd name="connsiteX5" fmla="*/ 1845333 w 4396221"/>
              <a:gd name="connsiteY5" fmla="*/ 690654 h 983729"/>
              <a:gd name="connsiteX6" fmla="*/ 0 w 4396221"/>
              <a:gd name="connsiteY6" fmla="*/ 0 h 983729"/>
              <a:gd name="connsiteX0" fmla="*/ 0 w 4605179"/>
              <a:gd name="connsiteY0" fmla="*/ 0 h 992438"/>
              <a:gd name="connsiteX1" fmla="*/ 4605179 w 4605179"/>
              <a:gd name="connsiteY1" fmla="*/ 78378 h 992438"/>
              <a:gd name="connsiteX2" fmla="*/ 2640442 w 4605179"/>
              <a:gd name="connsiteY2" fmla="*/ 699363 h 992438"/>
              <a:gd name="connsiteX3" fmla="*/ 2640442 w 4605179"/>
              <a:gd name="connsiteY3" fmla="*/ 992438 h 992438"/>
              <a:gd name="connsiteX4" fmla="*/ 2054291 w 4605179"/>
              <a:gd name="connsiteY4" fmla="*/ 992438 h 992438"/>
              <a:gd name="connsiteX5" fmla="*/ 2054291 w 4605179"/>
              <a:gd name="connsiteY5" fmla="*/ 699363 h 992438"/>
              <a:gd name="connsiteX6" fmla="*/ 0 w 4605179"/>
              <a:gd name="connsiteY6" fmla="*/ 0 h 992438"/>
              <a:gd name="connsiteX0" fmla="*/ 0 w 4605179"/>
              <a:gd name="connsiteY0" fmla="*/ 0 h 992438"/>
              <a:gd name="connsiteX1" fmla="*/ 4605179 w 4605179"/>
              <a:gd name="connsiteY1" fmla="*/ 78378 h 992438"/>
              <a:gd name="connsiteX2" fmla="*/ 2640442 w 4605179"/>
              <a:gd name="connsiteY2" fmla="*/ 699363 h 992438"/>
              <a:gd name="connsiteX3" fmla="*/ 2054291 w 4605179"/>
              <a:gd name="connsiteY3" fmla="*/ 992438 h 992438"/>
              <a:gd name="connsiteX4" fmla="*/ 2054291 w 4605179"/>
              <a:gd name="connsiteY4" fmla="*/ 699363 h 992438"/>
              <a:gd name="connsiteX5" fmla="*/ 0 w 4605179"/>
              <a:gd name="connsiteY5" fmla="*/ 0 h 992438"/>
              <a:gd name="connsiteX0" fmla="*/ 0 w 4605179"/>
              <a:gd name="connsiteY0" fmla="*/ 0 h 699363"/>
              <a:gd name="connsiteX1" fmla="*/ 4605179 w 4605179"/>
              <a:gd name="connsiteY1" fmla="*/ 78378 h 699363"/>
              <a:gd name="connsiteX2" fmla="*/ 2640442 w 4605179"/>
              <a:gd name="connsiteY2" fmla="*/ 699363 h 699363"/>
              <a:gd name="connsiteX3" fmla="*/ 2054291 w 4605179"/>
              <a:gd name="connsiteY3" fmla="*/ 699363 h 699363"/>
              <a:gd name="connsiteX4" fmla="*/ 0 w 4605179"/>
              <a:gd name="connsiteY4" fmla="*/ 0 h 699363"/>
              <a:gd name="connsiteX0" fmla="*/ 0 w 4621904"/>
              <a:gd name="connsiteY0" fmla="*/ 0 h 699363"/>
              <a:gd name="connsiteX1" fmla="*/ 4621904 w 4621904"/>
              <a:gd name="connsiteY1" fmla="*/ 240 h 699363"/>
              <a:gd name="connsiteX2" fmla="*/ 2640442 w 4621904"/>
              <a:gd name="connsiteY2" fmla="*/ 699363 h 699363"/>
              <a:gd name="connsiteX3" fmla="*/ 2054291 w 4621904"/>
              <a:gd name="connsiteY3" fmla="*/ 699363 h 699363"/>
              <a:gd name="connsiteX4" fmla="*/ 0 w 4621904"/>
              <a:gd name="connsiteY4" fmla="*/ 0 h 699363"/>
              <a:gd name="connsiteX0" fmla="*/ 0 w 4627479"/>
              <a:gd name="connsiteY0" fmla="*/ 19294 h 699123"/>
              <a:gd name="connsiteX1" fmla="*/ 4627479 w 4627479"/>
              <a:gd name="connsiteY1" fmla="*/ 0 h 699123"/>
              <a:gd name="connsiteX2" fmla="*/ 2646017 w 4627479"/>
              <a:gd name="connsiteY2" fmla="*/ 699123 h 699123"/>
              <a:gd name="connsiteX3" fmla="*/ 2059866 w 4627479"/>
              <a:gd name="connsiteY3" fmla="*/ 699123 h 699123"/>
              <a:gd name="connsiteX4" fmla="*/ 0 w 4627479"/>
              <a:gd name="connsiteY4" fmla="*/ 19294 h 69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479" h="699123">
                <a:moveTo>
                  <a:pt x="0" y="19294"/>
                </a:moveTo>
                <a:lnTo>
                  <a:pt x="4627479" y="0"/>
                </a:lnTo>
                <a:lnTo>
                  <a:pt x="2646017" y="699123"/>
                </a:lnTo>
                <a:lnTo>
                  <a:pt x="2059866" y="699123"/>
                </a:lnTo>
                <a:lnTo>
                  <a:pt x="0" y="19294"/>
                </a:lnTo>
                <a:close/>
              </a:path>
            </a:pathLst>
          </a:custGeom>
          <a:gradFill flip="none" rotWithShape="1">
            <a:gsLst>
              <a:gs pos="41000">
                <a:schemeClr val="bg1">
                  <a:lumMod val="75000"/>
                </a:schemeClr>
              </a:gs>
              <a:gs pos="89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All-in-One</a:t>
            </a:r>
            <a:r>
              <a:rPr lang="en-US" dirty="0"/>
              <a:t> Inverter</a:t>
            </a:r>
          </a:p>
        </p:txBody>
      </p:sp>
      <p:sp>
        <p:nvSpPr>
          <p:cNvPr id="45" name="מציין מיקום טקסט 4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All needs seamlessly accommodated from a single product</a:t>
            </a:r>
          </a:p>
        </p:txBody>
      </p:sp>
      <p:sp>
        <p:nvSpPr>
          <p:cNvPr id="33" name="מלבן 32"/>
          <p:cNvSpPr/>
          <p:nvPr/>
        </p:nvSpPr>
        <p:spPr>
          <a:xfrm>
            <a:off x="5529894" y="2719510"/>
            <a:ext cx="702276" cy="970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34" name="תמונה 3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096" y="1831322"/>
            <a:ext cx="1256741" cy="1100463"/>
          </a:xfrm>
          <a:prstGeom prst="rect">
            <a:avLst/>
          </a:prstGeom>
        </p:spPr>
      </p:pic>
      <p:sp>
        <p:nvSpPr>
          <p:cNvPr id="40" name="Rectangle 4"/>
          <p:cNvSpPr/>
          <p:nvPr/>
        </p:nvSpPr>
        <p:spPr>
          <a:xfrm>
            <a:off x="977053" y="1425343"/>
            <a:ext cx="1587500" cy="2657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PV</a:t>
            </a:r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1619" y="1864579"/>
            <a:ext cx="666373" cy="1003502"/>
          </a:xfrm>
          <a:prstGeom prst="rect">
            <a:avLst/>
          </a:prstGeom>
        </p:spPr>
      </p:pic>
      <p:sp>
        <p:nvSpPr>
          <p:cNvPr id="41" name="Rectangle 5"/>
          <p:cNvSpPr/>
          <p:nvPr/>
        </p:nvSpPr>
        <p:spPr>
          <a:xfrm>
            <a:off x="2251072" y="1425343"/>
            <a:ext cx="1587500" cy="2657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Storage</a:t>
            </a:r>
          </a:p>
        </p:txBody>
      </p:sp>
      <p:sp>
        <p:nvSpPr>
          <p:cNvPr id="42" name="Rectangle 6"/>
          <p:cNvSpPr/>
          <p:nvPr/>
        </p:nvSpPr>
        <p:spPr>
          <a:xfrm>
            <a:off x="3357991" y="1425343"/>
            <a:ext cx="1587500" cy="2657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Backup</a:t>
            </a:r>
          </a:p>
        </p:txBody>
      </p:sp>
      <p:pic>
        <p:nvPicPr>
          <p:cNvPr id="32" name="תמונה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410" y="1676665"/>
            <a:ext cx="1528140" cy="1132800"/>
          </a:xfrm>
          <a:prstGeom prst="rect">
            <a:avLst/>
          </a:prstGeom>
        </p:spPr>
      </p:pic>
      <p:sp>
        <p:nvSpPr>
          <p:cNvPr id="43" name="Rectangle 14"/>
          <p:cNvSpPr/>
          <p:nvPr/>
        </p:nvSpPr>
        <p:spPr>
          <a:xfrm>
            <a:off x="4892059" y="1425343"/>
            <a:ext cx="1587500" cy="2657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Device control</a:t>
            </a:r>
          </a:p>
        </p:txBody>
      </p:sp>
      <p:grpSp>
        <p:nvGrpSpPr>
          <p:cNvPr id="27" name="קבוצה 26"/>
          <p:cNvGrpSpPr/>
          <p:nvPr/>
        </p:nvGrpSpPr>
        <p:grpSpPr>
          <a:xfrm>
            <a:off x="3915178" y="1781627"/>
            <a:ext cx="440107" cy="1131108"/>
            <a:chOff x="1583625" y="4581525"/>
            <a:chExt cx="586809" cy="1508144"/>
          </a:xfrm>
        </p:grpSpPr>
        <p:pic>
          <p:nvPicPr>
            <p:cNvPr id="31" name="Picture 1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3625" y="5080357"/>
              <a:ext cx="586809" cy="1009312"/>
            </a:xfrm>
            <a:prstGeom prst="rect">
              <a:avLst/>
            </a:prstGeom>
          </p:spPr>
        </p:pic>
        <p:sp>
          <p:nvSpPr>
            <p:cNvPr id="35" name="Freeform 21"/>
            <p:cNvSpPr/>
            <p:nvPr/>
          </p:nvSpPr>
          <p:spPr>
            <a:xfrm>
              <a:off x="1752600" y="4581525"/>
              <a:ext cx="152400" cy="531813"/>
            </a:xfrm>
            <a:custGeom>
              <a:avLst/>
              <a:gdLst>
                <a:gd name="connsiteX0" fmla="*/ 33418 w 284053"/>
                <a:gd name="connsiteY0" fmla="*/ 1988673 h 1988673"/>
                <a:gd name="connsiteX1" fmla="*/ 284053 w 284053"/>
                <a:gd name="connsiteY1" fmla="*/ 885712 h 1988673"/>
                <a:gd name="connsiteX2" fmla="*/ 0 w 284053"/>
                <a:gd name="connsiteY2" fmla="*/ 1069538 h 1988673"/>
                <a:gd name="connsiteX3" fmla="*/ 284053 w 284053"/>
                <a:gd name="connsiteY3" fmla="*/ 0 h 198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53" h="1988673">
                  <a:moveTo>
                    <a:pt x="33418" y="1988673"/>
                  </a:moveTo>
                  <a:lnTo>
                    <a:pt x="284053" y="885712"/>
                  </a:lnTo>
                  <a:lnTo>
                    <a:pt x="0" y="1069538"/>
                  </a:lnTo>
                  <a:lnTo>
                    <a:pt x="284053" y="0"/>
                  </a:lnTo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4030902" y="1795415"/>
            <a:ext cx="224598" cy="224607"/>
            <a:chOff x="4991272" y="4690258"/>
            <a:chExt cx="304800" cy="304811"/>
          </a:xfrm>
        </p:grpSpPr>
        <p:cxnSp>
          <p:nvCxnSpPr>
            <p:cNvPr id="37" name="מחבר ישר 33"/>
            <p:cNvCxnSpPr/>
            <p:nvPr/>
          </p:nvCxnSpPr>
          <p:spPr>
            <a:xfrm>
              <a:off x="4991272" y="4690269"/>
              <a:ext cx="304800" cy="304800"/>
            </a:xfrm>
            <a:prstGeom prst="line">
              <a:avLst/>
            </a:prstGeom>
            <a:ln w="285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ישר 34"/>
            <p:cNvCxnSpPr/>
            <p:nvPr/>
          </p:nvCxnSpPr>
          <p:spPr>
            <a:xfrm flipV="1">
              <a:off x="4991272" y="4690258"/>
              <a:ext cx="304800" cy="304799"/>
            </a:xfrm>
            <a:prstGeom prst="line">
              <a:avLst/>
            </a:prstGeom>
            <a:ln w="285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14">
            <a:extLst>
              <a:ext uri="{FF2B5EF4-FFF2-40B4-BE49-F238E27FC236}">
                <a16:creationId xmlns="" xmlns:a16="http://schemas.microsoft.com/office/drawing/2014/main" id="{A8D6C078-7C8F-4878-ABF3-C7653DC870E2}"/>
              </a:ext>
            </a:extLst>
          </p:cNvPr>
          <p:cNvSpPr/>
          <p:nvPr/>
        </p:nvSpPr>
        <p:spPr>
          <a:xfrm>
            <a:off x="6533943" y="1425343"/>
            <a:ext cx="1587500" cy="2657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EV Charging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118" y="1890290"/>
            <a:ext cx="944428" cy="944428"/>
          </a:xfrm>
          <a:prstGeom prst="rect">
            <a:avLst/>
          </a:prstGeom>
        </p:spPr>
      </p:pic>
      <p:pic>
        <p:nvPicPr>
          <p:cNvPr id="24" name="תמונה 141">
            <a:extLst>
              <a:ext uri="{FF2B5EF4-FFF2-40B4-BE49-F238E27FC236}">
                <a16:creationId xmlns="" xmlns:a16="http://schemas.microsoft.com/office/drawing/2014/main" id="{F1B88397-6025-4B71-B682-301DB95BF2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57" y="2972982"/>
            <a:ext cx="524806" cy="431474"/>
          </a:xfrm>
          <a:prstGeom prst="rect">
            <a:avLst/>
          </a:prstGeom>
          <a:effectLst/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5204770-703F-421F-A151-7C1CD87020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494" y="3569174"/>
            <a:ext cx="1147287" cy="130714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83B8BAE-6EDE-46A2-902B-49634735FA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755" y="3883793"/>
            <a:ext cx="564349" cy="971205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3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7CA1A-A79B-4D23-A436-C14B1B23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SolarEdge Milestones</a:t>
            </a:r>
            <a:endParaRPr lang="he-I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AE570C-169B-4FEC-B029-3F28EC41E7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3284" y="1035054"/>
            <a:ext cx="6742463" cy="3521075"/>
          </a:xfrm>
        </p:spPr>
        <p:txBody>
          <a:bodyPr/>
          <a:lstStyle/>
          <a:p>
            <a:pPr marL="0" indent="0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500" dirty="0"/>
              <a:t>Founded in Herzliya, Israel</a:t>
            </a:r>
            <a:endParaRPr lang="he-IL" sz="1500" dirty="0"/>
          </a:p>
          <a:p>
            <a:pPr marL="0" indent="0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500" dirty="0"/>
              <a:t>Beginning mass production</a:t>
            </a:r>
            <a:endParaRPr lang="he-IL" sz="1500" dirty="0"/>
          </a:p>
          <a:p>
            <a:pPr marL="0" indent="0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500" dirty="0"/>
              <a:t>Cumulative shipment quantity of power optimiser exceeds </a:t>
            </a:r>
            <a:br>
              <a:rPr lang="en-US" sz="1500" dirty="0"/>
            </a:br>
            <a:r>
              <a:rPr lang="en-US" sz="1500" dirty="0"/>
              <a:t>1 million units</a:t>
            </a:r>
          </a:p>
          <a:p>
            <a:pPr marL="0" indent="0" fontAlgn="ctr">
              <a:lnSpc>
                <a:spcPts val="1980"/>
              </a:lnSpc>
              <a:spcBef>
                <a:spcPts val="300"/>
              </a:spcBef>
              <a:buNone/>
            </a:pPr>
            <a:r>
              <a:rPr lang="en-US" sz="1500" dirty="0"/>
              <a:t>SolarEdge Wins the Prestigious Intersolar 2012 Innovation </a:t>
            </a:r>
            <a:br>
              <a:rPr lang="en-US" sz="1500" dirty="0"/>
            </a:br>
            <a:r>
              <a:rPr lang="en-US" sz="1500" dirty="0"/>
              <a:t>Award for its next generation power optimiser</a:t>
            </a:r>
            <a:endParaRPr lang="he-IL" sz="1500" dirty="0"/>
          </a:p>
          <a:p>
            <a:pPr marL="0" indent="0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500" dirty="0"/>
              <a:t>Cumulative shipment quantity of power optimisers exceeds 2 million units</a:t>
            </a:r>
            <a:endParaRPr lang="he-IL" sz="1500" dirty="0"/>
          </a:p>
          <a:p>
            <a:pPr marL="0" indent="0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500" dirty="0"/>
              <a:t>The cumulative shipment quantity of power optimiser &gt;3 million. Shipment quantity </a:t>
            </a:r>
            <a:br>
              <a:rPr lang="en-US" sz="1500" dirty="0"/>
            </a:br>
            <a:r>
              <a:rPr lang="en-US" sz="1500" dirty="0"/>
              <a:t>of inverters &gt;100,000</a:t>
            </a:r>
            <a:endParaRPr lang="he-IL" sz="1500" dirty="0"/>
          </a:p>
          <a:p>
            <a:pPr marL="0" indent="0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500" dirty="0"/>
              <a:t>Listed on the US NASDAQ</a:t>
            </a:r>
          </a:p>
          <a:p>
            <a:pPr marL="0" indent="0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500" dirty="0"/>
              <a:t>More than 10 million power optimisers shipped</a:t>
            </a:r>
          </a:p>
          <a:p>
            <a:pPr marL="0" indent="0" fontAlgn="ctr">
              <a:lnSpc>
                <a:spcPts val="1980"/>
              </a:lnSpc>
              <a:spcBef>
                <a:spcPts val="300"/>
              </a:spcBef>
              <a:buNone/>
            </a:pPr>
            <a:r>
              <a:rPr lang="en-US" sz="1500" dirty="0"/>
              <a:t>SolarEdge Wins the Intersolar Award in Photovoltaic for its HD-Wave technology inverter</a:t>
            </a:r>
          </a:p>
        </p:txBody>
      </p:sp>
      <p:sp>
        <p:nvSpPr>
          <p:cNvPr id="4" name="מחומש 3"/>
          <p:cNvSpPr/>
          <p:nvPr/>
        </p:nvSpPr>
        <p:spPr>
          <a:xfrm rot="5400000">
            <a:off x="-1108859" y="2258231"/>
            <a:ext cx="3883230" cy="917369"/>
          </a:xfrm>
          <a:prstGeom prst="homePlate">
            <a:avLst>
              <a:gd name="adj" fmla="val 2767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13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3EAE570C-169B-4FEC-B029-3F28EC41E7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4662" y="1035053"/>
            <a:ext cx="696190" cy="3302411"/>
          </a:xfrm>
        </p:spPr>
        <p:txBody>
          <a:bodyPr/>
          <a:lstStyle/>
          <a:p>
            <a:pPr marL="0" indent="0" algn="ctr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650" dirty="0">
                <a:solidFill>
                  <a:schemeClr val="accent4">
                    <a:lumMod val="50000"/>
                  </a:schemeClr>
                </a:solidFill>
              </a:rPr>
              <a:t>2006 </a:t>
            </a:r>
          </a:p>
          <a:p>
            <a:pPr marL="0" indent="0" algn="ctr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650" dirty="0">
                <a:solidFill>
                  <a:schemeClr val="accent4">
                    <a:lumMod val="50000"/>
                  </a:schemeClr>
                </a:solidFill>
              </a:rPr>
              <a:t>2010 </a:t>
            </a:r>
          </a:p>
          <a:p>
            <a:pPr marL="0" indent="0" algn="ctr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650" dirty="0">
                <a:solidFill>
                  <a:schemeClr val="accent4">
                    <a:lumMod val="50000"/>
                  </a:schemeClr>
                </a:solidFill>
              </a:rPr>
              <a:t>2012</a:t>
            </a:r>
          </a:p>
          <a:p>
            <a:pPr marL="0" indent="0" algn="ctr" fontAlgn="ctr">
              <a:lnSpc>
                <a:spcPts val="1980"/>
              </a:lnSpc>
              <a:spcBef>
                <a:spcPts val="300"/>
              </a:spcBef>
              <a:buNone/>
            </a:pPr>
            <a:r>
              <a:rPr lang="en-US" sz="165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5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5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50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165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650" dirty="0">
                <a:solidFill>
                  <a:schemeClr val="accent4">
                    <a:lumMod val="50000"/>
                  </a:schemeClr>
                </a:solidFill>
              </a:rPr>
              <a:t>2013 </a:t>
            </a:r>
          </a:p>
          <a:p>
            <a:pPr marL="0" indent="0" algn="ctr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650" dirty="0">
                <a:solidFill>
                  <a:schemeClr val="accent4">
                    <a:lumMod val="50000"/>
                  </a:schemeClr>
                </a:solidFill>
              </a:rPr>
              <a:t>2014</a:t>
            </a:r>
            <a:br>
              <a:rPr lang="en-US" sz="1650" dirty="0">
                <a:solidFill>
                  <a:schemeClr val="accent4">
                    <a:lumMod val="50000"/>
                  </a:schemeClr>
                </a:solidFill>
              </a:rPr>
            </a:br>
            <a:endParaRPr lang="he-IL" sz="165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650" dirty="0">
                <a:solidFill>
                  <a:schemeClr val="accent4">
                    <a:lumMod val="50000"/>
                  </a:schemeClr>
                </a:solidFill>
              </a:rPr>
              <a:t>2015 </a:t>
            </a:r>
          </a:p>
          <a:p>
            <a:pPr marL="0" indent="0" algn="ctr" fontAlgn="ctr">
              <a:lnSpc>
                <a:spcPts val="1980"/>
              </a:lnSpc>
              <a:spcBef>
                <a:spcPts val="600"/>
              </a:spcBef>
              <a:buNone/>
            </a:pPr>
            <a:r>
              <a:rPr lang="en-US" sz="1650" dirty="0">
                <a:solidFill>
                  <a:schemeClr val="accent4">
                    <a:lumMod val="50000"/>
                  </a:schemeClr>
                </a:solidFill>
              </a:rPr>
              <a:t>2016</a:t>
            </a:r>
          </a:p>
        </p:txBody>
      </p:sp>
      <p:cxnSp>
        <p:nvCxnSpPr>
          <p:cNvPr id="8" name="מחבר ישר 7"/>
          <p:cNvCxnSpPr/>
          <p:nvPr/>
        </p:nvCxnSpPr>
        <p:spPr>
          <a:xfrm>
            <a:off x="1147083" y="1175657"/>
            <a:ext cx="27090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1147083" y="1548245"/>
            <a:ext cx="27090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1147083" y="4168240"/>
            <a:ext cx="27090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1147083" y="1885208"/>
            <a:ext cx="27090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>
            <a:off x="1147083" y="2962359"/>
            <a:ext cx="27090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1147083" y="3278005"/>
            <a:ext cx="27090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1147083" y="3841669"/>
            <a:ext cx="27090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9"/>
          <a:stretch/>
        </p:blipFill>
        <p:spPr>
          <a:xfrm>
            <a:off x="6683665" y="929988"/>
            <a:ext cx="2163692" cy="1813214"/>
          </a:xfrm>
          <a:prstGeom prst="rect">
            <a:avLst/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D"/>
          <p:cNvSpPr/>
          <p:nvPr/>
        </p:nvSpPr>
        <p:spPr>
          <a:xfrm>
            <a:off x="1143000" y="-344574"/>
            <a:ext cx="6858000" cy="251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>
                <a:solidFill>
                  <a:schemeClr val="tx1"/>
                </a:solidFill>
              </a:rPr>
              <a:t>Thanks</a:t>
            </a: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LC_ROW"/>
          <p:cNvSpPr txBox="1">
            <a:spLocks/>
          </p:cNvSpPr>
          <p:nvPr/>
        </p:nvSpPr>
        <p:spPr>
          <a:xfrm>
            <a:off x="2527951" y="3743642"/>
            <a:ext cx="4088097" cy="37027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CE1126"/>
                </a:solidFill>
              </a:rPr>
              <a:t>Richard.Fuell@SolarEdge.com</a:t>
            </a:r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SolarEdge in Numbers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06" y="950211"/>
            <a:ext cx="8341564" cy="37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9429" y="2387926"/>
            <a:ext cx="4960548" cy="248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625" dirty="0"/>
              <a:t>Module Mismatch Causes Power Loss</a:t>
            </a:r>
            <a:endParaRPr lang="en-US" sz="2625" dirty="0"/>
          </a:p>
        </p:txBody>
      </p:sp>
      <p:sp>
        <p:nvSpPr>
          <p:cNvPr id="12" name="Text Placeholder 11"/>
          <p:cNvSpPr>
            <a:spLocks noGrp="1"/>
          </p:cNvSpPr>
          <p:nvPr>
            <p:ph sz="quarter" idx="4294967295"/>
          </p:nvPr>
        </p:nvSpPr>
        <p:spPr>
          <a:xfrm>
            <a:off x="425728" y="1003342"/>
            <a:ext cx="8027950" cy="20736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Traditional inverters perform MPPT (Maximum Power Point Tracking) for the entire </a:t>
            </a:r>
            <a:r>
              <a:rPr lang="en-US" dirty="0" smtClean="0"/>
              <a:t>string</a:t>
            </a:r>
            <a:endParaRPr lang="en-US" dirty="0"/>
          </a:p>
          <a:p>
            <a:pPr lvl="1"/>
            <a:r>
              <a:rPr lang="en-US" sz="1575" dirty="0"/>
              <a:t>Due to the </a:t>
            </a:r>
            <a:r>
              <a:rPr lang="en-US" sz="1575" dirty="0" smtClean="0"/>
              <a:t>panel </a:t>
            </a:r>
            <a:r>
              <a:rPr lang="en-US" sz="1575" dirty="0"/>
              <a:t>mismatch, weaker </a:t>
            </a:r>
            <a:r>
              <a:rPr lang="en-US" sz="1575" dirty="0" smtClean="0"/>
              <a:t>panels </a:t>
            </a:r>
            <a:r>
              <a:rPr lang="en-US" sz="1575" dirty="0"/>
              <a:t>impact the output of the entire string by reducing the output of the other </a:t>
            </a:r>
            <a:r>
              <a:rPr lang="en-US" sz="1575" dirty="0" smtClean="0"/>
              <a:t>panels.</a:t>
            </a:r>
          </a:p>
          <a:p>
            <a:pPr lvl="1"/>
            <a:r>
              <a:rPr lang="en-US" sz="1575" dirty="0" smtClean="0"/>
              <a:t>All panels </a:t>
            </a:r>
            <a:r>
              <a:rPr lang="en-US" sz="1575" dirty="0"/>
              <a:t>in the same string operate at the same current, regardless of their individual MPP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spcBef>
                <a:spcPts val="900"/>
              </a:spcBef>
              <a:buNone/>
            </a:pPr>
            <a:endParaRPr lang="en-US" dirty="0"/>
          </a:p>
          <a:p>
            <a:pPr marL="0" indent="0">
              <a:spcBef>
                <a:spcPts val="900"/>
              </a:spcBef>
              <a:buNone/>
            </a:pPr>
            <a:r>
              <a:rPr lang="en-US" b="1" dirty="0"/>
              <a:t>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0811" y="4569649"/>
            <a:ext cx="340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CE1126"/>
                </a:solidFill>
              </a:defRPr>
            </a:lvl1pPr>
          </a:lstStyle>
          <a:p>
            <a:r>
              <a:rPr lang="en-US" sz="1800" dirty="0"/>
              <a:t>Module mismatch </a:t>
            </a:r>
            <a:r>
              <a:rPr lang="en-US" sz="1800" dirty="0">
                <a:sym typeface="Wingdings 3"/>
              </a:rPr>
              <a:t> </a:t>
            </a:r>
            <a:r>
              <a:rPr lang="en-US" sz="1800" dirty="0"/>
              <a:t>power losses</a:t>
            </a:r>
          </a:p>
        </p:txBody>
      </p:sp>
    </p:spTree>
    <p:extLst>
      <p:ext uri="{BB962C8B-B14F-4D97-AF65-F5344CB8AC3E}">
        <p14:creationId xmlns:p14="http://schemas.microsoft.com/office/powerpoint/2010/main" val="34645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8"/>
          <a:stretch/>
        </p:blipFill>
        <p:spPr>
          <a:xfrm>
            <a:off x="111682" y="908554"/>
            <a:ext cx="9032317" cy="3968151"/>
          </a:xfrm>
          <a:custGeom>
            <a:avLst/>
            <a:gdLst>
              <a:gd name="connsiteX0" fmla="*/ 0 w 9144000"/>
              <a:gd name="connsiteY0" fmla="*/ 0 h 3968151"/>
              <a:gd name="connsiteX1" fmla="*/ 9144000 w 9144000"/>
              <a:gd name="connsiteY1" fmla="*/ 0 h 3968151"/>
              <a:gd name="connsiteX2" fmla="*/ 9144000 w 9144000"/>
              <a:gd name="connsiteY2" fmla="*/ 3889480 h 3968151"/>
              <a:gd name="connsiteX3" fmla="*/ 8189259 w 9144000"/>
              <a:gd name="connsiteY3" fmla="*/ 3889480 h 3968151"/>
              <a:gd name="connsiteX4" fmla="*/ 8189259 w 9144000"/>
              <a:gd name="connsiteY4" fmla="*/ 3968151 h 3968151"/>
              <a:gd name="connsiteX5" fmla="*/ 565744 w 9144000"/>
              <a:gd name="connsiteY5" fmla="*/ 3968151 h 3968151"/>
              <a:gd name="connsiteX6" fmla="*/ 565744 w 9144000"/>
              <a:gd name="connsiteY6" fmla="*/ 3755156 h 3968151"/>
              <a:gd name="connsiteX7" fmla="*/ 0 w 9144000"/>
              <a:gd name="connsiteY7" fmla="*/ 3755156 h 396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968151">
                <a:moveTo>
                  <a:pt x="0" y="0"/>
                </a:moveTo>
                <a:lnTo>
                  <a:pt x="9144000" y="0"/>
                </a:lnTo>
                <a:lnTo>
                  <a:pt x="9144000" y="3889480"/>
                </a:lnTo>
                <a:lnTo>
                  <a:pt x="8189259" y="3889480"/>
                </a:lnTo>
                <a:lnTo>
                  <a:pt x="8189259" y="3968151"/>
                </a:lnTo>
                <a:lnTo>
                  <a:pt x="565744" y="3968151"/>
                </a:lnTo>
                <a:lnTo>
                  <a:pt x="565744" y="3755156"/>
                </a:lnTo>
                <a:lnTo>
                  <a:pt x="0" y="3755156"/>
                </a:lnTo>
                <a:close/>
              </a:path>
            </a:pathLst>
          </a:custGeom>
        </p:spPr>
      </p:pic>
      <p:sp>
        <p:nvSpPr>
          <p:cNvPr id="12" name="Rectangle 11"/>
          <p:cNvSpPr/>
          <p:nvPr/>
        </p:nvSpPr>
        <p:spPr>
          <a:xfrm>
            <a:off x="3898050" y="2870814"/>
            <a:ext cx="1277888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000" b="1" i="1" dirty="0">
                <a:solidFill>
                  <a:srgbClr val="404040"/>
                </a:solidFill>
                <a:latin typeface="+mj-lt"/>
              </a:rPr>
              <a:t>Power Optimizer</a:t>
            </a:r>
          </a:p>
          <a:p>
            <a:pPr algn="ctr">
              <a:lnSpc>
                <a:spcPts val="1100"/>
              </a:lnSpc>
            </a:pPr>
            <a:r>
              <a:rPr lang="en-US" sz="1000" b="1" i="1" dirty="0">
                <a:solidFill>
                  <a:srgbClr val="404040"/>
                </a:solidFill>
                <a:latin typeface="+mj-lt"/>
              </a:rPr>
              <a:t>P300-P700</a:t>
            </a:r>
            <a:endParaRPr lang="en-US" sz="10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1086" y="4440613"/>
            <a:ext cx="1800200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000" b="1" i="1" dirty="0">
                <a:solidFill>
                  <a:srgbClr val="404040"/>
                </a:solidFill>
                <a:latin typeface="+mj-lt"/>
              </a:rPr>
              <a:t>Single-Phase Inverter: 2.2 - </a:t>
            </a:r>
            <a:r>
              <a:rPr lang="en-US" sz="1000" b="1" i="1" dirty="0" smtClean="0">
                <a:solidFill>
                  <a:srgbClr val="404040"/>
                </a:solidFill>
                <a:latin typeface="+mj-lt"/>
              </a:rPr>
              <a:t>6kW</a:t>
            </a:r>
            <a:endParaRPr lang="en-US" sz="1000" b="1" i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6424" y="4542852"/>
            <a:ext cx="1277888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000" b="1" i="1" dirty="0">
                <a:solidFill>
                  <a:srgbClr val="404040"/>
                </a:solidFill>
                <a:latin typeface="+mj-lt"/>
              </a:rPr>
              <a:t>Cloud-Based</a:t>
            </a:r>
          </a:p>
          <a:p>
            <a:pPr algn="ctr">
              <a:lnSpc>
                <a:spcPts val="1100"/>
              </a:lnSpc>
            </a:pPr>
            <a:r>
              <a:rPr lang="en-US" sz="1000" b="1" i="1" dirty="0">
                <a:solidFill>
                  <a:srgbClr val="404040"/>
                </a:solidFill>
                <a:latin typeface="+mj-lt"/>
              </a:rPr>
              <a:t>Monitoring Portal</a:t>
            </a:r>
            <a:endParaRPr lang="en-US" sz="10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95740" y="4395066"/>
            <a:ext cx="1277888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000" b="1" i="1" dirty="0">
                <a:solidFill>
                  <a:srgbClr val="404040"/>
                </a:solidFill>
                <a:latin typeface="+mj-lt"/>
              </a:rPr>
              <a:t>Three-Phase Inverter</a:t>
            </a:r>
          </a:p>
          <a:p>
            <a:pPr algn="ctr">
              <a:lnSpc>
                <a:spcPts val="1100"/>
              </a:lnSpc>
            </a:pPr>
            <a:r>
              <a:rPr lang="en-US" sz="1000" b="1" i="1" dirty="0">
                <a:solidFill>
                  <a:srgbClr val="404040"/>
                </a:solidFill>
                <a:latin typeface="+mj-lt"/>
              </a:rPr>
              <a:t>15 – 17kW</a:t>
            </a:r>
          </a:p>
          <a:p>
            <a:pPr algn="ctr">
              <a:lnSpc>
                <a:spcPts val="1100"/>
              </a:lnSpc>
            </a:pPr>
            <a:r>
              <a:rPr lang="en-US" sz="1000" b="1" i="1" dirty="0">
                <a:solidFill>
                  <a:srgbClr val="404040"/>
                </a:solidFill>
                <a:latin typeface="+mj-lt"/>
              </a:rPr>
              <a:t>25, 27.6, &amp; 33.3kW</a:t>
            </a:r>
            <a:endParaRPr lang="en-US" sz="1000" dirty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40" y="3863319"/>
            <a:ext cx="1243667" cy="102602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SolarEdge Solution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637" y="848388"/>
            <a:ext cx="8719139" cy="1319530"/>
          </a:xfrm>
        </p:spPr>
        <p:txBody>
          <a:bodyPr/>
          <a:lstStyle/>
          <a:p>
            <a:r>
              <a:rPr lang="en-US" sz="1600" dirty="0" smtClean="0"/>
              <a:t>Includes basically…</a:t>
            </a:r>
          </a:p>
          <a:p>
            <a:pPr marL="0" indent="0">
              <a:buNone/>
            </a:pPr>
            <a:r>
              <a:rPr lang="en-US" sz="1600" dirty="0" smtClean="0"/>
              <a:t>…a Simplified PV-Inverter (Single-Phase or Three-Phase) for Residential or Commercial projects</a:t>
            </a:r>
          </a:p>
          <a:p>
            <a:pPr marL="0" indent="0">
              <a:buNone/>
            </a:pPr>
            <a:r>
              <a:rPr lang="en-US" sz="1600" dirty="0" smtClean="0"/>
              <a:t>…</a:t>
            </a:r>
            <a:r>
              <a:rPr lang="en-US" sz="1600" b="1" dirty="0"/>
              <a:t>P</a:t>
            </a:r>
            <a:r>
              <a:rPr lang="en-US" sz="1600" b="1" dirty="0" smtClean="0"/>
              <a:t>ower Optimizers for Residential and Commercial projects</a:t>
            </a:r>
          </a:p>
          <a:p>
            <a:pPr marL="0" indent="0">
              <a:buNone/>
            </a:pPr>
            <a:r>
              <a:rPr lang="en-US" sz="1600" dirty="0" smtClean="0"/>
              <a:t>…Cloud-Based Monitoring Platform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02" y="3831056"/>
            <a:ext cx="361950" cy="238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79" y="3831056"/>
            <a:ext cx="361950" cy="23812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1" y="4075394"/>
            <a:ext cx="806018" cy="6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472824" y="1639889"/>
            <a:ext cx="1300973" cy="675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32">
              <a:lnSpc>
                <a:spcPts val="1275"/>
              </a:lnSpc>
              <a:spcBef>
                <a:spcPts val="600"/>
              </a:spcBef>
              <a:buClr>
                <a:srgbClr val="CE1126"/>
              </a:buClr>
              <a:buSzPct val="60000"/>
              <a:defRPr/>
            </a:pPr>
            <a:r>
              <a:rPr lang="en-US" sz="1200" dirty="0">
                <a:solidFill>
                  <a:srgbClr val="404040"/>
                </a:solidFill>
                <a:latin typeface="Calibri Light" panose="020F0302020204030204"/>
              </a:rPr>
              <a:t>Maximum space utilization with minimum design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SolarEdge Solution Benefits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9782" y="2961758"/>
            <a:ext cx="2596466" cy="1482116"/>
            <a:chOff x="4720145" y="840792"/>
            <a:chExt cx="3461955" cy="1976155"/>
          </a:xfrm>
        </p:grpSpPr>
        <p:pic>
          <p:nvPicPr>
            <p:cNvPr id="8" name="Picture 3" descr="C:\Users\Marcomit2\Desktop\Givon\4. SolarEdge\SNEC_May-14\images\IMG_3615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5" t="21705" r="4670" b="9845"/>
            <a:stretch/>
          </p:blipFill>
          <p:spPr bwMode="auto">
            <a:xfrm>
              <a:off x="4720145" y="1126496"/>
              <a:ext cx="3461955" cy="169045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P:\Marketing\Logos\SafeDC logo\SafeDC_transparen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123" y="840792"/>
              <a:ext cx="762000" cy="743963"/>
            </a:xfrm>
            <a:prstGeom prst="rect">
              <a:avLst/>
            </a:prstGeom>
            <a:noFill/>
            <a:ln>
              <a:noFill/>
            </a:ln>
            <a:effectLst>
              <a:outerShdw blurRad="203200" dist="63500" dir="2700000" algn="tl" rotWithShape="0">
                <a:schemeClr val="bg1">
                  <a:lumMod val="75000"/>
                  <a:alpha val="9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7472824" y="3728417"/>
            <a:ext cx="1500848" cy="8335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3" defTabSz="685732">
              <a:lnSpc>
                <a:spcPts val="1275"/>
              </a:lnSpc>
              <a:spcBef>
                <a:spcPts val="600"/>
              </a:spcBef>
              <a:buClr>
                <a:srgbClr val="CE1126"/>
              </a:buClr>
              <a:buSzPct val="60000"/>
              <a:defRPr/>
            </a:pPr>
            <a:r>
              <a:rPr lang="en-US" sz="1200" dirty="0">
                <a:solidFill>
                  <a:srgbClr val="404040"/>
                </a:solidFill>
                <a:latin typeface="Calibri Light" panose="020F0302020204030204"/>
              </a:rPr>
              <a:t>Safety during installation, maintenance, firefighting, &amp; other emergencies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470513" y="1106145"/>
            <a:ext cx="130328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rgbClr val="CE1126"/>
                </a:solidFill>
                <a:latin typeface="Calibri Light" panose="020F0302020204030204"/>
              </a:rPr>
              <a:t>Constraint Free Design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0701" y="1138822"/>
            <a:ext cx="2583596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Placeholder 1"/>
          <p:cNvSpPr txBox="1">
            <a:spLocks/>
          </p:cNvSpPr>
          <p:nvPr/>
        </p:nvSpPr>
        <p:spPr>
          <a:xfrm>
            <a:off x="3129157" y="1485779"/>
            <a:ext cx="1263549" cy="833562"/>
          </a:xfrm>
          <a:prstGeom prst="rect">
            <a:avLst/>
          </a:prstGeom>
        </p:spPr>
        <p:txBody>
          <a:bodyPr vert="horz" wrap="square" lIns="0" tIns="0" rIns="0" bIns="0" rtlCol="1">
            <a:spAutoFit/>
          </a:bodyPr>
          <a:lstStyle>
            <a:lvl1pPr marL="291600" indent="-291600" algn="l" defTabSz="914400" rtl="0" eaLnBrk="1" latinLnBrk="0" hangingPunct="1">
              <a:spcBef>
                <a:spcPts val="400"/>
              </a:spcBef>
              <a:buSzPct val="6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36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Calibri" pitchFamily="34" charset="0"/>
              <a:buChar char="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600" indent="-255600" algn="l" defTabSz="914400" rtl="0" eaLnBrk="1" latinLnBrk="0" hangingPunct="1">
              <a:spcBef>
                <a:spcPts val="400"/>
              </a:spcBef>
              <a:buSzPct val="60000"/>
              <a:buFontTx/>
              <a:buBlip>
                <a:blip r:embed="rId5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34000" indent="-2556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Calibri" pitchFamily="34" charset="0"/>
              <a:buChar char="̶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50000" indent="-2196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Calibri" pitchFamily="34" charset="0"/>
              <a:buChar char="&gt;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32">
              <a:lnSpc>
                <a:spcPts val="1275"/>
              </a:lnSpc>
              <a:buFontTx/>
              <a:buNone/>
            </a:pPr>
            <a:r>
              <a:rPr lang="en-US" sz="1200" dirty="0">
                <a:solidFill>
                  <a:srgbClr val="404040"/>
                </a:solidFill>
                <a:latin typeface="Calibri Light" panose="020F0302020204030204"/>
              </a:rPr>
              <a:t>Increased energy yield &amp; faster return on investment through module-level MPPT</a:t>
            </a:r>
            <a:endParaRPr lang="he-IL" sz="1200" dirty="0">
              <a:solidFill>
                <a:srgbClr val="404040"/>
              </a:solidFill>
              <a:latin typeface="Calibri Light" panose="020F03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5102" y="1106145"/>
            <a:ext cx="102592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600" spc="-23" dirty="0">
                <a:solidFill>
                  <a:srgbClr val="CE1126"/>
                </a:solidFill>
                <a:latin typeface="Calibri Light" panose="020F0302020204030204"/>
              </a:rPr>
              <a:t>More Energy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472824" y="3176036"/>
            <a:ext cx="14134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rgbClr val="CE1126"/>
                </a:solidFill>
                <a:latin typeface="Calibri Light" panose="020F0302020204030204"/>
              </a:rPr>
              <a:t>Enhanced Safety Solution</a:t>
            </a:r>
          </a:p>
        </p:txBody>
      </p:sp>
      <p:pic>
        <p:nvPicPr>
          <p:cNvPr id="6" name="Picture 4" descr="C:\Users\Marcomit2\Desktop\Givon\4. SolarEdge\SNEC_May-14\images\Monitoring_A1-02-02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 t="-69" r="7120" b="22097"/>
          <a:stretch/>
        </p:blipFill>
        <p:spPr bwMode="auto">
          <a:xfrm>
            <a:off x="220548" y="2815633"/>
            <a:ext cx="2733749" cy="1628241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קבוצה 9"/>
          <p:cNvGrpSpPr/>
          <p:nvPr/>
        </p:nvGrpSpPr>
        <p:grpSpPr>
          <a:xfrm>
            <a:off x="3101047" y="3176036"/>
            <a:ext cx="1424794" cy="974549"/>
            <a:chOff x="3101047" y="3343912"/>
            <a:chExt cx="1424794" cy="974549"/>
          </a:xfrm>
        </p:grpSpPr>
        <p:sp>
          <p:nvSpPr>
            <p:cNvPr id="20" name="Text Placeholder 1"/>
            <p:cNvSpPr txBox="1">
              <a:spLocks/>
            </p:cNvSpPr>
            <p:nvPr/>
          </p:nvSpPr>
          <p:spPr>
            <a:xfrm>
              <a:off x="3115102" y="3651612"/>
              <a:ext cx="1277604" cy="666849"/>
            </a:xfrm>
            <a:prstGeom prst="rect">
              <a:avLst/>
            </a:prstGeom>
          </p:spPr>
          <p:txBody>
            <a:bodyPr vert="horz" wrap="square" lIns="0" tIns="0" rIns="0" bIns="0" rtlCol="1">
              <a:spAutoFit/>
            </a:bodyPr>
            <a:lstStyle>
              <a:lvl1pPr marL="291600" indent="-291600" algn="l" defTabSz="914400" rtl="0" eaLnBrk="1" latinLnBrk="0" hangingPunct="1">
                <a:spcBef>
                  <a:spcPts val="400"/>
                </a:spcBef>
                <a:buSzPct val="60000"/>
                <a:buFontTx/>
                <a:buBlip>
                  <a:blip r:embed="rId5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360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Calibri" pitchFamily="34" charset="0"/>
                <a:buChar char="̶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95600" indent="-255600" algn="l" defTabSz="914400" rtl="0" eaLnBrk="1" latinLnBrk="0" hangingPunct="1">
                <a:spcBef>
                  <a:spcPts val="400"/>
                </a:spcBef>
                <a:buSzPct val="60000"/>
                <a:buFontTx/>
                <a:buBlip>
                  <a:blip r:embed="rId5"/>
                </a:buBlip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34000" indent="-25560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Calibri" pitchFamily="34" charset="0"/>
                <a:buChar char="̶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50000" indent="-219600" algn="l" defTabSz="9144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Calibri" pitchFamily="34" charset="0"/>
                <a:buChar char="&gt;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732">
                <a:lnSpc>
                  <a:spcPts val="1275"/>
                </a:lnSpc>
                <a:buFontTx/>
                <a:buNone/>
              </a:pPr>
              <a:r>
                <a:rPr lang="en-US" sz="1200" dirty="0">
                  <a:solidFill>
                    <a:srgbClr val="404040"/>
                  </a:solidFill>
                  <a:latin typeface="Calibri Light" panose="020F0302020204030204"/>
                </a:rPr>
                <a:t>Full visibility of system performance </a:t>
              </a:r>
              <a:br>
                <a:rPr lang="en-US" sz="1200" dirty="0">
                  <a:solidFill>
                    <a:srgbClr val="404040"/>
                  </a:solidFill>
                  <a:latin typeface="Calibri Light" panose="020F0302020204030204"/>
                </a:rPr>
              </a:br>
              <a:r>
                <a:rPr lang="en-US" sz="1200" dirty="0">
                  <a:solidFill>
                    <a:srgbClr val="404040"/>
                  </a:solidFill>
                  <a:latin typeface="Calibri Light" panose="020F0302020204030204"/>
                </a:rPr>
                <a:t>&amp; remote troubleshooting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01047" y="3343912"/>
              <a:ext cx="142479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spc="-23" dirty="0">
                  <a:solidFill>
                    <a:srgbClr val="CE1126"/>
                  </a:solidFill>
                  <a:latin typeface="Calibri Light" panose="020F0302020204030204"/>
                </a:rPr>
                <a:t>Lower O&amp;M Cost</a:t>
              </a: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7314742" y="1012126"/>
            <a:ext cx="0" cy="3694950"/>
            <a:chOff x="5625003" y="1012126"/>
            <a:chExt cx="0" cy="3694950"/>
          </a:xfrm>
        </p:grpSpPr>
        <p:cxnSp>
          <p:nvCxnSpPr>
            <p:cNvPr id="30" name="Straight Connector 25"/>
            <p:cNvCxnSpPr/>
            <p:nvPr/>
          </p:nvCxnSpPr>
          <p:spPr>
            <a:xfrm>
              <a:off x="5625003" y="1012126"/>
              <a:ext cx="0" cy="1550004"/>
            </a:xfrm>
            <a:prstGeom prst="line">
              <a:avLst/>
            </a:prstGeom>
            <a:noFill/>
            <a:ln w="19050" cap="flat" cmpd="sng" algn="ctr">
              <a:solidFill>
                <a:srgbClr val="A5A5A5">
                  <a:lumMod val="40000"/>
                  <a:lumOff val="60000"/>
                </a:srgbClr>
              </a:solidFill>
              <a:prstDash val="solid"/>
            </a:ln>
            <a:effectLst/>
          </p:spPr>
        </p:cxnSp>
        <p:cxnSp>
          <p:nvCxnSpPr>
            <p:cNvPr id="31" name="Straight Connector 25"/>
            <p:cNvCxnSpPr/>
            <p:nvPr/>
          </p:nvCxnSpPr>
          <p:spPr>
            <a:xfrm>
              <a:off x="5625003" y="2989560"/>
              <a:ext cx="0" cy="1717516"/>
            </a:xfrm>
            <a:prstGeom prst="line">
              <a:avLst/>
            </a:prstGeom>
            <a:noFill/>
            <a:ln w="19050" cap="flat" cmpd="sng" algn="ctr">
              <a:solidFill>
                <a:srgbClr val="A5A5A5">
                  <a:lumMod val="40000"/>
                  <a:lumOff val="60000"/>
                </a:srgbClr>
              </a:solidFill>
              <a:prstDash val="solid"/>
            </a:ln>
            <a:effectLst/>
          </p:spPr>
        </p:cxnSp>
      </p:grpSp>
      <p:cxnSp>
        <p:nvCxnSpPr>
          <p:cNvPr id="35" name="Straight Connector 25"/>
          <p:cNvCxnSpPr/>
          <p:nvPr/>
        </p:nvCxnSpPr>
        <p:spPr>
          <a:xfrm>
            <a:off x="2954297" y="1012126"/>
            <a:ext cx="0" cy="1550004"/>
          </a:xfrm>
          <a:prstGeom prst="line">
            <a:avLst/>
          </a:prstGeom>
          <a:noFill/>
          <a:ln w="19050" cap="flat" cmpd="sng" algn="ctr">
            <a:solidFill>
              <a:srgbClr val="A5A5A5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36" name="Straight Connector 25"/>
          <p:cNvCxnSpPr/>
          <p:nvPr/>
        </p:nvCxnSpPr>
        <p:spPr>
          <a:xfrm>
            <a:off x="2954297" y="2969785"/>
            <a:ext cx="0" cy="1717516"/>
          </a:xfrm>
          <a:prstGeom prst="line">
            <a:avLst/>
          </a:prstGeom>
          <a:noFill/>
          <a:ln w="19050" cap="flat" cmpd="sng" algn="ctr">
            <a:solidFill>
              <a:srgbClr val="A5A5A5">
                <a:lumMod val="40000"/>
                <a:lumOff val="60000"/>
              </a:srgbClr>
            </a:solidFill>
            <a:prstDash val="solid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" t="33574" r="4721"/>
          <a:stretch/>
        </p:blipFill>
        <p:spPr>
          <a:xfrm>
            <a:off x="4719782" y="1141336"/>
            <a:ext cx="2594959" cy="13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Asset Management </a:t>
            </a:r>
            <a:br>
              <a:rPr lang="en-US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926275" y="843559"/>
            <a:ext cx="7849589" cy="375106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Protect your asset with full visibility into system performance </a:t>
            </a:r>
            <a:br>
              <a:rPr lang="en-US" dirty="0" smtClean="0"/>
            </a:br>
            <a:endParaRPr lang="en-US" sz="600" dirty="0"/>
          </a:p>
          <a:p>
            <a:r>
              <a:rPr lang="en-US" dirty="0" smtClean="0"/>
              <a:t>Allows remote troubleshooting for reduced </a:t>
            </a:r>
            <a:r>
              <a:rPr lang="en-US" dirty="0" err="1" smtClean="0"/>
              <a:t>O&amp;M</a:t>
            </a:r>
            <a:r>
              <a:rPr lang="en-US" dirty="0" smtClean="0"/>
              <a:t> costs</a:t>
            </a:r>
          </a:p>
          <a:p>
            <a:pPr lvl="1"/>
            <a:r>
              <a:rPr lang="en-US" b="1" u="sng" dirty="0" smtClean="0"/>
              <a:t>Free for life </a:t>
            </a:r>
            <a:r>
              <a:rPr lang="en-US" dirty="0" smtClean="0"/>
              <a:t>module level monitoring</a:t>
            </a:r>
          </a:p>
          <a:p>
            <a:pPr lvl="1"/>
            <a:r>
              <a:rPr lang="en-US" dirty="0" smtClean="0"/>
              <a:t>Fault detection pinpointed on a virtual site map</a:t>
            </a:r>
          </a:p>
          <a:p>
            <a:pPr lvl="1"/>
            <a:r>
              <a:rPr lang="en-US" dirty="0" smtClean="0"/>
              <a:t>Automatic email alerts on system issues</a:t>
            </a:r>
          </a:p>
          <a:p>
            <a:pPr lvl="1"/>
            <a:r>
              <a:rPr lang="en-US" dirty="0"/>
              <a:t>Save cost of scaffolding; access with tower / cherry picker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55355" y="2912029"/>
            <a:ext cx="4618741" cy="2231471"/>
          </a:xfrm>
          <a:prstGeom prst="rect">
            <a:avLst/>
          </a:prstGeom>
          <a:noFill/>
          <a:ln>
            <a:noFill/>
          </a:ln>
          <a:effectLst>
            <a:outerShdw blurRad="203200" dist="63500" dir="2700000" algn="tl" rotWithShape="0">
              <a:schemeClr val="bg1">
                <a:lumMod val="75000"/>
                <a:alpha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3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output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99" y="728836"/>
            <a:ext cx="4506482" cy="441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EDG">
  <a:themeElements>
    <a:clrScheme name="Custom 1">
      <a:dk1>
        <a:sysClr val="windowText" lastClr="000000"/>
      </a:dk1>
      <a:lt1>
        <a:sysClr val="window" lastClr="FFFFFF"/>
      </a:lt1>
      <a:dk2>
        <a:srgbClr val="404040"/>
      </a:dk2>
      <a:lt2>
        <a:srgbClr val="E7E6E6"/>
      </a:lt2>
      <a:accent1>
        <a:srgbClr val="CE1126"/>
      </a:accent1>
      <a:accent2>
        <a:srgbClr val="950017"/>
      </a:accent2>
      <a:accent3>
        <a:srgbClr val="CDC482"/>
      </a:accent3>
      <a:accent4>
        <a:srgbClr val="A99E46"/>
      </a:accent4>
      <a:accent5>
        <a:srgbClr val="3C9183"/>
      </a:accent5>
      <a:accent6>
        <a:srgbClr val="296B73"/>
      </a:accent6>
      <a:hlink>
        <a:srgbClr val="404040"/>
      </a:hlink>
      <a:folHlink>
        <a:srgbClr val="40404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DG" id="{A24B9675-2D22-4243-999C-0198DF8DE36D}" vid="{1940CA5A-F8BB-4EA5-B96E-23E21337A8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722</Words>
  <Application>Microsoft Office PowerPoint</Application>
  <PresentationFormat>On-screen Show (16:9)</PresentationFormat>
  <Paragraphs>219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 3</vt:lpstr>
      <vt:lpstr>1_SEDG</vt:lpstr>
      <vt:lpstr>SolarEdge Technologies</vt:lpstr>
      <vt:lpstr>Solar Photovoltaic system</vt:lpstr>
      <vt:lpstr>SolarEdge Milestones</vt:lpstr>
      <vt:lpstr>SolarEdge in Numbers</vt:lpstr>
      <vt:lpstr>Module Mismatch Causes Power Loss</vt:lpstr>
      <vt:lpstr>The SolarEdge Solution </vt:lpstr>
      <vt:lpstr>SolarEdge Solution Benefits </vt:lpstr>
      <vt:lpstr>Asset Management  </vt:lpstr>
      <vt:lpstr>Daily output</vt:lpstr>
      <vt:lpstr>Weekly data</vt:lpstr>
      <vt:lpstr>PowerPoint Presentation</vt:lpstr>
      <vt:lpstr>Introducing “StorEdge” - Typical Setup</vt:lpstr>
      <vt:lpstr>Full Visibility </vt:lpstr>
      <vt:lpstr>Understand Energy Usage </vt:lpstr>
      <vt:lpstr>Easy to understand</vt:lpstr>
      <vt:lpstr>Integrated PV/EV charger</vt:lpstr>
      <vt:lpstr>The World’s 1st Inverter-Integrated EV Charger</vt:lpstr>
      <vt:lpstr>Integration Means 2 Power Sources</vt:lpstr>
      <vt:lpstr>The Evolution of Incentive Structures</vt:lpstr>
      <vt:lpstr>The Evolution of Incentive Structures</vt:lpstr>
      <vt:lpstr>The Evolution of Incentive Structures</vt:lpstr>
      <vt:lpstr>High PV Penetration Burdens the Grid</vt:lpstr>
      <vt:lpstr>The Evolution of Solar PV</vt:lpstr>
      <vt:lpstr>How Can We Further Enhance PV Proliferation?</vt:lpstr>
      <vt:lpstr>Network Evolution</vt:lpstr>
      <vt:lpstr>System Evolution</vt:lpstr>
      <vt:lpstr>Product Evolution</vt:lpstr>
      <vt:lpstr>Maximising Self-Consumption</vt:lpstr>
      <vt:lpstr>All-in-One Inverter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2016-05-09T21:18:11Z</dcterms:created>
  <dcterms:modified xsi:type="dcterms:W3CDTF">2018-11-21T23:01:54Z</dcterms:modified>
</cp:coreProperties>
</file>