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-52607" y="8632581"/>
            <a:ext cx="13110014" cy="1130301"/>
          </a:xfrm>
          <a:prstGeom prst="rect">
            <a:avLst/>
          </a:prstGeom>
          <a:solidFill>
            <a:srgbClr val="15A74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colour-bars-4-colours.jpg" descr="colour-bars-4-colou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53" y="-20771"/>
            <a:ext cx="2314720" cy="93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ffGrid Logo.jpg" descr="OffGrid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5827" y="135509"/>
            <a:ext cx="1792346" cy="80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GE_device.pdf" descr="OGE_devic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69630" y="8949163"/>
            <a:ext cx="627999" cy="62799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www.offgrid-energy.co.uk"/>
          <p:cNvSpPr txBox="1"/>
          <p:nvPr/>
        </p:nvSpPr>
        <p:spPr>
          <a:xfrm>
            <a:off x="8192676" y="8962781"/>
            <a:ext cx="38232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www.offgrid-energy.co.uk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9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/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"/>
          <p:cNvSpPr/>
          <p:nvPr/>
        </p:nvSpPr>
        <p:spPr>
          <a:xfrm>
            <a:off x="-17777" y="7693635"/>
            <a:ext cx="13040354" cy="847727"/>
          </a:xfrm>
          <a:prstGeom prst="rect">
            <a:avLst/>
          </a:prstGeom>
          <a:solidFill>
            <a:srgbClr val="15A748"/>
          </a:solidFill>
          <a:ln w="12700">
            <a:miter lim="400000"/>
          </a:ln>
        </p:spPr>
        <p:txBody>
          <a:bodyPr lIns="38099" tIns="38099" rIns="38099" bIns="38099" anchor="ctr"/>
          <a:lstStyle/>
          <a:p>
            <a:pPr defTabSz="584199">
              <a:defRPr b="0"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2578099" y="2447924"/>
            <a:ext cx="7848602" cy="2476502"/>
          </a:xfrm>
          <a:prstGeom prst="rect">
            <a:avLst/>
          </a:prstGeom>
        </p:spPr>
        <p:txBody>
          <a:bodyPr lIns="38099" tIns="38099" rIns="38099" bIns="38099" anchor="b"/>
          <a:lstStyle>
            <a:lvl1pPr defTabSz="584199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2578099" y="5000624"/>
            <a:ext cx="7848602" cy="847727"/>
          </a:xfrm>
          <a:prstGeom prst="rect">
            <a:avLst/>
          </a:prstGeom>
        </p:spPr>
        <p:txBody>
          <a:bodyPr lIns="38099" tIns="38099" rIns="38099" bIns="38099" anchor="t"/>
          <a:lstStyle>
            <a:lvl1pPr marL="0" indent="0" algn="ctr" defTabSz="584199">
              <a:spcBef>
                <a:spcPts val="0"/>
              </a:spcBef>
              <a:buSzTx/>
              <a:buNone/>
              <a:defRPr sz="3600"/>
            </a:lvl1pPr>
            <a:lvl2pPr marL="0" indent="0" algn="ctr" defTabSz="584199">
              <a:spcBef>
                <a:spcPts val="0"/>
              </a:spcBef>
              <a:buSzTx/>
              <a:buNone/>
              <a:defRPr sz="3600"/>
            </a:lvl2pPr>
            <a:lvl3pPr marL="0" indent="0" algn="ctr" defTabSz="584199">
              <a:spcBef>
                <a:spcPts val="0"/>
              </a:spcBef>
              <a:buSzTx/>
              <a:buNone/>
              <a:defRPr sz="3600"/>
            </a:lvl3pPr>
            <a:lvl4pPr marL="0" indent="0" algn="ctr" defTabSz="584199">
              <a:spcBef>
                <a:spcPts val="0"/>
              </a:spcBef>
              <a:buSzTx/>
              <a:buNone/>
              <a:defRPr sz="3600"/>
            </a:lvl4pPr>
            <a:lvl5pPr marL="0" indent="0" algn="ctr" defTabSz="584199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" name="colour-bars-4-colours.jpg" descr="colour-bars-4-colou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436" y="1203813"/>
            <a:ext cx="1736042" cy="699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OffGrid Logo.jpg" descr="OffGrid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7469" y="1358931"/>
            <a:ext cx="1344261" cy="601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OGE_device.pdf" descr="OGE_devic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40323" y="7881999"/>
            <a:ext cx="471000" cy="47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www.offgrid-energy.co.uk"/>
          <p:cNvSpPr txBox="1"/>
          <p:nvPr/>
        </p:nvSpPr>
        <p:spPr>
          <a:xfrm>
            <a:off x="9110441" y="7914299"/>
            <a:ext cx="348876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099" tIns="38099" rIns="38099" bIns="38099" anchor="ctr">
            <a:spAutoFit/>
          </a:bodyPr>
          <a:lstStyle>
            <a:lvl1pPr defTabSz="584199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www.offgrid-energy.co.uk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</p:spPr>
        <p:txBody>
          <a:bodyPr lIns="38099" tIns="38099" rIns="38099" bIns="38099"/>
          <a:lstStyle>
            <a:lvl1pPr defTabSz="584199">
              <a:defRPr sz="1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7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4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9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0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3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11.png"/><Relationship Id="rId4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nny.jones@offgrid-energy.co.uk" TargetMode="External"/><Relationship Id="rId3" Type="http://schemas.openxmlformats.org/officeDocument/2006/relationships/hyperlink" Target="mailto:janene.dooler@offgrid-energy.co.uk" TargetMode="External"/><Relationship Id="rId4" Type="http://schemas.openxmlformats.org/officeDocument/2006/relationships/image" Target="../media/image2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.tif"/><Relationship Id="rId7" Type="http://schemas.openxmlformats.org/officeDocument/2006/relationships/image" Target="../media/image11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4.jpeg"/><Relationship Id="rId19" Type="http://schemas.openxmlformats.org/officeDocument/2006/relationships/image" Target="../media/image15.jpeg"/><Relationship Id="rId20" Type="http://schemas.openxmlformats.org/officeDocument/2006/relationships/image" Target="../media/image2.tif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3.tif"/><Relationship Id="rId24" Type="http://schemas.openxmlformats.org/officeDocument/2006/relationships/image" Target="../media/image4.tif"/><Relationship Id="rId25" Type="http://schemas.openxmlformats.org/officeDocument/2006/relationships/image" Target="../media/image5.tif"/><Relationship Id="rId26" Type="http://schemas.openxmlformats.org/officeDocument/2006/relationships/image" Target="../media/image6.tif"/><Relationship Id="rId27" Type="http://schemas.openxmlformats.org/officeDocument/2006/relationships/image" Target="../media/image7.tif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openxmlformats.org/officeDocument/2006/relationships/image" Target="../media/image8.tif"/><Relationship Id="rId31" Type="http://schemas.openxmlformats.org/officeDocument/2006/relationships/image" Target="../media/image9.tif"/><Relationship Id="rId32" Type="http://schemas.openxmlformats.org/officeDocument/2006/relationships/image" Target="../media/image10.tif"/><Relationship Id="rId33" Type="http://schemas.openxmlformats.org/officeDocument/2006/relationships/image" Target="../media/image11.tif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16.jpeg"/><Relationship Id="rId37" Type="http://schemas.openxmlformats.org/officeDocument/2006/relationships/image" Target="../media/image25.png"/><Relationship Id="rId38" Type="http://schemas.openxmlformats.org/officeDocument/2006/relationships/image" Target="../media/image12.tif"/><Relationship Id="rId39" Type="http://schemas.openxmlformats.org/officeDocument/2006/relationships/image" Target="../media/image13.tif"/><Relationship Id="rId40" Type="http://schemas.openxmlformats.org/officeDocument/2006/relationships/image" Target="../media/image14.tif"/><Relationship Id="rId41" Type="http://schemas.openxmlformats.org/officeDocument/2006/relationships/image" Target="../media/image15.tif"/><Relationship Id="rId42" Type="http://schemas.openxmlformats.org/officeDocument/2006/relationships/image" Target="../media/image16.tif"/><Relationship Id="rId43" Type="http://schemas.openxmlformats.org/officeDocument/2006/relationships/image" Target="../media/image17.tif"/><Relationship Id="rId44" Type="http://schemas.openxmlformats.org/officeDocument/2006/relationships/image" Target="../media/image18.tif"/><Relationship Id="rId45" Type="http://schemas.openxmlformats.org/officeDocument/2006/relationships/image" Target="../media/image19.tif"/><Relationship Id="rId46" Type="http://schemas.openxmlformats.org/officeDocument/2006/relationships/image" Target="../media/image20.tif"/><Relationship Id="rId47" Type="http://schemas.openxmlformats.org/officeDocument/2006/relationships/image" Target="../media/image2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shot 2018-11-14 17.49.13.png" descr="Screenshot 2018-11-14 17.49.13.png"/>
          <p:cNvPicPr>
            <a:picLocks noChangeAspect="1"/>
          </p:cNvPicPr>
          <p:nvPr/>
        </p:nvPicPr>
        <p:blipFill>
          <a:blip r:embed="rId2">
            <a:alphaModFix amt="68195"/>
            <a:extLst/>
          </a:blip>
          <a:srcRect l="19548" t="22813" r="0" b="14565"/>
          <a:stretch>
            <a:fillRect/>
          </a:stretch>
        </p:blipFill>
        <p:spPr>
          <a:xfrm>
            <a:off x="-106728" y="871339"/>
            <a:ext cx="14915603" cy="775687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Value Stacking…"/>
          <p:cNvSpPr txBox="1"/>
          <p:nvPr>
            <p:ph type="ctrTitle"/>
          </p:nvPr>
        </p:nvSpPr>
        <p:spPr>
          <a:xfrm>
            <a:off x="383010" y="1059529"/>
            <a:ext cx="11943748" cy="3710871"/>
          </a:xfrm>
          <a:prstGeom prst="rect">
            <a:avLst/>
          </a:prstGeom>
        </p:spPr>
        <p:txBody>
          <a:bodyPr/>
          <a:lstStyle/>
          <a:p>
            <a:pPr algn="l" defTabSz="572516">
              <a:defRPr b="1" sz="784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Value Stacking</a:t>
            </a:r>
          </a:p>
          <a:p>
            <a:pPr algn="l" defTabSz="572516">
              <a:defRPr b="1" i="1" sz="784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key to cost effective energy storage</a:t>
            </a:r>
          </a:p>
        </p:txBody>
      </p:sp>
      <p:sp>
        <p:nvSpPr>
          <p:cNvPr id="149" name="Rectangle"/>
          <p:cNvSpPr/>
          <p:nvPr/>
        </p:nvSpPr>
        <p:spPr>
          <a:xfrm>
            <a:off x="-5302" y="6239080"/>
            <a:ext cx="13015405" cy="1938752"/>
          </a:xfrm>
          <a:prstGeom prst="rect">
            <a:avLst/>
          </a:prstGeom>
          <a:solidFill>
            <a:schemeClr val="accent1">
              <a:alpha val="5600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0" name="DANNY JONES MIET…"/>
          <p:cNvSpPr txBox="1"/>
          <p:nvPr>
            <p:ph type="subTitle" sz="quarter" idx="1"/>
          </p:nvPr>
        </p:nvSpPr>
        <p:spPr>
          <a:xfrm>
            <a:off x="6361484" y="6583904"/>
            <a:ext cx="6479447" cy="1130301"/>
          </a:xfrm>
          <a:prstGeom prst="rect">
            <a:avLst/>
          </a:prstGeom>
        </p:spPr>
        <p:txBody>
          <a:bodyPr anchor="ctr"/>
          <a:lstStyle/>
          <a:p>
            <a:pPr algn="r" defTabSz="525779">
              <a:defRPr b="1" i="1" sz="3330">
                <a:solidFill>
                  <a:srgbClr val="FFFFFF"/>
                </a:solidFill>
              </a:defRPr>
            </a:pPr>
            <a:r>
              <a:t>DANNY JONES </a:t>
            </a:r>
            <a:r>
              <a:rPr sz="1979"/>
              <a:t>MIET</a:t>
            </a:r>
          </a:p>
          <a:p>
            <a:pPr algn="r" defTabSz="525779">
              <a:defRPr b="1" i="1" sz="3330">
                <a:solidFill>
                  <a:srgbClr val="FFFFFF"/>
                </a:solidFill>
              </a:defRPr>
            </a:pPr>
            <a:r>
              <a:t>OFF GRID ENERGY LTD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7666" y="5526999"/>
            <a:ext cx="631794" cy="63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ollution-icons.ai" descr="pollution-icons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375474" y="3188904"/>
            <a:ext cx="973808" cy="10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Energy stored during periods of low demand at low cost…"/>
          <p:cNvSpPr txBox="1"/>
          <p:nvPr>
            <p:ph type="subTitle" sz="half" idx="1"/>
          </p:nvPr>
        </p:nvSpPr>
        <p:spPr>
          <a:xfrm>
            <a:off x="600364" y="1810312"/>
            <a:ext cx="11804072" cy="2990237"/>
          </a:xfrm>
          <a:prstGeom prst="rect">
            <a:avLst/>
          </a:prstGeom>
        </p:spPr>
        <p:txBody>
          <a:bodyPr anchor="ctr"/>
          <a:lstStyle/>
          <a:p>
            <a:pPr marL="339470" indent="-339470" algn="l" defTabSz="578358">
              <a:spcBef>
                <a:spcPts val="3100"/>
              </a:spcBef>
              <a:buSzPct val="145000"/>
              <a:buChar char="•"/>
              <a:defRPr sz="2772"/>
            </a:pPr>
            <a:r>
              <a:t>Energy stored during periods of low demand at low cost</a:t>
            </a:r>
          </a:p>
          <a:p>
            <a:pPr marL="339470" indent="-339470" algn="l" defTabSz="578358">
              <a:spcBef>
                <a:spcPts val="3100"/>
              </a:spcBef>
              <a:buSzPct val="145000"/>
              <a:buChar char="•"/>
              <a:defRPr sz="2772"/>
            </a:pPr>
            <a:r>
              <a:t>Energy consumed during periods of high demand &amp; high tariff</a:t>
            </a:r>
          </a:p>
          <a:p>
            <a:pPr marL="339470" indent="-339470" algn="l" defTabSz="578358">
              <a:spcBef>
                <a:spcPts val="3100"/>
              </a:spcBef>
              <a:buSzPct val="145000"/>
              <a:buChar char="•"/>
              <a:defRPr sz="2772"/>
            </a:pPr>
            <a:r>
              <a:t>Energy used to crop peak demand to avoid high availability charges</a:t>
            </a:r>
          </a:p>
          <a:p>
            <a:pPr marL="339470" indent="-339470" algn="l" defTabSz="578358">
              <a:spcBef>
                <a:spcPts val="3100"/>
              </a:spcBef>
              <a:buSzPct val="145000"/>
              <a:buChar char="•"/>
              <a:defRPr sz="2772"/>
            </a:pPr>
            <a:r>
              <a:t>Levelling demand on standby generators </a:t>
            </a:r>
          </a:p>
        </p:txBody>
      </p:sp>
      <p:sp>
        <p:nvSpPr>
          <p:cNvPr id="276" name="Demand Shift and Peak shaving"/>
          <p:cNvSpPr txBox="1"/>
          <p:nvPr>
            <p:ph type="ctrTitle"/>
          </p:nvPr>
        </p:nvSpPr>
        <p:spPr>
          <a:xfrm>
            <a:off x="4143792" y="421390"/>
            <a:ext cx="8450918" cy="933022"/>
          </a:xfrm>
          <a:prstGeom prst="rect">
            <a:avLst/>
          </a:prstGeom>
        </p:spPr>
        <p:txBody>
          <a:bodyPr/>
          <a:lstStyle>
            <a:lvl1pPr algn="l" defTabSz="321310">
              <a:defRPr sz="4400">
                <a:solidFill>
                  <a:srgbClr val="0B4A8E"/>
                </a:solidFill>
              </a:defRPr>
            </a:lvl1pPr>
          </a:lstStyle>
          <a:p>
            <a:pPr/>
            <a:r>
              <a:t>Demand Shift and Peak shaving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3917" y="5526999"/>
            <a:ext cx="10073885" cy="23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rrow"/>
          <p:cNvSpPr/>
          <p:nvPr/>
        </p:nvSpPr>
        <p:spPr>
          <a:xfrm>
            <a:off x="3140418" y="6350174"/>
            <a:ext cx="1270001" cy="332177"/>
          </a:xfrm>
          <a:prstGeom prst="rightArrow">
            <a:avLst>
              <a:gd name="adj1" fmla="val 32000"/>
              <a:gd name="adj2" fmla="val 24468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Arrow"/>
          <p:cNvSpPr/>
          <p:nvPr/>
        </p:nvSpPr>
        <p:spPr>
          <a:xfrm>
            <a:off x="7078995" y="5880754"/>
            <a:ext cx="1270001" cy="801597"/>
          </a:xfrm>
          <a:prstGeom prst="rightArrow">
            <a:avLst>
              <a:gd name="adj1" fmla="val 32000"/>
              <a:gd name="adj2" fmla="val 10139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roduct family"/>
          <p:cNvSpPr txBox="1"/>
          <p:nvPr>
            <p:ph type="ctrTitle"/>
          </p:nvPr>
        </p:nvSpPr>
        <p:spPr>
          <a:xfrm>
            <a:off x="435643" y="1614592"/>
            <a:ext cx="6940542" cy="1246503"/>
          </a:xfrm>
          <a:prstGeom prst="rect">
            <a:avLst/>
          </a:prstGeom>
        </p:spPr>
        <p:txBody>
          <a:bodyPr/>
          <a:lstStyle>
            <a:lvl1pPr algn="l" defTabSz="554990">
              <a:defRPr sz="7600">
                <a:solidFill>
                  <a:srgbClr val="0B4A8E"/>
                </a:solidFill>
              </a:defRPr>
            </a:lvl1pPr>
          </a:lstStyle>
          <a:p>
            <a:pPr/>
            <a:r>
              <a:t>Product family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2299397" y="3909186"/>
            <a:ext cx="3003067" cy="3675305"/>
            <a:chOff x="0" y="0"/>
            <a:chExt cx="3003066" cy="3675303"/>
          </a:xfrm>
        </p:grpSpPr>
        <p:sp>
          <p:nvSpPr>
            <p:cNvPr id="282" name="Powercube…"/>
            <p:cNvSpPr txBox="1"/>
            <p:nvPr/>
          </p:nvSpPr>
          <p:spPr>
            <a:xfrm>
              <a:off x="927177" y="2918637"/>
              <a:ext cx="1420178" cy="75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500"/>
              </a:pPr>
              <a:r>
                <a:t>Powercube</a:t>
              </a:r>
            </a:p>
            <a:p>
              <a:pPr>
                <a:defRPr b="0" sz="1500"/>
              </a:pPr>
              <a:r>
                <a:t>3kVA to 30kVA</a:t>
              </a:r>
            </a:p>
            <a:p>
              <a:pPr>
                <a:defRPr b="0" sz="1500"/>
              </a:pPr>
              <a:r>
                <a:t>10 - 100kWhrs</a:t>
              </a:r>
            </a:p>
          </p:txBody>
        </p:sp>
        <p:pic>
          <p:nvPicPr>
            <p:cNvPr id="283" name="©PLP-24583-DS-016.jpg" descr="©PLP-24583-DS-016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003067" cy="2243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7" name="Group"/>
          <p:cNvGrpSpPr/>
          <p:nvPr/>
        </p:nvGrpSpPr>
        <p:grpSpPr>
          <a:xfrm>
            <a:off x="941533" y="4281383"/>
            <a:ext cx="1569153" cy="3303108"/>
            <a:chOff x="0" y="0"/>
            <a:chExt cx="1569152" cy="3303106"/>
          </a:xfrm>
        </p:grpSpPr>
        <p:sp>
          <p:nvSpPr>
            <p:cNvPr id="285" name="Nano…"/>
            <p:cNvSpPr txBox="1"/>
            <p:nvPr/>
          </p:nvSpPr>
          <p:spPr>
            <a:xfrm>
              <a:off x="86214" y="2546440"/>
              <a:ext cx="1427227" cy="75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500"/>
              </a:pPr>
              <a:r>
                <a:t>Nano</a:t>
              </a:r>
            </a:p>
            <a:p>
              <a:pPr>
                <a:defRPr b="0" sz="1500"/>
              </a:pPr>
              <a:r>
                <a:t>400VA to 2kVA</a:t>
              </a:r>
            </a:p>
            <a:p>
              <a:pPr>
                <a:defRPr b="0" sz="1500"/>
              </a:pPr>
              <a:r>
                <a:t>0.7 - 5kWhrs</a:t>
              </a:r>
            </a:p>
          </p:txBody>
        </p:sp>
        <p:pic>
          <p:nvPicPr>
            <p:cNvPr id="286" name="24829-PRINT-079cp.jpg" descr="24829-PRINT-079cp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69153" cy="1735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0" name="Group"/>
          <p:cNvGrpSpPr/>
          <p:nvPr/>
        </p:nvGrpSpPr>
        <p:grpSpPr>
          <a:xfrm>
            <a:off x="5344536" y="3325048"/>
            <a:ext cx="2918657" cy="4259443"/>
            <a:chOff x="404108" y="-102925"/>
            <a:chExt cx="2918656" cy="4259441"/>
          </a:xfrm>
        </p:grpSpPr>
        <p:sp>
          <p:nvSpPr>
            <p:cNvPr id="288" name="Ingenium…"/>
            <p:cNvSpPr txBox="1"/>
            <p:nvPr/>
          </p:nvSpPr>
          <p:spPr>
            <a:xfrm>
              <a:off x="1140314" y="3399849"/>
              <a:ext cx="1526097" cy="75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500"/>
              </a:pPr>
              <a:r>
                <a:t>Ingenium</a:t>
              </a:r>
            </a:p>
            <a:p>
              <a:pPr>
                <a:defRPr b="0" sz="1500"/>
              </a:pPr>
              <a:r>
                <a:t>30kVA to 90kVA</a:t>
              </a:r>
            </a:p>
            <a:p>
              <a:pPr>
                <a:defRPr b="0" sz="1500"/>
              </a:pPr>
              <a:r>
                <a:t>60 - 200kWhrs</a:t>
              </a:r>
            </a:p>
          </p:txBody>
        </p:sp>
        <p:pic>
          <p:nvPicPr>
            <p:cNvPr id="289" name="INGENUM2917_00020-2.jpg" descr="INGENUM2917_00020-2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6946" t="0" r="10252" b="0"/>
            <a:stretch>
              <a:fillRect/>
            </a:stretch>
          </p:blipFill>
          <p:spPr>
            <a:xfrm>
              <a:off x="404108" y="-102926"/>
              <a:ext cx="2918658" cy="2997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" name="Group"/>
          <p:cNvGrpSpPr/>
          <p:nvPr/>
        </p:nvGrpSpPr>
        <p:grpSpPr>
          <a:xfrm>
            <a:off x="8206009" y="2273186"/>
            <a:ext cx="4608216" cy="5387199"/>
            <a:chOff x="0" y="0"/>
            <a:chExt cx="4608214" cy="5387198"/>
          </a:xfrm>
        </p:grpSpPr>
        <p:pic>
          <p:nvPicPr>
            <p:cNvPr id="291" name="24912--for print use-020.jpg" descr="24912--for print use-020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23660" r="0" b="15525"/>
            <a:stretch>
              <a:fillRect/>
            </a:stretch>
          </p:blipFill>
          <p:spPr>
            <a:xfrm>
              <a:off x="0" y="0"/>
              <a:ext cx="4608215" cy="4203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Ingenium Plus…"/>
            <p:cNvSpPr txBox="1"/>
            <p:nvPr/>
          </p:nvSpPr>
          <p:spPr>
            <a:xfrm>
              <a:off x="1087007" y="4532156"/>
              <a:ext cx="2434102" cy="855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8" tIns="71438" rIns="71438" bIns="71438" numCol="1" anchor="ctr">
              <a:noAutofit/>
            </a:bodyPr>
            <a:lstStyle/>
            <a:p>
              <a:pPr defTabSz="821530">
                <a:defRPr sz="1500"/>
              </a:pPr>
              <a:r>
                <a:t>Ingenium Plus</a:t>
              </a:r>
            </a:p>
            <a:p>
              <a:pPr defTabSz="821530">
                <a:defRPr b="0" sz="1500"/>
              </a:pPr>
              <a:r>
                <a:t>66kVA - 1MVA</a:t>
              </a:r>
            </a:p>
            <a:p>
              <a:pPr defTabSz="821530">
                <a:defRPr b="0" sz="2100"/>
              </a:pPr>
              <a:r>
                <a:rPr sz="1500"/>
                <a:t>120kWhrs - 2MWhrs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3"/>
      <p:bldP build="whole" bldLvl="1" animBg="1" rev="0" advAuto="0" spid="287" grpId="1"/>
      <p:bldP build="whole" bldLvl="1" animBg="1" rev="0" advAuto="0" spid="284" grpId="2"/>
      <p:bldP build="whole" bldLvl="1" animBg="1" rev="0" advAuto="0" spid="293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ollution-icons.ai" descr="pollution-icons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75474" y="3188904"/>
            <a:ext cx="973808" cy="1019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creenshot 2018-10-27 10.44.55.png" descr="Screenshot 2018-10-27 10.44.55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8587116" y="1601262"/>
            <a:ext cx="3823440" cy="247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creenshot 2018-10-28 09.35.44.png" descr="Screenshot 2018-10-28 09.35.44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8587314" y="4234350"/>
            <a:ext cx="3823137" cy="1940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Macintosh HD:Users:suefoster:Library:Containers:com.apple.mail:Data:Library:Mail Downloads:4551089F-A9BD-4DCB-B03F-ED7F8B24AA99:LedCinemaDisplay orig.png" descr="Macintosh HD:Users:suefoster:Library:Containers:com.apple.mail:Data:Library:Mail Downloads:4551089F-A9BD-4DCB-B03F-ED7F8B24AA99:LedCinemaDisplay ori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8482" y="2028895"/>
            <a:ext cx="4924000" cy="49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Knowledge is Power!"/>
          <p:cNvSpPr txBox="1"/>
          <p:nvPr>
            <p:ph type="ctrTitle"/>
          </p:nvPr>
        </p:nvSpPr>
        <p:spPr>
          <a:xfrm>
            <a:off x="263836" y="933270"/>
            <a:ext cx="7673322" cy="1246503"/>
          </a:xfrm>
          <a:prstGeom prst="rect">
            <a:avLst/>
          </a:prstGeom>
        </p:spPr>
        <p:txBody>
          <a:bodyPr/>
          <a:lstStyle>
            <a:lvl1pPr algn="l" defTabSz="443991">
              <a:defRPr sz="6080">
                <a:solidFill>
                  <a:srgbClr val="0B4A8E"/>
                </a:solidFill>
              </a:defRPr>
            </a:lvl1pPr>
          </a:lstStyle>
          <a:p>
            <a:pPr/>
            <a:r>
              <a:t>Knowledge is Power!</a:t>
            </a:r>
          </a:p>
        </p:txBody>
      </p:sp>
      <p:sp>
        <p:nvSpPr>
          <p:cNvPr id="300" name="Remote monitoring through smart EMS provides real time vision on energy use with historical analytics to report savings and provide valuable data for future optimisation."/>
          <p:cNvSpPr txBox="1"/>
          <p:nvPr/>
        </p:nvSpPr>
        <p:spPr>
          <a:xfrm>
            <a:off x="480269" y="6679869"/>
            <a:ext cx="11753334" cy="1639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39522">
              <a:defRPr b="0" sz="328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Remote monitoring through smart EMS provides real time vision on energy use with historical analytics to report savings and provide valuable data for future optimisation.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3"/>
      <p:bldP build="whole" bldLvl="1" animBg="1" rev="0" advAuto="0" spid="300" grpId="2"/>
      <p:bldP build="whole" bldLvl="1" animBg="1" rev="0" advAuto="0" spid="297" grpId="4"/>
      <p:bldP build="whole" bldLvl="1" animBg="1" rev="0" advAuto="0" spid="29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20171211_112412.jpg" descr="IMG_20171211_112412.jpg"/>
          <p:cNvPicPr>
            <a:picLocks noChangeAspect="1"/>
          </p:cNvPicPr>
          <p:nvPr/>
        </p:nvPicPr>
        <p:blipFill>
          <a:blip r:embed="rId2">
            <a:extLst/>
          </a:blip>
          <a:srcRect l="12611" t="0" r="0" b="0"/>
          <a:stretch>
            <a:fillRect/>
          </a:stretch>
        </p:blipFill>
        <p:spPr>
          <a:xfrm>
            <a:off x="-6949" y="1657354"/>
            <a:ext cx="4672665" cy="302536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Case study:…"/>
          <p:cNvSpPr txBox="1"/>
          <p:nvPr>
            <p:ph type="ctrTitle"/>
          </p:nvPr>
        </p:nvSpPr>
        <p:spPr>
          <a:xfrm>
            <a:off x="5283344" y="264660"/>
            <a:ext cx="7302202" cy="1531709"/>
          </a:xfrm>
          <a:prstGeom prst="rect">
            <a:avLst/>
          </a:prstGeom>
        </p:spPr>
        <p:txBody>
          <a:bodyPr/>
          <a:lstStyle/>
          <a:p>
            <a:pPr defTabSz="432308">
              <a:defRPr b="1" i="1" sz="333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Case study:</a:t>
            </a:r>
          </a:p>
          <a:p>
            <a:pPr defTabSz="432308">
              <a:defRPr b="1" sz="592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UPS Camden</a:t>
            </a:r>
          </a:p>
        </p:txBody>
      </p:sp>
      <p:sp>
        <p:nvSpPr>
          <p:cNvPr id="304" name="Cost effective, stacked benefits, re-deployable asset."/>
          <p:cNvSpPr txBox="1"/>
          <p:nvPr/>
        </p:nvSpPr>
        <p:spPr>
          <a:xfrm>
            <a:off x="8139327" y="6251123"/>
            <a:ext cx="3929945" cy="207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33679">
              <a:defRPr i="1" sz="3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Cost effective, stacked benefits, re-deployable asset.</a:t>
            </a:r>
          </a:p>
        </p:txBody>
      </p:sp>
      <p:sp>
        <p:nvSpPr>
          <p:cNvPr id="305" name="Introduction of 170 electric delivery vehicles…"/>
          <p:cNvSpPr txBox="1"/>
          <p:nvPr/>
        </p:nvSpPr>
        <p:spPr>
          <a:xfrm>
            <a:off x="5223714" y="1820636"/>
            <a:ext cx="7421462" cy="355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137160" indent="-137160" algn="l" defTabSz="233679">
              <a:spcBef>
                <a:spcPts val="1200"/>
              </a:spcBef>
              <a:buSzPct val="145000"/>
              <a:buChar char="•"/>
              <a:defRPr b="0" i="1" sz="2120"/>
            </a:pPr>
            <a:r>
              <a:t>Introduction of 170 electric delivery vehicles</a:t>
            </a:r>
          </a:p>
          <a:p>
            <a:pPr marL="137160" indent="-137160" algn="l" defTabSz="233679">
              <a:spcBef>
                <a:spcPts val="1200"/>
              </a:spcBef>
              <a:buSzPct val="145000"/>
              <a:buChar char="•"/>
              <a:defRPr b="0" i="1" sz="2120"/>
            </a:pPr>
            <a:r>
              <a:t>1.5MW gird supply not adequate (depot needs + EV charging requirements)</a:t>
            </a:r>
          </a:p>
          <a:p>
            <a:pPr marL="137160" indent="-137160" algn="l" defTabSz="233679">
              <a:spcBef>
                <a:spcPts val="1200"/>
              </a:spcBef>
              <a:buSzPct val="145000"/>
              <a:buChar char="•"/>
              <a:defRPr b="0" i="1" sz="2120"/>
            </a:pPr>
            <a:r>
              <a:t>Local network constrained, cost &amp; time for upgrade prohibitive</a:t>
            </a:r>
          </a:p>
          <a:p>
            <a:pPr marL="137160" indent="-137160" algn="l" defTabSz="233679">
              <a:spcBef>
                <a:spcPts val="1200"/>
              </a:spcBef>
              <a:buSzPct val="145000"/>
              <a:buChar char="•"/>
              <a:defRPr b="0" i="1" sz="2120"/>
            </a:pPr>
            <a:r>
              <a:t>BESS + smart charging system at fraction of cost, 16 week delivery &amp; installation</a:t>
            </a:r>
          </a:p>
          <a:p>
            <a:pPr marL="137160" indent="-137160" algn="l" defTabSz="233679">
              <a:spcBef>
                <a:spcPts val="1200"/>
              </a:spcBef>
              <a:buSzPct val="145000"/>
              <a:buChar char="•"/>
              <a:defRPr b="0" i="1" sz="2120"/>
            </a:pPr>
            <a:r>
              <a:t>Delivery of grid support services (FR, VR, energy exchange) </a:t>
            </a:r>
          </a:p>
        </p:txBody>
      </p:sp>
      <p:pic>
        <p:nvPicPr>
          <p:cNvPr id="3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939" y="5722216"/>
            <a:ext cx="6566965" cy="2819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" grpId="2"/>
      <p:bldP build="p" bldLvl="5" animBg="1" rev="0" advAuto="0" spid="30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ase study:…"/>
          <p:cNvSpPr txBox="1"/>
          <p:nvPr>
            <p:ph type="ctrTitle"/>
          </p:nvPr>
        </p:nvSpPr>
        <p:spPr>
          <a:xfrm>
            <a:off x="5283344" y="220043"/>
            <a:ext cx="7302202" cy="1531709"/>
          </a:xfrm>
          <a:prstGeom prst="rect">
            <a:avLst/>
          </a:prstGeom>
        </p:spPr>
        <p:txBody>
          <a:bodyPr/>
          <a:lstStyle/>
          <a:p>
            <a:pPr defTabSz="432308">
              <a:defRPr b="1" i="1" sz="333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Case study:</a:t>
            </a:r>
          </a:p>
          <a:p>
            <a:pPr defTabSz="432308">
              <a:defRPr b="1" sz="592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Oxford Bus</a:t>
            </a:r>
          </a:p>
        </p:txBody>
      </p:sp>
      <p:sp>
        <p:nvSpPr>
          <p:cNvPr id="309" name="System to support charing of electric tour busses…"/>
          <p:cNvSpPr txBox="1"/>
          <p:nvPr>
            <p:ph type="subTitle" sz="half" idx="1"/>
          </p:nvPr>
        </p:nvSpPr>
        <p:spPr>
          <a:xfrm>
            <a:off x="5656262" y="1891265"/>
            <a:ext cx="7021193" cy="6195727"/>
          </a:xfrm>
          <a:prstGeom prst="rect">
            <a:avLst/>
          </a:prstGeom>
        </p:spPr>
        <p:txBody>
          <a:bodyPr anchor="ctr"/>
          <a:lstStyle/>
          <a:p>
            <a:pPr marL="188595" indent="-188595" algn="l" defTabSz="321310">
              <a:spcBef>
                <a:spcPts val="1700"/>
              </a:spcBef>
              <a:buSzPct val="145000"/>
              <a:buChar char="•"/>
              <a:defRPr i="1" sz="2915"/>
            </a:pPr>
            <a:r>
              <a:t>System to support charing of electric tour busses</a:t>
            </a:r>
          </a:p>
          <a:p>
            <a:pPr marL="188595" indent="-188595" algn="l" defTabSz="321310">
              <a:spcBef>
                <a:spcPts val="1700"/>
              </a:spcBef>
              <a:buSzPct val="145000"/>
              <a:buChar char="•"/>
              <a:defRPr i="1" sz="2915"/>
            </a:pPr>
            <a:r>
              <a:t>Alternative to sunken cost of new grid connection</a:t>
            </a:r>
          </a:p>
          <a:p>
            <a:pPr marL="188595" indent="-188595" algn="l" defTabSz="321310">
              <a:spcBef>
                <a:spcPts val="1700"/>
              </a:spcBef>
              <a:buSzPct val="145000"/>
              <a:buChar char="•"/>
              <a:defRPr i="1" sz="2915"/>
            </a:pPr>
            <a:r>
              <a:t>Re-enforce minimum available supply</a:t>
            </a:r>
          </a:p>
          <a:p>
            <a:pPr marL="188595" indent="-188595" algn="l" defTabSz="321310">
              <a:spcBef>
                <a:spcPts val="1700"/>
              </a:spcBef>
              <a:buSzPct val="145000"/>
              <a:buChar char="•"/>
              <a:defRPr i="1" sz="2915"/>
            </a:pPr>
            <a:r>
              <a:t>Immediate deployment</a:t>
            </a:r>
          </a:p>
          <a:p>
            <a:pPr marL="188595" indent="-188595" algn="l" defTabSz="321310">
              <a:spcBef>
                <a:spcPts val="1700"/>
              </a:spcBef>
              <a:buSzPct val="145000"/>
              <a:buChar char="•"/>
              <a:defRPr i="1" sz="2915"/>
            </a:pPr>
            <a:r>
              <a:t>Can be re-deployed at later date</a:t>
            </a:r>
          </a:p>
          <a:p>
            <a:pPr marL="188595" indent="-188595" algn="l" defTabSz="321310">
              <a:spcBef>
                <a:spcPts val="1700"/>
              </a:spcBef>
              <a:buSzPct val="145000"/>
              <a:buChar char="•"/>
              <a:defRPr i="1" sz="2915"/>
            </a:pPr>
            <a:r>
              <a:t>Solar PV self consumption with deferred charging + weather report integration</a:t>
            </a:r>
          </a:p>
          <a:p>
            <a:pPr marL="188595" indent="-188595" algn="l" defTabSz="321310">
              <a:spcBef>
                <a:spcPts val="1700"/>
              </a:spcBef>
              <a:buSzPct val="145000"/>
              <a:buChar char="•"/>
              <a:defRPr i="1" sz="2915"/>
            </a:pPr>
            <a:r>
              <a:t>DSR functions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704" y="1319821"/>
            <a:ext cx="4459424" cy="3145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Screenshot 2018-06-26 23.39.03.png" descr="Screenshot 2018-06-26 23.39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983" y="4847773"/>
            <a:ext cx="5486846" cy="3768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3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1"/>
      <p:bldP build="p" bldLvl="5" animBg="1" rev="0" advAuto="0" spid="30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G_7506.JPG" descr="IMG_7506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21821" y="1971467"/>
            <a:ext cx="5724173" cy="429313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Case study:…"/>
          <p:cNvSpPr txBox="1"/>
          <p:nvPr>
            <p:ph type="ctrTitle"/>
          </p:nvPr>
        </p:nvSpPr>
        <p:spPr>
          <a:xfrm>
            <a:off x="5253599" y="294405"/>
            <a:ext cx="7302202" cy="1531709"/>
          </a:xfrm>
          <a:prstGeom prst="rect">
            <a:avLst/>
          </a:prstGeom>
        </p:spPr>
        <p:txBody>
          <a:bodyPr/>
          <a:lstStyle/>
          <a:p>
            <a:pPr defTabSz="414781">
              <a:defRPr b="1" i="1" sz="3195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Case study:</a:t>
            </a:r>
          </a:p>
          <a:p>
            <a:pPr defTabSz="414781">
              <a:defRPr b="1" sz="568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Kennington tube stn.</a:t>
            </a:r>
          </a:p>
        </p:txBody>
      </p:sp>
      <p:pic>
        <p:nvPicPr>
          <p:cNvPr id="315" name="Macintosh HD:Users:suefoster:Library:Containers:com.apple.mail:Data:Library:Mail Downloads:E28AAEAE-1EB5-4E7A-BE5E-1A0339BF5A8E:attachment.png" descr="Macintosh HD:Users:suefoster:Library:Containers:com.apple.mail:Data:Library:Mail Downloads:E28AAEAE-1EB5-4E7A-BE5E-1A0339BF5A8E:attachm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9247" y="6478340"/>
            <a:ext cx="1649924" cy="194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Macintosh HD:Users:suefoster:Library:Containers:com.apple.mail:Data:Library:Mail Downloads:C1F5E8D5-3423-4209-A379-F44E5F84153E:0.png" descr="Macintosh HD:Users:suefoster:Library:Containers:com.apple.mail:Data:Library:Mail Downloads:C1F5E8D5-3423-4209-A379-F44E5F84153E: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316" y="6718474"/>
            <a:ext cx="1434965" cy="143496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“The Off-Grid hybrid unit provided a great solution to our challenge of providing 24/7 power in a residential area where no mains connections were available.…"/>
          <p:cNvSpPr txBox="1"/>
          <p:nvPr/>
        </p:nvSpPr>
        <p:spPr>
          <a:xfrm>
            <a:off x="6216646" y="3085903"/>
            <a:ext cx="6220086" cy="4286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b="0" sz="2500"/>
            </a:pPr>
            <a:r>
              <a:t>“The Off-Grid hybrid unit provided a great solution to our challenge of providing 24/7 power in a residential area where no mains connections were available. </a:t>
            </a:r>
          </a:p>
          <a:p>
            <a:pPr algn="just" defTabSz="457200">
              <a:defRPr b="0" sz="2500"/>
            </a:pPr>
          </a:p>
          <a:p>
            <a:pPr algn="just" defTabSz="457200">
              <a:defRPr b="0" sz="2500"/>
            </a:pPr>
            <a:r>
              <a:t>The hybrid unit also gave us significant fuel savings over the 16 week period of around </a:t>
            </a:r>
            <a:r>
              <a:rPr b="1" i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66,000 litres</a:t>
            </a:r>
            <a:r>
              <a:t>, which equates to a carbon emission saving of approx. </a:t>
            </a:r>
            <a:r>
              <a:rPr b="1" i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160 TCO2e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.</a:t>
            </a:r>
            <a:r>
              <a:t> The unit worked exactly as we hoped and was a great success.”</a:t>
            </a:r>
          </a:p>
        </p:txBody>
      </p:sp>
      <p:sp>
        <p:nvSpPr>
          <p:cNvPr id="318" name="Environmental Manager at FLO…"/>
          <p:cNvSpPr txBox="1"/>
          <p:nvPr/>
        </p:nvSpPr>
        <p:spPr>
          <a:xfrm>
            <a:off x="6881602" y="7548520"/>
            <a:ext cx="5724129" cy="67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defRPr i="1" sz="18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Environmental Manager at FLO </a:t>
            </a:r>
          </a:p>
          <a:p>
            <a:pPr algn="r" defTabSz="457200">
              <a:defRPr i="1" sz="18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(Ferrovial Agroman Laing O'Rourke JV)</a:t>
            </a:r>
          </a:p>
        </p:txBody>
      </p:sp>
      <p:sp>
        <p:nvSpPr>
          <p:cNvPr id="319" name="200kVA, 350kWhr  BESS…"/>
          <p:cNvSpPr txBox="1"/>
          <p:nvPr/>
        </p:nvSpPr>
        <p:spPr>
          <a:xfrm>
            <a:off x="6611377" y="2041328"/>
            <a:ext cx="543062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200kVA, 350kWhr  BESS</a:t>
            </a:r>
          </a:p>
          <a:p>
            <a:pPr/>
            <a:r>
              <a:t>+ 300kVA EuroV bio-diesel generator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1"/>
      <p:bldP build="whole" bldLvl="1" animBg="1" rev="0" advAuto="0" spid="318" grpId="3"/>
      <p:bldP build="whole" bldLvl="1" animBg="1" rev="0" advAuto="0" spid="31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ase study:…"/>
          <p:cNvSpPr txBox="1"/>
          <p:nvPr>
            <p:ph type="ctrTitle"/>
          </p:nvPr>
        </p:nvSpPr>
        <p:spPr>
          <a:xfrm>
            <a:off x="4276221" y="282020"/>
            <a:ext cx="7302201" cy="1531709"/>
          </a:xfrm>
          <a:prstGeom prst="rect">
            <a:avLst/>
          </a:prstGeom>
        </p:spPr>
        <p:txBody>
          <a:bodyPr/>
          <a:lstStyle/>
          <a:p>
            <a:pPr defTabSz="397256">
              <a:defRPr b="1" i="1" sz="306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Case study:</a:t>
            </a:r>
          </a:p>
          <a:p>
            <a:pPr defTabSz="397256">
              <a:defRPr b="1" sz="544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Generator test facility</a:t>
            </a:r>
          </a:p>
        </p:txBody>
      </p:sp>
      <p:sp>
        <p:nvSpPr>
          <p:cNvPr id="322" name="Capture energy from generator test cells…"/>
          <p:cNvSpPr txBox="1"/>
          <p:nvPr>
            <p:ph type="subTitle" sz="half" idx="1"/>
          </p:nvPr>
        </p:nvSpPr>
        <p:spPr>
          <a:xfrm>
            <a:off x="5036494" y="1829578"/>
            <a:ext cx="7302202" cy="6484472"/>
          </a:xfrm>
          <a:prstGeom prst="rect">
            <a:avLst/>
          </a:prstGeom>
        </p:spPr>
        <p:txBody>
          <a:bodyPr anchor="ctr"/>
          <a:lstStyle/>
          <a:p>
            <a:pPr marL="195453" indent="-195453" algn="l" defTabSz="332993">
              <a:spcBef>
                <a:spcPts val="1800"/>
              </a:spcBef>
              <a:buSzPct val="145000"/>
              <a:buChar char="•"/>
              <a:defRPr i="1" sz="3021"/>
            </a:pPr>
            <a:r>
              <a:t>Capture energy from generator test cells</a:t>
            </a:r>
          </a:p>
          <a:p>
            <a:pPr marL="195453" indent="-195453" algn="l" defTabSz="332993">
              <a:spcBef>
                <a:spcPts val="1800"/>
              </a:spcBef>
              <a:buSzPct val="145000"/>
              <a:buChar char="•"/>
              <a:defRPr i="1" sz="3021"/>
            </a:pPr>
            <a:r>
              <a:t>Capture energy from solar PV installation</a:t>
            </a:r>
          </a:p>
          <a:p>
            <a:pPr marL="195453" indent="-195453" algn="l" defTabSz="332993">
              <a:spcBef>
                <a:spcPts val="1800"/>
              </a:spcBef>
              <a:buSzPct val="145000"/>
              <a:buChar char="•"/>
              <a:defRPr i="1" sz="3021"/>
            </a:pPr>
            <a:r>
              <a:t>Use stored energy to charge parts delivery vehicles and supply energy to customer’s private network</a:t>
            </a:r>
          </a:p>
          <a:p>
            <a:pPr marL="195453" indent="-195453" algn="l" defTabSz="332993">
              <a:spcBef>
                <a:spcPts val="1800"/>
              </a:spcBef>
              <a:buSzPct val="145000"/>
              <a:buChar char="•"/>
              <a:defRPr i="1" sz="3021"/>
            </a:pPr>
            <a:r>
              <a:t>Back-up power resource in the event of disturbance or fault</a:t>
            </a:r>
          </a:p>
          <a:p>
            <a:pPr marL="195453" indent="-195453" algn="l" defTabSz="332993">
              <a:spcBef>
                <a:spcPts val="1800"/>
              </a:spcBef>
              <a:buSzPct val="145000"/>
              <a:buChar char="•"/>
              <a:defRPr i="1" sz="3021"/>
            </a:pPr>
            <a:r>
              <a:t>Energy exchange capabilities within G99 ER (generator test cells cannot meet power quality standards)</a:t>
            </a:r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610" b="0"/>
          <a:stretch>
            <a:fillRect/>
          </a:stretch>
        </p:blipFill>
        <p:spPr>
          <a:xfrm>
            <a:off x="-1550422" y="2917674"/>
            <a:ext cx="6354256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ase study:…"/>
          <p:cNvSpPr txBox="1"/>
          <p:nvPr>
            <p:ph type="ctrTitle"/>
          </p:nvPr>
        </p:nvSpPr>
        <p:spPr>
          <a:xfrm>
            <a:off x="4866919" y="294405"/>
            <a:ext cx="7302202" cy="1531709"/>
          </a:xfrm>
          <a:prstGeom prst="rect">
            <a:avLst/>
          </a:prstGeom>
        </p:spPr>
        <p:txBody>
          <a:bodyPr/>
          <a:lstStyle/>
          <a:p>
            <a:pPr defTabSz="432308">
              <a:defRPr b="1" i="1" sz="333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Case study:</a:t>
            </a:r>
          </a:p>
          <a:p>
            <a:pPr defTabSz="432308">
              <a:defRPr b="1" sz="592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EV launch events</a:t>
            </a:r>
          </a:p>
        </p:txBody>
      </p:sp>
      <p:sp>
        <p:nvSpPr>
          <p:cNvPr id="326" name="Race track + rural circuit with limited capacity grid infrastructure, inadequate for high capacity EV charging…"/>
          <p:cNvSpPr txBox="1"/>
          <p:nvPr>
            <p:ph type="subTitle" sz="half" idx="1"/>
          </p:nvPr>
        </p:nvSpPr>
        <p:spPr>
          <a:xfrm>
            <a:off x="4389232" y="1955817"/>
            <a:ext cx="7782924" cy="4464260"/>
          </a:xfrm>
          <a:prstGeom prst="rect">
            <a:avLst/>
          </a:prstGeom>
        </p:spPr>
        <p:txBody>
          <a:bodyPr anchor="ctr"/>
          <a:lstStyle/>
          <a:p>
            <a:pPr marL="185166" indent="-185166" algn="l" defTabSz="315468">
              <a:spcBef>
                <a:spcPts val="1700"/>
              </a:spcBef>
              <a:buSzPct val="145000"/>
              <a:buChar char="•"/>
              <a:defRPr i="1" sz="2862"/>
            </a:pPr>
            <a:r>
              <a:t>Race track + rural circuit with limited capacity grid infrastructure, inadequate for high capacity EV charging</a:t>
            </a:r>
          </a:p>
          <a:p>
            <a:pPr marL="185166" indent="-185166" algn="l" defTabSz="315468">
              <a:spcBef>
                <a:spcPts val="1700"/>
              </a:spcBef>
              <a:buSzPct val="145000"/>
              <a:buChar char="•"/>
              <a:defRPr i="1" sz="2862"/>
            </a:pPr>
            <a:r>
              <a:t>Use of generators with fuel management both expensive, hazardous and environmentally undesirable</a:t>
            </a:r>
          </a:p>
          <a:p>
            <a:pPr marL="185166" indent="-185166" algn="l" defTabSz="315468">
              <a:spcBef>
                <a:spcPts val="1700"/>
              </a:spcBef>
              <a:buSzPct val="145000"/>
              <a:buChar char="•"/>
              <a:defRPr i="1" sz="2862"/>
            </a:pPr>
            <a:r>
              <a:t>High capacity, towable units with li-Ion battery systems provided flexible, clean and cost effective alternative to use of generators</a:t>
            </a:r>
          </a:p>
        </p:txBody>
      </p:sp>
      <p:pic>
        <p:nvPicPr>
          <p:cNvPr id="327" name="image006.jpg" descr="image006.jpg"/>
          <p:cNvPicPr>
            <a:picLocks noChangeAspect="1"/>
          </p:cNvPicPr>
          <p:nvPr/>
        </p:nvPicPr>
        <p:blipFill>
          <a:blip r:embed="rId2">
            <a:alphaModFix amt="91441"/>
            <a:extLst/>
          </a:blip>
          <a:srcRect l="14540" t="2543" r="7381" b="22189"/>
          <a:stretch>
            <a:fillRect/>
          </a:stretch>
        </p:blipFill>
        <p:spPr>
          <a:xfrm>
            <a:off x="-17190" y="894137"/>
            <a:ext cx="3925373" cy="2838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lbs0bXEwSQiUKI6ROQ6CcA.jpg" descr="lbs0bXEwSQiUKI6ROQ6CcA.jpg"/>
          <p:cNvPicPr>
            <a:picLocks noChangeAspect="1"/>
          </p:cNvPicPr>
          <p:nvPr/>
        </p:nvPicPr>
        <p:blipFill>
          <a:blip r:embed="rId3">
            <a:alphaModFix amt="91441"/>
            <a:extLst/>
          </a:blip>
          <a:srcRect l="0" t="1800" r="0" b="1800"/>
          <a:stretch>
            <a:fillRect/>
          </a:stretch>
        </p:blipFill>
        <p:spPr>
          <a:xfrm>
            <a:off x="-17190" y="3701352"/>
            <a:ext cx="3925445" cy="28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Outcome:  No Fuel, cost reduction, zero emissions"/>
          <p:cNvSpPr txBox="1"/>
          <p:nvPr/>
        </p:nvSpPr>
        <p:spPr>
          <a:xfrm>
            <a:off x="4327785" y="6891818"/>
            <a:ext cx="7905818" cy="126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80415">
              <a:defRPr i="1" sz="3839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Outcome:  No Fuel, cost reduction, zero emissions</a:t>
            </a:r>
          </a:p>
        </p:txBody>
      </p:sp>
      <p:pic>
        <p:nvPicPr>
          <p:cNvPr id="330" name="IMG_4785DCD6E31D-1.jpeg" descr="IMG_4785DCD6E31D-1.jpeg"/>
          <p:cNvPicPr>
            <a:picLocks noChangeAspect="1"/>
          </p:cNvPicPr>
          <p:nvPr/>
        </p:nvPicPr>
        <p:blipFill>
          <a:blip r:embed="rId4">
            <a:extLst/>
          </a:blip>
          <a:srcRect l="8490" t="3640" r="3851" b="3640"/>
          <a:stretch>
            <a:fillRect/>
          </a:stretch>
        </p:blipFill>
        <p:spPr>
          <a:xfrm>
            <a:off x="-36519" y="6549781"/>
            <a:ext cx="3925566" cy="2334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2"/>
      <p:bldP build="p" bldLvl="5" animBg="1" rev="0" advAuto="0" spid="32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Off Grid Energy Ltd…"/>
          <p:cNvSpPr txBox="1"/>
          <p:nvPr/>
        </p:nvSpPr>
        <p:spPr>
          <a:xfrm>
            <a:off x="5433686" y="1905487"/>
            <a:ext cx="6561709" cy="542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r" defTabSz="4500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Off Grid Energy Ltd</a:t>
            </a:r>
          </a:p>
          <a:p>
            <a:pPr algn="r" defTabSz="4500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Hybrid Power Hire Ltd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6 Pelham Road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Central Park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Rugby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CV23 0PB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+44 (0)1788 567123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solidFill>
                  <a:srgbClr val="000099"/>
                </a:solidFill>
                <a:hlinkClick r:id="rId2" invalidUrl="" action="" tgtFrame="" tooltip="" history="1" highlightClick="0" endSnd="0"/>
              </a:rPr>
              <a:t>danny.jones@offgrid-energy.co.uk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solidFill>
                  <a:srgbClr val="000099"/>
                </a:solidFill>
                <a:hlinkClick r:id="rId3" invalidUrl="" action="" tgtFrame="" tooltip="" history="1" highlightClick="0" endSnd="0"/>
              </a:rPr>
              <a:t>janene.dooler@offgrid-energy.co.uk</a:t>
            </a: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r" defTabSz="450000">
              <a:defRPr b="0"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www.offgrid-energy.co.uk</a:t>
            </a:r>
          </a:p>
        </p:txBody>
      </p:sp>
      <p:pic>
        <p:nvPicPr>
          <p:cNvPr id="333" name="WEB-24788-021.jpg" descr="WEB-24788-021.jpg"/>
          <p:cNvPicPr>
            <a:picLocks noChangeAspect="1"/>
          </p:cNvPicPr>
          <p:nvPr/>
        </p:nvPicPr>
        <p:blipFill>
          <a:blip r:embed="rId4">
            <a:extLst/>
          </a:blip>
          <a:srcRect l="24411" t="9701" r="16166" b="9701"/>
          <a:stretch>
            <a:fillRect/>
          </a:stretch>
        </p:blipFill>
        <p:spPr>
          <a:xfrm>
            <a:off x="1173217" y="1924748"/>
            <a:ext cx="5069952" cy="458591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42900" dist="179777" dir="3508169">
              <a:srgbClr val="000000">
                <a:alpha val="6549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ollution-icons.ai" descr="pollution-icons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06006" y="3610878"/>
            <a:ext cx="730356" cy="76433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Future market developments…"/>
          <p:cNvSpPr txBox="1"/>
          <p:nvPr>
            <p:ph type="ctrTitle"/>
          </p:nvPr>
        </p:nvSpPr>
        <p:spPr>
          <a:xfrm>
            <a:off x="51550" y="1050719"/>
            <a:ext cx="6859733" cy="933022"/>
          </a:xfrm>
          <a:prstGeom prst="rect">
            <a:avLst/>
          </a:prstGeom>
        </p:spPr>
        <p:txBody>
          <a:bodyPr/>
          <a:lstStyle>
            <a:lvl1pPr defTabSz="473201">
              <a:defRPr sz="4600">
                <a:solidFill>
                  <a:srgbClr val="0B4A8E"/>
                </a:solidFill>
              </a:defRPr>
            </a:lvl1pPr>
          </a:lstStyle>
          <a:p>
            <a:pPr/>
            <a:r>
              <a:t>Company background</a:t>
            </a:r>
          </a:p>
        </p:txBody>
      </p:sp>
      <p:pic>
        <p:nvPicPr>
          <p:cNvPr id="154" name="©PLP-24598-34.jpg" descr="©PLP-24598-34.jpg"/>
          <p:cNvPicPr>
            <a:picLocks noChangeAspect="1"/>
          </p:cNvPicPr>
          <p:nvPr/>
        </p:nvPicPr>
        <p:blipFill>
          <a:blip r:embed="rId3">
            <a:extLst/>
          </a:blip>
          <a:srcRect l="3744" t="0" r="12595" b="65"/>
          <a:stretch>
            <a:fillRect/>
          </a:stretch>
        </p:blipFill>
        <p:spPr>
          <a:xfrm>
            <a:off x="6837863" y="-21222"/>
            <a:ext cx="9708571" cy="866883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Established in 2009…"/>
          <p:cNvSpPr txBox="1"/>
          <p:nvPr/>
        </p:nvSpPr>
        <p:spPr>
          <a:xfrm>
            <a:off x="315473" y="2260761"/>
            <a:ext cx="6331888" cy="5850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>
              <a:lnSpc>
                <a:spcPts val="5100"/>
              </a:lnSpc>
              <a:spcBef>
                <a:spcPts val="1500"/>
              </a:spcBef>
              <a:buSzPct val="145000"/>
              <a:buChar char="•"/>
              <a:defRPr b="0" sz="3000"/>
            </a:pPr>
            <a:r>
              <a:t>Established in 2009</a:t>
            </a:r>
          </a:p>
          <a:p>
            <a:pPr marL="444500" indent="-444500">
              <a:lnSpc>
                <a:spcPts val="5100"/>
              </a:lnSpc>
              <a:spcBef>
                <a:spcPts val="1500"/>
              </a:spcBef>
              <a:buSzPct val="145000"/>
              <a:buChar char="•"/>
              <a:defRPr b="0" sz="3000"/>
            </a:pPr>
            <a:r>
              <a:t>Technology company based in Rugby</a:t>
            </a:r>
          </a:p>
          <a:p>
            <a:pPr marL="444500" indent="-444500">
              <a:lnSpc>
                <a:spcPts val="5100"/>
              </a:lnSpc>
              <a:spcBef>
                <a:spcPts val="1500"/>
              </a:spcBef>
              <a:buSzPct val="145000"/>
              <a:buChar char="•"/>
              <a:defRPr b="0" sz="3000"/>
            </a:pPr>
            <a:r>
              <a:t>Design, manufacture and supply energy storage solutions</a:t>
            </a:r>
          </a:p>
          <a:p>
            <a:pPr marL="444500" indent="-444500">
              <a:lnSpc>
                <a:spcPts val="5100"/>
              </a:lnSpc>
              <a:spcBef>
                <a:spcPts val="1500"/>
              </a:spcBef>
              <a:buSzPct val="145000"/>
              <a:buChar char="•"/>
              <a:defRPr b="0" sz="3000"/>
            </a:pPr>
            <a:r>
              <a:t>Temporary power, behind the meter storage, EV infrastructure, micro and mini grids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IMG_0432.JPG"/>
          <p:cNvGrpSpPr/>
          <p:nvPr/>
        </p:nvGrpSpPr>
        <p:grpSpPr>
          <a:xfrm>
            <a:off x="555199" y="2482075"/>
            <a:ext cx="3045818" cy="2822802"/>
            <a:chOff x="0" y="0"/>
            <a:chExt cx="3045816" cy="2822801"/>
          </a:xfrm>
        </p:grpSpPr>
        <p:pic>
          <p:nvPicPr>
            <p:cNvPr id="158" name="IMG_0432.JPG" descr="IMG_0432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920" t="11600" r="8762" b="1182"/>
            <a:stretch>
              <a:fillRect/>
            </a:stretch>
          </p:blipFill>
          <p:spPr>
            <a:xfrm>
              <a:off x="88900" y="50800"/>
              <a:ext cx="2868017" cy="25942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IMG_0432.JPG" descr="IMG_0432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045818" cy="2822803"/>
            </a:xfrm>
            <a:prstGeom prst="rect">
              <a:avLst/>
            </a:prstGeom>
            <a:effectLst/>
          </p:spPr>
        </p:pic>
      </p:grpSp>
      <p:grpSp>
        <p:nvGrpSpPr>
          <p:cNvPr id="162" name="IMG_2682.JPG"/>
          <p:cNvGrpSpPr/>
          <p:nvPr/>
        </p:nvGrpSpPr>
        <p:grpSpPr>
          <a:xfrm>
            <a:off x="4664122" y="2785694"/>
            <a:ext cx="3127688" cy="2896856"/>
            <a:chOff x="0" y="0"/>
            <a:chExt cx="3127686" cy="2896854"/>
          </a:xfrm>
        </p:grpSpPr>
        <p:pic>
          <p:nvPicPr>
            <p:cNvPr id="161" name="IMG_2682.JPG" descr="IMG_2682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213" t="13430" r="16141" b="13430"/>
            <a:stretch>
              <a:fillRect/>
            </a:stretch>
          </p:blipFill>
          <p:spPr>
            <a:xfrm>
              <a:off x="88900" y="50800"/>
              <a:ext cx="2949887" cy="26682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IMG_2682.JPG" descr="IMG_2682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127688" cy="2896856"/>
            </a:xfrm>
            <a:prstGeom prst="rect">
              <a:avLst/>
            </a:prstGeom>
            <a:effectLst/>
          </p:spPr>
        </p:pic>
      </p:grpSp>
      <p:grpSp>
        <p:nvGrpSpPr>
          <p:cNvPr id="165" name="IMG_0159.JPG"/>
          <p:cNvGrpSpPr/>
          <p:nvPr/>
        </p:nvGrpSpPr>
        <p:grpSpPr>
          <a:xfrm>
            <a:off x="6084359" y="5582924"/>
            <a:ext cx="2957344" cy="2742775"/>
            <a:chOff x="0" y="0"/>
            <a:chExt cx="2957343" cy="2742774"/>
          </a:xfrm>
        </p:grpSpPr>
        <p:pic>
          <p:nvPicPr>
            <p:cNvPr id="164" name="IMG_0159.JPG" descr="IMG_0159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0722" t="25629" r="20722" b="3749"/>
            <a:stretch>
              <a:fillRect/>
            </a:stretch>
          </p:blipFill>
          <p:spPr>
            <a:xfrm>
              <a:off x="88900" y="50800"/>
              <a:ext cx="2779543" cy="25141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IMG_0159.JPG" descr="IMG_0159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2957345" cy="2742775"/>
            </a:xfrm>
            <a:prstGeom prst="rect">
              <a:avLst/>
            </a:prstGeom>
            <a:effectLst/>
          </p:spPr>
        </p:pic>
      </p:grpSp>
      <p:grpSp>
        <p:nvGrpSpPr>
          <p:cNvPr id="168" name="lneA+PmdQ3mP1qlm55VjeA.jpg"/>
          <p:cNvGrpSpPr/>
          <p:nvPr/>
        </p:nvGrpSpPr>
        <p:grpSpPr>
          <a:xfrm>
            <a:off x="8594792" y="3866333"/>
            <a:ext cx="3342351" cy="3091025"/>
            <a:chOff x="0" y="0"/>
            <a:chExt cx="3342350" cy="3091023"/>
          </a:xfrm>
        </p:grpSpPr>
        <p:pic>
          <p:nvPicPr>
            <p:cNvPr id="167" name="lneA+PmdQ3mP1qlm55VjeA.jpg" descr="lneA+PmdQ3mP1qlm55VjeA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2889" t="14143" r="0" b="31955"/>
            <a:stretch>
              <a:fillRect/>
            </a:stretch>
          </p:blipFill>
          <p:spPr>
            <a:xfrm>
              <a:off x="88899" y="50800"/>
              <a:ext cx="3071194" cy="28624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lneA+PmdQ3mP1qlm55VjeA.jpg" descr="lneA+PmdQ3mP1qlm55VjeA.jp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342351" cy="3091024"/>
            </a:xfrm>
            <a:prstGeom prst="rect">
              <a:avLst/>
            </a:prstGeom>
            <a:effectLst/>
          </p:spPr>
        </p:pic>
      </p:grpSp>
      <p:grpSp>
        <p:nvGrpSpPr>
          <p:cNvPr id="171" name="IMG_1217.JPG"/>
          <p:cNvGrpSpPr/>
          <p:nvPr/>
        </p:nvGrpSpPr>
        <p:grpSpPr>
          <a:xfrm>
            <a:off x="2098472" y="4814075"/>
            <a:ext cx="2957344" cy="2742775"/>
            <a:chOff x="0" y="0"/>
            <a:chExt cx="2957342" cy="2742773"/>
          </a:xfrm>
        </p:grpSpPr>
        <p:pic>
          <p:nvPicPr>
            <p:cNvPr id="170" name="IMG_1217.JPG" descr="IMG_1217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219" r="0" b="16219"/>
            <a:stretch>
              <a:fillRect/>
            </a:stretch>
          </p:blipFill>
          <p:spPr>
            <a:xfrm>
              <a:off x="88900" y="50800"/>
              <a:ext cx="2779543" cy="25141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IMG_1217.JPG" descr="IMG_1217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2957343" cy="2742775"/>
            </a:xfrm>
            <a:prstGeom prst="rect">
              <a:avLst/>
            </a:prstGeom>
            <a:effectLst/>
          </p:spPr>
        </p:pic>
      </p:grpSp>
      <p:sp>
        <p:nvSpPr>
          <p:cNvPr id="172" name="2010…"/>
          <p:cNvSpPr txBox="1"/>
          <p:nvPr/>
        </p:nvSpPr>
        <p:spPr>
          <a:xfrm>
            <a:off x="358021" y="2109885"/>
            <a:ext cx="1879093" cy="70383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0"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2010</a:t>
            </a:r>
          </a:p>
          <a:p>
            <a:pPr>
              <a:defRPr b="0"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Storage + solar</a:t>
            </a:r>
          </a:p>
        </p:txBody>
      </p:sp>
      <p:sp>
        <p:nvSpPr>
          <p:cNvPr id="173" name="2011 UK’s first commercial hybrid"/>
          <p:cNvSpPr txBox="1"/>
          <p:nvPr/>
        </p:nvSpPr>
        <p:spPr>
          <a:xfrm>
            <a:off x="1415730" y="7169090"/>
            <a:ext cx="2438698" cy="70383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0"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2011 UK’s first commercial hybrid</a:t>
            </a:r>
          </a:p>
        </p:txBody>
      </p:sp>
      <p:sp>
        <p:nvSpPr>
          <p:cNvPr id="174" name="2012 Li-Ion systems for utilities"/>
          <p:cNvSpPr txBox="1"/>
          <p:nvPr/>
        </p:nvSpPr>
        <p:spPr>
          <a:xfrm>
            <a:off x="4822938" y="2283283"/>
            <a:ext cx="2438699" cy="7038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0"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2012 Li-Ion systems for utilities</a:t>
            </a:r>
          </a:p>
        </p:txBody>
      </p:sp>
      <p:sp>
        <p:nvSpPr>
          <p:cNvPr id="175" name="2013 supply to national plant rental partners"/>
          <p:cNvSpPr txBox="1"/>
          <p:nvPr/>
        </p:nvSpPr>
        <p:spPr>
          <a:xfrm>
            <a:off x="8028654" y="7438316"/>
            <a:ext cx="2438698" cy="102133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0"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2013 supply to national plant rental partners </a:t>
            </a:r>
          </a:p>
        </p:txBody>
      </p:sp>
      <p:sp>
        <p:nvSpPr>
          <p:cNvPr id="176" name="2017 larger scale BTM and hybrid power solutions"/>
          <p:cNvSpPr txBox="1"/>
          <p:nvPr/>
        </p:nvSpPr>
        <p:spPr>
          <a:xfrm>
            <a:off x="10163211" y="6313733"/>
            <a:ext cx="2438699" cy="10213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b="0"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2017 larger scale BTM and hybrid power solutions</a:t>
            </a:r>
          </a:p>
        </p:txBody>
      </p:sp>
      <p:sp>
        <p:nvSpPr>
          <p:cNvPr id="177" name="2015 - established dedicated battery rental business, now at 130+ systems and growing"/>
          <p:cNvSpPr txBox="1"/>
          <p:nvPr/>
        </p:nvSpPr>
        <p:spPr>
          <a:xfrm>
            <a:off x="8294616" y="2094066"/>
            <a:ext cx="3619367" cy="154056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2015 - established dedicated battery rental business, now at 130+ systems and growing</a:t>
            </a:r>
          </a:p>
        </p:txBody>
      </p:sp>
      <p:sp>
        <p:nvSpPr>
          <p:cNvPr id="178" name="OGE Heritage - energy storage since 2010"/>
          <p:cNvSpPr txBox="1"/>
          <p:nvPr>
            <p:ph type="ctrTitle"/>
          </p:nvPr>
        </p:nvSpPr>
        <p:spPr>
          <a:xfrm>
            <a:off x="608494" y="714647"/>
            <a:ext cx="11787812" cy="1159004"/>
          </a:xfrm>
          <a:prstGeom prst="rect">
            <a:avLst/>
          </a:prstGeom>
        </p:spPr>
        <p:txBody>
          <a:bodyPr lIns="38099" tIns="38099" rIns="38099" bIns="38099"/>
          <a:lstStyle>
            <a:lvl1pPr algn="l" defTabSz="348416">
              <a:defRPr sz="4703">
                <a:solidFill>
                  <a:srgbClr val="0B4A8E"/>
                </a:solidFill>
              </a:defRPr>
            </a:lvl1pPr>
          </a:lstStyle>
          <a:p>
            <a:pPr/>
            <a:r>
              <a:t>OGE Heritage - energy storage since 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ers &amp; Countries"/>
          <p:cNvSpPr txBox="1"/>
          <p:nvPr>
            <p:ph type="ctrTitle"/>
          </p:nvPr>
        </p:nvSpPr>
        <p:spPr>
          <a:xfrm>
            <a:off x="-1038638" y="1090446"/>
            <a:ext cx="13810583" cy="1279885"/>
          </a:xfrm>
          <a:prstGeom prst="rect">
            <a:avLst/>
          </a:prstGeom>
        </p:spPr>
        <p:txBody>
          <a:bodyPr/>
          <a:lstStyle>
            <a:lvl1pPr defTabSz="572516">
              <a:defRPr sz="7840">
                <a:solidFill>
                  <a:srgbClr val="0B4A8E"/>
                </a:solidFill>
              </a:defRPr>
            </a:lvl1pPr>
          </a:lstStyle>
          <a:p>
            <a:pPr/>
            <a:r>
              <a:t>Customers &amp; Countries</a:t>
            </a:r>
          </a:p>
        </p:txBody>
      </p:sp>
      <p:grpSp>
        <p:nvGrpSpPr>
          <p:cNvPr id="194" name="Group"/>
          <p:cNvGrpSpPr/>
          <p:nvPr/>
        </p:nvGrpSpPr>
        <p:grpSpPr>
          <a:xfrm>
            <a:off x="940456" y="6124387"/>
            <a:ext cx="8338194" cy="1183603"/>
            <a:chOff x="0" y="0"/>
            <a:chExt cx="8338193" cy="1183601"/>
          </a:xfrm>
        </p:grpSpPr>
        <p:pic>
          <p:nvPicPr>
            <p:cNvPr id="181" name="IET-Award logo 2016-Innovation-Finalist.jpg" descr="IET-Award logo 2016-Innovation-Finalist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83188" y="591801"/>
              <a:ext cx="1771862" cy="427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SLA17-finalist-vertwhite.jpg" descr="SLA17-finalist-vertwhit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23296" y="178868"/>
              <a:ext cx="514898" cy="8402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2" name="Group"/>
            <p:cNvGrpSpPr/>
            <p:nvPr/>
          </p:nvGrpSpPr>
          <p:grpSpPr>
            <a:xfrm>
              <a:off x="0" y="0"/>
              <a:ext cx="5772866" cy="1183602"/>
              <a:chOff x="0" y="0"/>
              <a:chExt cx="5772865" cy="1183601"/>
            </a:xfrm>
          </p:grpSpPr>
          <p:pic>
            <p:nvPicPr>
              <p:cNvPr id="183" name="ERA awards winners logo final.jpeg" descr="ERA awards winners logo final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90321" y="458615"/>
                <a:ext cx="806158" cy="6717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4" name="EIC_awards_logo_WINNER_2015.jpg" descr="EIC_awards_logo_WINNER_2015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008018" y="511779"/>
                <a:ext cx="792572" cy="6717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8456" t="54045" r="62588" b="0"/>
              <a:stretch>
                <a:fillRect/>
              </a:stretch>
            </p:blipFill>
            <p:spPr>
              <a:xfrm>
                <a:off x="1559296" y="308446"/>
                <a:ext cx="771979" cy="8751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CN14-Logo-BLACK-CMYK-Finalist.jpg" descr="CN14-Logo-BLACK-CMYK-Finalist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83322" y="479464"/>
                <a:ext cx="1085932" cy="70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91" name="Group"/>
              <p:cNvGrpSpPr/>
              <p:nvPr/>
            </p:nvGrpSpPr>
            <p:grpSpPr>
              <a:xfrm>
                <a:off x="0" y="0"/>
                <a:ext cx="5772866" cy="430819"/>
                <a:chOff x="0" y="0"/>
                <a:chExt cx="5772865" cy="430818"/>
              </a:xfrm>
            </p:grpSpPr>
            <p:sp>
              <p:nvSpPr>
                <p:cNvPr id="187" name="“Product of the Year” award winner 2013"/>
                <p:cNvSpPr txBox="1"/>
                <p:nvPr/>
              </p:nvSpPr>
              <p:spPr>
                <a:xfrm>
                  <a:off x="0" y="0"/>
                  <a:ext cx="1286749" cy="4308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noAutofit/>
                </a:bodyPr>
                <a:lstStyle>
                  <a:lvl1pPr defTabSz="457200">
                    <a:defRPr b="0" i="1" sz="700">
                      <a:solidFill>
                        <a:srgbClr val="5E5E5E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“Product of the Year” award winner 2013</a:t>
                  </a:r>
                </a:p>
              </p:txBody>
            </p:sp>
            <p:sp>
              <p:nvSpPr>
                <p:cNvPr id="188" name="“Event Innovation of the Year” award winners 2013"/>
                <p:cNvSpPr txBox="1"/>
                <p:nvPr/>
              </p:nvSpPr>
              <p:spPr>
                <a:xfrm>
                  <a:off x="1334772" y="0"/>
                  <a:ext cx="1440718" cy="4308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noAutofit/>
                </a:bodyPr>
                <a:lstStyle>
                  <a:lvl1pPr defTabSz="457200">
                    <a:defRPr b="0" i="1" sz="700">
                      <a:solidFill>
                        <a:srgbClr val="5E5E5E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“Event Innovation of the Year” award winners 2013</a:t>
                  </a:r>
                </a:p>
              </p:txBody>
            </p:sp>
            <p:sp>
              <p:nvSpPr>
                <p:cNvPr id="189" name="“Environmental Impact” award winner 2015"/>
                <p:cNvSpPr txBox="1"/>
                <p:nvPr/>
              </p:nvSpPr>
              <p:spPr>
                <a:xfrm>
                  <a:off x="2775489" y="0"/>
                  <a:ext cx="1286750" cy="4308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noAutofit/>
                </a:bodyPr>
                <a:lstStyle>
                  <a:lvl1pPr defTabSz="457200">
                    <a:defRPr b="0" i="1" sz="700">
                      <a:solidFill>
                        <a:srgbClr val="5E5E5E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“Environmental Impact” award winner 2015</a:t>
                  </a:r>
                </a:p>
              </p:txBody>
            </p:sp>
            <p:sp>
              <p:nvSpPr>
                <p:cNvPr id="190" name="“Commercial Innovation of the Year” finalist 2014"/>
                <p:cNvSpPr txBox="1"/>
                <p:nvPr/>
              </p:nvSpPr>
              <p:spPr>
                <a:xfrm>
                  <a:off x="4296507" y="0"/>
                  <a:ext cx="1476359" cy="4308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noAutofit/>
                </a:bodyPr>
                <a:lstStyle>
                  <a:lvl1pPr defTabSz="457200">
                    <a:defRPr b="0" i="1" sz="700">
                      <a:solidFill>
                        <a:srgbClr val="5E5E5E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“Commercial Innovation of the Year” finalist 2014</a:t>
                  </a:r>
                </a:p>
              </p:txBody>
            </p:sp>
          </p:grpSp>
        </p:grpSp>
        <p:sp>
          <p:nvSpPr>
            <p:cNvPr id="193" name="“Finalists in IET innovations and EDIE awards”"/>
            <p:cNvSpPr txBox="1"/>
            <p:nvPr/>
          </p:nvSpPr>
          <p:spPr>
            <a:xfrm>
              <a:off x="5883188" y="0"/>
              <a:ext cx="1476360" cy="430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457200">
                <a:defRPr b="0" i="1" sz="700">
                  <a:solidFill>
                    <a:srgbClr val="5E5E5E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“Finalists in IET innovations and EDIE awards”</a:t>
              </a:r>
            </a:p>
          </p:txBody>
        </p:sp>
      </p:grpSp>
      <p:sp>
        <p:nvSpPr>
          <p:cNvPr id="195" name="Rounded Rectangle"/>
          <p:cNvSpPr/>
          <p:nvPr/>
        </p:nvSpPr>
        <p:spPr>
          <a:xfrm>
            <a:off x="850887" y="5910915"/>
            <a:ext cx="8517332" cy="1657355"/>
          </a:xfrm>
          <a:prstGeom prst="roundRect">
            <a:avLst>
              <a:gd name="adj" fmla="val 10641"/>
            </a:avLst>
          </a:prstGeom>
          <a:ln w="25400">
            <a:solidFill>
              <a:schemeClr val="accent1">
                <a:alpha val="71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defTabSz="450000">
              <a:defRPr b="0" sz="11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6" name="Awards"/>
          <p:cNvSpPr txBox="1"/>
          <p:nvPr/>
        </p:nvSpPr>
        <p:spPr>
          <a:xfrm>
            <a:off x="893099" y="5864107"/>
            <a:ext cx="1344260" cy="35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>
            <a:normAutofit fontScale="100000" lnSpcReduction="0"/>
          </a:bodyPr>
          <a:lstStyle>
            <a:lvl1pPr algn="l" defTabSz="403097">
              <a:defRPr b="0" sz="1794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Awards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902421" y="2548526"/>
            <a:ext cx="8414264" cy="3190216"/>
            <a:chOff x="0" y="0"/>
            <a:chExt cx="8414263" cy="3190215"/>
          </a:xfrm>
        </p:grpSpPr>
        <p:pic>
          <p:nvPicPr>
            <p:cNvPr id="197" name="Macintosh HD:Users:suefoster:Library:Containers:com.apple.mail:Data:Library:Mail Downloads:E28AAEAE-1EB5-4E7A-BE5E-1A0339BF5A8E:attachment.png" descr="Macintosh HD:Users:suefoster:Library:Containers:com.apple.mail:Data:Library:Mail Downloads:E28AAEAE-1EB5-4E7A-BE5E-1A0339BF5A8E:attachment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67594" y="1924367"/>
              <a:ext cx="1076224" cy="1265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SKANSKA-orig-logoCMYK1 copy.png" descr="SKANSKA-orig-logoCMYK1 copy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471398" y="225678"/>
              <a:ext cx="1263799" cy="184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costain.psd" descr="costain.psd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5668734" y="2570846"/>
              <a:ext cx="601984" cy="451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gC.psd" descr="imgC.psd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851201" y="138610"/>
              <a:ext cx="936876" cy="434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kier.psd" descr="kier.psd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1330" y="80520"/>
              <a:ext cx="774831" cy="29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bb_utility_solutions-_resized.psd" descr="bb_utility_solutions-_resized.psd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51666" y="165946"/>
              <a:ext cx="1206233" cy="416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laing logo.jpg" descr="laing logo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051538" y="224558"/>
              <a:ext cx="1134175" cy="284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Interserve.jpg" descr="Interserve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5410257" y="738731"/>
              <a:ext cx="1076513" cy="415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vinci copy.png" descr="vinci copy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713643" y="731056"/>
              <a:ext cx="1685577" cy="430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a-plant-logo.png" descr="a-plant-logo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01330" y="1265924"/>
              <a:ext cx="469924" cy="535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Aggreko logo.jpg" descr="Aggreko logo.jp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435716" y="1356753"/>
              <a:ext cx="1439130" cy="39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logo-loxam-power.jpg" descr="logo-loxam-power.jp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851815" y="1265924"/>
              <a:ext cx="1157718" cy="578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4837452" y="1161721"/>
              <a:ext cx="1818325" cy="819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eads-logo.psd" descr="eads-logo.psd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2070662"/>
              <a:ext cx="1142507" cy="294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084058" y="1972222"/>
              <a:ext cx="1241531" cy="425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Image" descr="Image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239111" y="2052080"/>
              <a:ext cx="1530827" cy="331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01330" y="731056"/>
              <a:ext cx="1191379" cy="339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6343376" y="0"/>
              <a:ext cx="1124659" cy="72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Image" descr="Image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4102402" y="1358185"/>
              <a:ext cx="609311" cy="420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Image" descr="Image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6624324" y="934898"/>
              <a:ext cx="843711" cy="843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Logo_Primary_CMYK.pdf" descr="Logo_Primary_CMYK.pdf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4325588" y="1844782"/>
              <a:ext cx="2263749" cy="74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Screenshot 2017-05-06 13.18.43.png" descr="Screenshot 2017-05-06 13.18.43.png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938827" y="734214"/>
              <a:ext cx="1211811" cy="412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7468035" y="146254"/>
              <a:ext cx="741046" cy="2403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7569054" y="587800"/>
              <a:ext cx="640027" cy="640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7569054" y="1441076"/>
              <a:ext cx="710530" cy="268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50307" y="2570657"/>
              <a:ext cx="1696765" cy="411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RDMP Work:Off-Grid Energy:Design:Due Diligence Report:Company Logos:United_Parcel_Service.png" descr="RDMP Work:Off-Grid Energy:Design:Due Diligence Report:Company Logos:United_Parcel_Service.png"/>
            <p:cNvPicPr>
              <a:picLocks noChangeAspect="1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2064901" y="2536741"/>
              <a:ext cx="401956" cy="479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RDMP Work:Off-Grid Energy:Design:Due Diligence Report:Company Logos:oxford-bus-company-vector-logo.png" descr="RDMP Work:Off-Grid Energy:Design:Due Diligence Report:Company Logos:oxford-bus-company-vector-logo.png"/>
            <p:cNvPicPr>
              <a:picLocks noChangeAspect="1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2675502" y="2528368"/>
              <a:ext cx="967782" cy="536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Macintosh HD:private:var:folders:l5:17v7mcv12qnfs08wyvllg5nw0000gn:T:TemporaryItems:Kew-Gardens-logo-1.jpg" descr="Macintosh HD:private:var:folders:l5:17v7mcv12qnfs08wyvllg5nw0000gn:T:TemporaryItems:Kew-Gardens-logo-1.jpg"/>
            <p:cNvPicPr>
              <a:picLocks noChangeAspect="1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3851929" y="2497412"/>
              <a:ext cx="904855" cy="601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Macintosh HD:Users:suefoster:Library:Containers:com.apple.mail:Data:Library:Mail Downloads:C1F5E8D5-3423-4209-A379-F44E5F84153E:0.png" descr="Macintosh HD:Users:suefoster:Library:Containers:com.apple.mail:Data:Library:Mail Downloads:C1F5E8D5-3423-4209-A379-F44E5F84153E:0.png"/>
            <p:cNvPicPr>
              <a:picLocks noChangeAspect="1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4836892" y="2491259"/>
              <a:ext cx="541021" cy="541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mage" descr="Image"/>
            <p:cNvPicPr>
              <a:picLocks noChangeAspect="1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7446481" y="2489581"/>
              <a:ext cx="967783" cy="544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mage" descr="Image"/>
            <p:cNvPicPr>
              <a:picLocks noChangeAspect="1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7287739" y="2010022"/>
              <a:ext cx="966415" cy="375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2" name="Group"/>
          <p:cNvGrpSpPr/>
          <p:nvPr/>
        </p:nvGrpSpPr>
        <p:grpSpPr>
          <a:xfrm>
            <a:off x="9458615" y="2455674"/>
            <a:ext cx="3406884" cy="5113803"/>
            <a:chOff x="0" y="0"/>
            <a:chExt cx="3406882" cy="5113801"/>
          </a:xfrm>
        </p:grpSpPr>
        <p:grpSp>
          <p:nvGrpSpPr>
            <p:cNvPr id="240" name="Group"/>
            <p:cNvGrpSpPr/>
            <p:nvPr/>
          </p:nvGrpSpPr>
          <p:grpSpPr>
            <a:xfrm>
              <a:off x="199557" y="340612"/>
              <a:ext cx="3007771" cy="4122565"/>
              <a:chOff x="0" y="-38461"/>
              <a:chExt cx="3007770" cy="4122564"/>
            </a:xfrm>
          </p:grpSpPr>
          <p:grpSp>
            <p:nvGrpSpPr>
              <p:cNvPr id="238" name="Group"/>
              <p:cNvGrpSpPr/>
              <p:nvPr/>
            </p:nvGrpSpPr>
            <p:grpSpPr>
              <a:xfrm>
                <a:off x="0" y="135897"/>
                <a:ext cx="3007771" cy="3948207"/>
                <a:chOff x="0" y="0"/>
                <a:chExt cx="3007770" cy="3948206"/>
              </a:xfrm>
            </p:grpSpPr>
            <p:pic>
              <p:nvPicPr>
                <p:cNvPr id="230" name="Image" descr="Image"/>
                <p:cNvPicPr>
                  <a:picLocks noChangeAspect="1"/>
                </p:cNvPicPr>
                <p:nvPr/>
              </p:nvPicPr>
              <p:blipFill>
                <a:blip r:embed="rId40">
                  <a:extLst/>
                </a:blip>
                <a:stretch>
                  <a:fillRect/>
                </a:stretch>
              </p:blipFill>
              <p:spPr>
                <a:xfrm>
                  <a:off x="1649659" y="1099058"/>
                  <a:ext cx="1299622" cy="8648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1" name="Image" descr="Image"/>
                <p:cNvPicPr>
                  <a:picLocks noChangeAspect="1"/>
                </p:cNvPicPr>
                <p:nvPr/>
              </p:nvPicPr>
              <p:blipFill>
                <a:blip r:embed="rId4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475394" cy="14753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2" name="Image" descr="Image"/>
                <p:cNvPicPr>
                  <a:picLocks noChangeAspect="1"/>
                </p:cNvPicPr>
                <p:nvPr/>
              </p:nvPicPr>
              <p:blipFill>
                <a:blip r:embed="rId42">
                  <a:extLst/>
                </a:blip>
                <a:stretch>
                  <a:fillRect/>
                </a:stretch>
              </p:blipFill>
              <p:spPr>
                <a:xfrm>
                  <a:off x="16283" y="1241355"/>
                  <a:ext cx="1442828" cy="72141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3" name="Image" descr="Image"/>
                <p:cNvPicPr>
                  <a:picLocks noChangeAspect="1"/>
                </p:cNvPicPr>
                <p:nvPr/>
              </p:nvPicPr>
              <p:blipFill>
                <a:blip r:embed="rId43">
                  <a:extLst/>
                </a:blip>
                <a:stretch>
                  <a:fillRect/>
                </a:stretch>
              </p:blipFill>
              <p:spPr>
                <a:xfrm>
                  <a:off x="1591170" y="312091"/>
                  <a:ext cx="1416601" cy="7083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4" name="Image" descr="Image"/>
                <p:cNvPicPr>
                  <a:picLocks noChangeAspect="1"/>
                </p:cNvPicPr>
                <p:nvPr/>
              </p:nvPicPr>
              <p:blipFill>
                <a:blip r:embed="rId44">
                  <a:extLst/>
                </a:blip>
                <a:stretch>
                  <a:fillRect/>
                </a:stretch>
              </p:blipFill>
              <p:spPr>
                <a:xfrm>
                  <a:off x="16998" y="2042564"/>
                  <a:ext cx="1441398" cy="8648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5" name="Image" descr="Image"/>
                <p:cNvPicPr>
                  <a:picLocks noChangeAspect="1"/>
                </p:cNvPicPr>
                <p:nvPr/>
              </p:nvPicPr>
              <p:blipFill>
                <a:blip r:embed="rId45">
                  <a:extLst/>
                </a:blip>
                <a:stretch>
                  <a:fillRect/>
                </a:stretch>
              </p:blipFill>
              <p:spPr>
                <a:xfrm>
                  <a:off x="1619954" y="2042564"/>
                  <a:ext cx="1359033" cy="8648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6" name="Image" descr="Image"/>
                <p:cNvPicPr>
                  <a:picLocks noChangeAspect="1"/>
                </p:cNvPicPr>
                <p:nvPr/>
              </p:nvPicPr>
              <p:blipFill>
                <a:blip r:embed="rId46">
                  <a:extLst/>
                </a:blip>
                <a:stretch>
                  <a:fillRect/>
                </a:stretch>
              </p:blipFill>
              <p:spPr>
                <a:xfrm>
                  <a:off x="11383" y="2986070"/>
                  <a:ext cx="1445834" cy="9621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7" name="Image" descr="Image"/>
                <p:cNvPicPr>
                  <a:picLocks noChangeAspect="1"/>
                </p:cNvPicPr>
                <p:nvPr/>
              </p:nvPicPr>
              <p:blipFill>
                <a:blip r:embed="rId47">
                  <a:extLst/>
                </a:blip>
                <a:stretch>
                  <a:fillRect/>
                </a:stretch>
              </p:blipFill>
              <p:spPr>
                <a:xfrm>
                  <a:off x="1567710" y="3075359"/>
                  <a:ext cx="1436428" cy="8648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9" name="We export to:"/>
              <p:cNvSpPr txBox="1"/>
              <p:nvPr/>
            </p:nvSpPr>
            <p:spPr>
              <a:xfrm>
                <a:off x="202119" y="-38462"/>
                <a:ext cx="1807211" cy="410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8099" tIns="38099" rIns="38099" bIns="38099" numCol="1" anchor="ctr">
                <a:spAutoFit/>
              </a:bodyPr>
              <a:lstStyle>
                <a:lvl1pPr defTabSz="584199">
                  <a:defRPr b="0" i="1" sz="2200"/>
                </a:lvl1pPr>
              </a:lstStyle>
              <a:p>
                <a:pPr/>
                <a:r>
                  <a:t>We export to:</a:t>
                </a:r>
              </a:p>
            </p:txBody>
          </p:sp>
        </p:grpSp>
        <p:sp>
          <p:nvSpPr>
            <p:cNvPr id="241" name="Rounded Rectangle"/>
            <p:cNvSpPr/>
            <p:nvPr/>
          </p:nvSpPr>
          <p:spPr>
            <a:xfrm>
              <a:off x="0" y="0"/>
              <a:ext cx="3406883" cy="5113802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defTabSz="584199"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©PLP-24884-59.jpg" descr="©PLP-24884-59.jpg"/>
          <p:cNvPicPr>
            <a:picLocks noChangeAspect="1"/>
          </p:cNvPicPr>
          <p:nvPr/>
        </p:nvPicPr>
        <p:blipFill>
          <a:blip r:embed="rId2">
            <a:extLst/>
          </a:blip>
          <a:srcRect l="24766" t="13733" r="28631" b="17585"/>
          <a:stretch>
            <a:fillRect/>
          </a:stretch>
        </p:blipFill>
        <p:spPr>
          <a:xfrm>
            <a:off x="8722462" y="-32679"/>
            <a:ext cx="4391570" cy="865926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Energy storage “spectrum”"/>
          <p:cNvSpPr txBox="1"/>
          <p:nvPr>
            <p:ph type="ctrTitle"/>
          </p:nvPr>
        </p:nvSpPr>
        <p:spPr>
          <a:xfrm>
            <a:off x="677039" y="909714"/>
            <a:ext cx="7302202" cy="933023"/>
          </a:xfrm>
          <a:prstGeom prst="rect">
            <a:avLst/>
          </a:prstGeom>
        </p:spPr>
        <p:txBody>
          <a:bodyPr/>
          <a:lstStyle>
            <a:lvl1pPr defTabSz="315468">
              <a:defRPr b="1" sz="432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Energy storage “spectrum”</a:t>
            </a:r>
          </a:p>
        </p:txBody>
      </p:sp>
      <p:sp>
        <p:nvSpPr>
          <p:cNvPr id="246" name="Storage can be used in many different applications on differing scale…..…"/>
          <p:cNvSpPr txBox="1"/>
          <p:nvPr/>
        </p:nvSpPr>
        <p:spPr>
          <a:xfrm>
            <a:off x="280133" y="1740258"/>
            <a:ext cx="8096013" cy="6498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l" defTabSz="543305">
              <a:defRPr b="0" i="1" sz="2697"/>
            </a:pPr>
            <a:r>
              <a:t>Storage can be used in many different applications on differing scale…..</a:t>
            </a:r>
          </a:p>
          <a:p>
            <a:pPr algn="l" defTabSz="543305">
              <a:defRPr b="0" i="1" sz="2697"/>
            </a:pPr>
          </a:p>
          <a:p>
            <a:pPr defTabSz="543305">
              <a:defRPr b="0" i="1" sz="2697"/>
            </a:pPr>
            <a:r>
              <a:t>"Grid scale” (MW’s) for grid balancing</a:t>
            </a:r>
          </a:p>
          <a:p>
            <a:pPr defTabSz="543305">
              <a:defRPr b="0" i="1" sz="2697"/>
            </a:pPr>
          </a:p>
          <a:p>
            <a:pPr defTabSz="543305">
              <a:defRPr b="0" i="1" sz="2697"/>
            </a:pPr>
            <a:r>
              <a:t>To augment large scale (MW’s) renewables installations (PV &amp; Wind)</a:t>
            </a:r>
          </a:p>
          <a:p>
            <a:pPr defTabSz="543305">
              <a:defRPr b="0" i="1" sz="2697"/>
            </a:pPr>
          </a:p>
          <a:p>
            <a:pPr defTabSz="543305">
              <a:defRPr b="0" i="1" sz="2697"/>
            </a:pPr>
            <a:r>
              <a:t>Behind the Meter (BtM) for PV self consumption, energy exchange, re-enforcement etc</a:t>
            </a:r>
          </a:p>
          <a:p>
            <a:pPr defTabSz="543305">
              <a:defRPr b="0" i="1" sz="2697"/>
            </a:pPr>
          </a:p>
          <a:p>
            <a:pPr defTabSz="543305">
              <a:defRPr b="0" i="1" sz="2697"/>
            </a:pPr>
            <a:r>
              <a:t>Mini and Micro grids for on and off-grid applications</a:t>
            </a:r>
          </a:p>
          <a:p>
            <a:pPr defTabSz="543305">
              <a:defRPr b="0" i="1" sz="2697"/>
            </a:pPr>
          </a:p>
          <a:p>
            <a:pPr defTabSz="543305">
              <a:defRPr b="0" i="1" sz="2697"/>
            </a:pPr>
            <a:r>
              <a:t>Temporary power and EV charge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©PLP-24884-59.jpg" descr="©PLP-24884-59.jpg"/>
          <p:cNvPicPr>
            <a:picLocks noChangeAspect="1"/>
          </p:cNvPicPr>
          <p:nvPr/>
        </p:nvPicPr>
        <p:blipFill>
          <a:blip r:embed="rId2">
            <a:extLst/>
          </a:blip>
          <a:srcRect l="24766" t="13733" r="28631" b="17585"/>
          <a:stretch>
            <a:fillRect/>
          </a:stretch>
        </p:blipFill>
        <p:spPr>
          <a:xfrm>
            <a:off x="8722462" y="-32679"/>
            <a:ext cx="4391570" cy="865926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What can battery energy storage do?"/>
          <p:cNvSpPr txBox="1"/>
          <p:nvPr>
            <p:ph type="ctrTitle"/>
          </p:nvPr>
        </p:nvSpPr>
        <p:spPr>
          <a:xfrm>
            <a:off x="539074" y="1142127"/>
            <a:ext cx="7302202" cy="2085006"/>
          </a:xfrm>
          <a:prstGeom prst="rect">
            <a:avLst/>
          </a:prstGeom>
        </p:spPr>
        <p:txBody>
          <a:bodyPr/>
          <a:lstStyle>
            <a:lvl1pPr defTabSz="443991">
              <a:defRPr b="1" sz="608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What can battery energy storage do?</a:t>
            </a:r>
          </a:p>
        </p:txBody>
      </p:sp>
      <p:sp>
        <p:nvSpPr>
          <p:cNvPr id="250" name="Grid re-enforcement…"/>
          <p:cNvSpPr txBox="1"/>
          <p:nvPr/>
        </p:nvSpPr>
        <p:spPr>
          <a:xfrm>
            <a:off x="326616" y="3681798"/>
            <a:ext cx="7727118" cy="449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292100">
              <a:defRPr b="0" i="1" sz="4000"/>
            </a:pPr>
            <a:r>
              <a:t>Grid re-enforcement</a:t>
            </a:r>
          </a:p>
          <a:p>
            <a:pPr defTabSz="292100">
              <a:defRPr b="0" i="1" sz="4000"/>
            </a:pPr>
            <a:r>
              <a:t>PV Self consumption</a:t>
            </a:r>
          </a:p>
          <a:p>
            <a:pPr defTabSz="292100">
              <a:defRPr b="0" i="1" sz="4000"/>
            </a:pPr>
            <a:r>
              <a:t>Energy exchange</a:t>
            </a:r>
          </a:p>
          <a:p>
            <a:pPr defTabSz="292100">
              <a:defRPr b="0" i="1" sz="4000"/>
            </a:pPr>
            <a:r>
              <a:t>DSR (V &amp; Hz)</a:t>
            </a:r>
          </a:p>
          <a:p>
            <a:pPr defTabSz="292100">
              <a:defRPr b="0" i="1" sz="4000"/>
            </a:pPr>
            <a:r>
              <a:t>Demand shift</a:t>
            </a:r>
          </a:p>
          <a:p>
            <a:pPr defTabSz="292100">
              <a:defRPr b="0" i="1" sz="4000"/>
            </a:pPr>
            <a:r>
              <a:t>Peak shaving</a:t>
            </a:r>
          </a:p>
          <a:p>
            <a:pPr defTabSz="292100">
              <a:defRPr b="0" i="1" sz="4000"/>
            </a:pPr>
            <a:r>
              <a:t>EV charging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ollution-icons.ai" descr="pollution-icons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75474" y="3188904"/>
            <a:ext cx="973808" cy="10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Uses stored energy to temporarily boost a power supply of limited capacity…"/>
          <p:cNvSpPr txBox="1"/>
          <p:nvPr>
            <p:ph type="subTitle" sz="half" idx="1"/>
          </p:nvPr>
        </p:nvSpPr>
        <p:spPr>
          <a:xfrm>
            <a:off x="600364" y="1638758"/>
            <a:ext cx="11804072" cy="3301084"/>
          </a:xfrm>
          <a:prstGeom prst="rect">
            <a:avLst/>
          </a:prstGeom>
        </p:spPr>
        <p:txBody>
          <a:bodyPr anchor="ctr"/>
          <a:lstStyle/>
          <a:p>
            <a:pPr marL="325754" indent="-325754" algn="l" defTabSz="554990">
              <a:spcBef>
                <a:spcPts val="3000"/>
              </a:spcBef>
              <a:buSzPct val="145000"/>
              <a:buChar char="•"/>
              <a:defRPr sz="2660"/>
            </a:pPr>
            <a:r>
              <a:t>Uses stored energy to temporarily boost a power supply of limited capacity</a:t>
            </a:r>
          </a:p>
          <a:p>
            <a:pPr marL="325754" indent="-325754" algn="l" defTabSz="554990">
              <a:spcBef>
                <a:spcPts val="3000"/>
              </a:spcBef>
              <a:buSzPct val="145000"/>
              <a:buChar char="•"/>
              <a:defRPr sz="2660"/>
            </a:pPr>
            <a:r>
              <a:t>Avoid cost, disruption and delays associated with hard re-enforcement</a:t>
            </a:r>
          </a:p>
          <a:p>
            <a:pPr marL="325754" indent="-325754" algn="l" defTabSz="554990">
              <a:spcBef>
                <a:spcPts val="3000"/>
              </a:spcBef>
              <a:buSzPct val="145000"/>
              <a:buChar char="•"/>
              <a:defRPr sz="2660"/>
            </a:pPr>
            <a:r>
              <a:t>Can be temporary or permanent solution</a:t>
            </a:r>
          </a:p>
          <a:p>
            <a:pPr marL="325754" indent="-325754" algn="l" defTabSz="554990">
              <a:spcBef>
                <a:spcPts val="3000"/>
              </a:spcBef>
              <a:buSzPct val="145000"/>
              <a:buChar char="•"/>
              <a:defRPr sz="2660"/>
            </a:pPr>
            <a:r>
              <a:t>On balance sheet asset rather than sunken cost</a:t>
            </a:r>
          </a:p>
        </p:txBody>
      </p:sp>
      <p:sp>
        <p:nvSpPr>
          <p:cNvPr id="254" name="Grid re-enforcement"/>
          <p:cNvSpPr txBox="1"/>
          <p:nvPr>
            <p:ph type="ctrTitle"/>
          </p:nvPr>
        </p:nvSpPr>
        <p:spPr>
          <a:xfrm>
            <a:off x="4296071" y="285567"/>
            <a:ext cx="7935674" cy="1075840"/>
          </a:xfrm>
          <a:prstGeom prst="rect">
            <a:avLst/>
          </a:prstGeom>
        </p:spPr>
        <p:txBody>
          <a:bodyPr/>
          <a:lstStyle>
            <a:lvl1pPr algn="l" defTabSz="467359">
              <a:defRPr sz="6400">
                <a:solidFill>
                  <a:srgbClr val="0B4A8E"/>
                </a:solidFill>
              </a:defRPr>
            </a:lvl1pPr>
          </a:lstStyle>
          <a:p>
            <a:pPr/>
            <a:r>
              <a:t>Grid re-enforcement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3917" y="5038194"/>
            <a:ext cx="10073885" cy="23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Arrow"/>
          <p:cNvSpPr/>
          <p:nvPr/>
        </p:nvSpPr>
        <p:spPr>
          <a:xfrm>
            <a:off x="3140418" y="5861368"/>
            <a:ext cx="1270001" cy="332178"/>
          </a:xfrm>
          <a:prstGeom prst="rightArrow">
            <a:avLst>
              <a:gd name="adj1" fmla="val 32000"/>
              <a:gd name="adj2" fmla="val 24468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7" name="Arrow"/>
          <p:cNvSpPr/>
          <p:nvPr/>
        </p:nvSpPr>
        <p:spPr>
          <a:xfrm>
            <a:off x="7078994" y="5391949"/>
            <a:ext cx="1270001" cy="801597"/>
          </a:xfrm>
          <a:prstGeom prst="rightArrow">
            <a:avLst>
              <a:gd name="adj1" fmla="val 32000"/>
              <a:gd name="adj2" fmla="val 10139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ollution-icons.ai" descr="pollution-icons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75474" y="3188904"/>
            <a:ext cx="973808" cy="10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Capture and store excess PV yield…"/>
          <p:cNvSpPr txBox="1"/>
          <p:nvPr>
            <p:ph type="subTitle" sz="half" idx="1"/>
          </p:nvPr>
        </p:nvSpPr>
        <p:spPr>
          <a:xfrm>
            <a:off x="615859" y="1730542"/>
            <a:ext cx="8796164" cy="3133361"/>
          </a:xfrm>
          <a:prstGeom prst="rect">
            <a:avLst/>
          </a:prstGeom>
        </p:spPr>
        <p:txBody>
          <a:bodyPr anchor="ctr"/>
          <a:lstStyle/>
          <a:p>
            <a:pPr marL="342900" indent="-342900" algn="l">
              <a:spcBef>
                <a:spcPts val="3200"/>
              </a:spcBef>
              <a:buSzPct val="145000"/>
              <a:buChar char="•"/>
              <a:defRPr sz="2800"/>
            </a:pPr>
            <a:r>
              <a:t>Capture and store excess PV yield</a:t>
            </a:r>
          </a:p>
          <a:p>
            <a:pPr marL="342900" indent="-342900" algn="l">
              <a:spcBef>
                <a:spcPts val="3200"/>
              </a:spcBef>
              <a:buSzPct val="145000"/>
              <a:buChar char="•"/>
              <a:defRPr sz="2800"/>
            </a:pPr>
            <a:r>
              <a:t>Optimise PV RoI</a:t>
            </a:r>
          </a:p>
          <a:p>
            <a:pPr marL="342900" indent="-342900" algn="l">
              <a:spcBef>
                <a:spcPts val="3200"/>
              </a:spcBef>
              <a:buSzPct val="145000"/>
              <a:buChar char="•"/>
              <a:defRPr sz="2800"/>
            </a:pPr>
            <a:r>
              <a:t>Managed export</a:t>
            </a:r>
          </a:p>
          <a:p>
            <a:pPr marL="342900" indent="-342900" algn="l">
              <a:spcBef>
                <a:spcPts val="3200"/>
              </a:spcBef>
              <a:buSzPct val="145000"/>
              <a:buChar char="•"/>
              <a:defRPr sz="2800"/>
            </a:pPr>
            <a:r>
              <a:t>Maximise PV capacity (not limited by DNO)</a:t>
            </a:r>
          </a:p>
        </p:txBody>
      </p:sp>
      <p:sp>
        <p:nvSpPr>
          <p:cNvPr id="261" name="PV self consumption"/>
          <p:cNvSpPr txBox="1"/>
          <p:nvPr>
            <p:ph type="ctrTitle"/>
          </p:nvPr>
        </p:nvSpPr>
        <p:spPr>
          <a:xfrm>
            <a:off x="4156623" y="440509"/>
            <a:ext cx="7961110" cy="1075840"/>
          </a:xfrm>
          <a:prstGeom prst="rect">
            <a:avLst/>
          </a:prstGeom>
        </p:spPr>
        <p:txBody>
          <a:bodyPr/>
          <a:lstStyle>
            <a:lvl1pPr algn="l" defTabSz="467359">
              <a:defRPr sz="6400">
                <a:solidFill>
                  <a:srgbClr val="0B4A8E"/>
                </a:solidFill>
              </a:defRPr>
            </a:lvl1pPr>
          </a:lstStyle>
          <a:p>
            <a:pPr/>
            <a:r>
              <a:t>PV self consumption</a:t>
            </a:r>
          </a:p>
        </p:txBody>
      </p:sp>
      <p:sp>
        <p:nvSpPr>
          <p:cNvPr id="262" name="Double Arrow"/>
          <p:cNvSpPr/>
          <p:nvPr/>
        </p:nvSpPr>
        <p:spPr>
          <a:xfrm>
            <a:off x="6470151" y="5499242"/>
            <a:ext cx="1397001" cy="627999"/>
          </a:xfrm>
          <a:prstGeom prst="leftRightArrow">
            <a:avLst>
              <a:gd name="adj1" fmla="val 32000"/>
              <a:gd name="adj2" fmla="val 8898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3" name="Arrow"/>
          <p:cNvSpPr/>
          <p:nvPr/>
        </p:nvSpPr>
        <p:spPr>
          <a:xfrm>
            <a:off x="2753063" y="5657340"/>
            <a:ext cx="1270001" cy="469901"/>
          </a:xfrm>
          <a:prstGeom prst="rightArrow">
            <a:avLst>
              <a:gd name="adj1" fmla="val 32000"/>
              <a:gd name="adj2" fmla="val 17297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475" y="3549266"/>
            <a:ext cx="10725850" cy="383262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Arrow"/>
          <p:cNvSpPr/>
          <p:nvPr/>
        </p:nvSpPr>
        <p:spPr>
          <a:xfrm rot="10800000">
            <a:off x="2815039" y="6667813"/>
            <a:ext cx="1146048" cy="314656"/>
          </a:xfrm>
          <a:prstGeom prst="rightArrow">
            <a:avLst>
              <a:gd name="adj1" fmla="val 32000"/>
              <a:gd name="adj2" fmla="val 25831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ollution-icons.ai" descr="pollution-icons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75474" y="3188904"/>
            <a:ext cx="973808" cy="1019113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Battery can absorb or inject energy from/to distribution network as and when needed (eg during period of high renewables production, scheduled periods of high network demand)…"/>
          <p:cNvSpPr txBox="1"/>
          <p:nvPr>
            <p:ph type="subTitle" sz="half" idx="1"/>
          </p:nvPr>
        </p:nvSpPr>
        <p:spPr>
          <a:xfrm>
            <a:off x="542550" y="1887075"/>
            <a:ext cx="11919700" cy="2922268"/>
          </a:xfrm>
          <a:prstGeom prst="rect">
            <a:avLst/>
          </a:prstGeom>
        </p:spPr>
        <p:txBody>
          <a:bodyPr anchor="ctr"/>
          <a:lstStyle/>
          <a:p>
            <a:pPr marL="325754" indent="-325754" algn="l" defTabSz="554990">
              <a:spcBef>
                <a:spcPts val="3000"/>
              </a:spcBef>
              <a:buSzPct val="145000"/>
              <a:buChar char="•"/>
              <a:defRPr sz="2660"/>
            </a:pPr>
            <a:r>
              <a:t>Battery can absorb or inject energy from/to distribution network as and when needed (eg during period of high renewables production, scheduled periods of high network demand)</a:t>
            </a:r>
          </a:p>
          <a:p>
            <a:pPr marL="325754" indent="-325754" algn="l" defTabSz="554990">
              <a:spcBef>
                <a:spcPts val="3000"/>
              </a:spcBef>
              <a:buSzPct val="145000"/>
              <a:buChar char="•"/>
              <a:defRPr sz="2660"/>
            </a:pPr>
            <a:r>
              <a:t>Battery can deliver voltage and frequency response</a:t>
            </a:r>
          </a:p>
          <a:p>
            <a:pPr marL="325754" indent="-325754" algn="l" defTabSz="554990">
              <a:spcBef>
                <a:spcPts val="3000"/>
              </a:spcBef>
              <a:buSzPct val="145000"/>
              <a:buChar char="•"/>
              <a:defRPr sz="2660"/>
            </a:pPr>
            <a:r>
              <a:t>Asset can earn money from energy exchanged with network</a:t>
            </a:r>
          </a:p>
        </p:txBody>
      </p:sp>
      <p:sp>
        <p:nvSpPr>
          <p:cNvPr id="269" name="Energy Exchange &amp; DSR"/>
          <p:cNvSpPr txBox="1"/>
          <p:nvPr>
            <p:ph type="ctrTitle"/>
          </p:nvPr>
        </p:nvSpPr>
        <p:spPr>
          <a:xfrm>
            <a:off x="4172117" y="335299"/>
            <a:ext cx="8230973" cy="1019113"/>
          </a:xfrm>
          <a:prstGeom prst="rect">
            <a:avLst/>
          </a:prstGeom>
        </p:spPr>
        <p:txBody>
          <a:bodyPr/>
          <a:lstStyle>
            <a:lvl1pPr algn="l" defTabSz="408940">
              <a:defRPr sz="5600">
                <a:solidFill>
                  <a:srgbClr val="0B4A8E"/>
                </a:solidFill>
              </a:defRPr>
            </a:lvl1pPr>
          </a:lstStyle>
          <a:p>
            <a:pPr/>
            <a:r>
              <a:t>Energy Exchange &amp; DSR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5458" y="5236655"/>
            <a:ext cx="10073884" cy="237913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Double Arrow"/>
          <p:cNvSpPr/>
          <p:nvPr/>
        </p:nvSpPr>
        <p:spPr>
          <a:xfrm>
            <a:off x="2921976" y="5759314"/>
            <a:ext cx="1397001" cy="627999"/>
          </a:xfrm>
          <a:prstGeom prst="leftRightArrow">
            <a:avLst>
              <a:gd name="adj1" fmla="val 32000"/>
              <a:gd name="adj2" fmla="val 8898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