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90" r:id="rId6"/>
    <p:sldId id="257" r:id="rId7"/>
    <p:sldId id="269" r:id="rId8"/>
    <p:sldId id="285" r:id="rId9"/>
    <p:sldId id="272" r:id="rId10"/>
    <p:sldId id="262" r:id="rId11"/>
    <p:sldId id="277" r:id="rId12"/>
    <p:sldId id="284" r:id="rId13"/>
    <p:sldId id="289" r:id="rId14"/>
    <p:sldId id="288" r:id="rId15"/>
    <p:sldId id="287" r:id="rId16"/>
    <p:sldId id="274" r:id="rId17"/>
    <p:sldId id="275" r:id="rId18"/>
    <p:sldId id="276" r:id="rId19"/>
    <p:sldId id="281" r:id="rId20"/>
    <p:sldId id="286" r:id="rId21"/>
    <p:sldId id="266" r:id="rId22"/>
    <p:sldId id="293" r:id="rId23"/>
    <p:sldId id="292" r:id="rId24"/>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8935E-3FC5-4F15-9FE3-7CC6D127532C}" v="25" dt="2020-05-11T09:02:21.741"/>
    <p1510:client id="{44D8B8F1-3B38-0AD6-7E0B-69396F0AC784}" v="18" dt="2020-05-11T08:28:22.674"/>
    <p1510:client id="{310C830C-46B3-4EEE-8388-EC9CA0923BAB}" v="3" dt="2020-05-10T13:37:23.737"/>
    <p1510:client id="{78CEFBD1-5806-4334-AF44-92D3B525CE96}" v="19" dt="2020-05-11T12:25:49.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67"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9" Type="http://schemas.openxmlformats.org/officeDocument/2006/relationships/tableStyles" Target="tableStyles.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6226286" cy="2325329"/>
          </a:xfrm>
          <a:prstGeom prst="rect">
            <a:avLst/>
          </a:prstGeom>
        </p:spPr>
        <p:txBody>
          <a:bodyPr vert="horz" lIns="262121" tIns="131061" rIns="262121" bIns="131061" rtlCol="0"/>
          <a:lstStyle>
            <a:lvl1pPr algn="l">
              <a:defRPr sz="3400"/>
            </a:lvl1pPr>
          </a:lstStyle>
          <a:p>
            <a:endParaRPr lang="en-GB"/>
          </a:p>
        </p:txBody>
      </p:sp>
      <p:sp>
        <p:nvSpPr>
          <p:cNvPr id="3" name="Date Placeholder 2"/>
          <p:cNvSpPr>
            <a:spLocks noGrp="1"/>
          </p:cNvSpPr>
          <p:nvPr>
            <p:ph type="dt" idx="1"/>
          </p:nvPr>
        </p:nvSpPr>
        <p:spPr>
          <a:xfrm>
            <a:off x="8138741" y="1"/>
            <a:ext cx="6226286" cy="2325329"/>
          </a:xfrm>
          <a:prstGeom prst="rect">
            <a:avLst/>
          </a:prstGeom>
        </p:spPr>
        <p:txBody>
          <a:bodyPr vert="horz" lIns="262121" tIns="131061" rIns="262121" bIns="131061" rtlCol="0"/>
          <a:lstStyle>
            <a:lvl1pPr algn="r">
              <a:defRPr sz="3400"/>
            </a:lvl1pPr>
          </a:lstStyle>
          <a:p>
            <a:fld id="{0E9F593A-753B-4FB4-8A2F-A992FD7C4033}" type="datetimeFigureOut">
              <a:rPr lang="en-GB" smtClean="0"/>
              <a:t>12/05/2020</a:t>
            </a:fld>
            <a:endParaRPr lang="en-GB"/>
          </a:p>
        </p:txBody>
      </p:sp>
      <p:sp>
        <p:nvSpPr>
          <p:cNvPr id="4" name="Slide Image Placeholder 3"/>
          <p:cNvSpPr>
            <a:spLocks noGrp="1" noRot="1" noChangeAspect="1"/>
          </p:cNvSpPr>
          <p:nvPr>
            <p:ph type="sldImg" idx="2"/>
          </p:nvPr>
        </p:nvSpPr>
        <p:spPr>
          <a:xfrm>
            <a:off x="-6721475" y="5792788"/>
            <a:ext cx="27811413" cy="15643225"/>
          </a:xfrm>
          <a:prstGeom prst="rect">
            <a:avLst/>
          </a:prstGeom>
          <a:noFill/>
          <a:ln w="12700">
            <a:solidFill>
              <a:prstClr val="black"/>
            </a:solidFill>
          </a:ln>
        </p:spPr>
        <p:txBody>
          <a:bodyPr vert="horz" lIns="262121" tIns="131061" rIns="262121" bIns="131061" rtlCol="0" anchor="ctr"/>
          <a:lstStyle/>
          <a:p>
            <a:endParaRPr lang="en-GB"/>
          </a:p>
        </p:txBody>
      </p:sp>
      <p:sp>
        <p:nvSpPr>
          <p:cNvPr id="5" name="Notes Placeholder 4"/>
          <p:cNvSpPr>
            <a:spLocks noGrp="1"/>
          </p:cNvSpPr>
          <p:nvPr>
            <p:ph type="body" sz="quarter" idx="3"/>
          </p:nvPr>
        </p:nvSpPr>
        <p:spPr>
          <a:xfrm>
            <a:off x="1436835" y="22303823"/>
            <a:ext cx="11494679" cy="18248580"/>
          </a:xfrm>
          <a:prstGeom prst="rect">
            <a:avLst/>
          </a:prstGeom>
        </p:spPr>
        <p:txBody>
          <a:bodyPr vert="horz" lIns="262121" tIns="131061" rIns="262121" bIns="1310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44020279"/>
            <a:ext cx="6226286" cy="2325324"/>
          </a:xfrm>
          <a:prstGeom prst="rect">
            <a:avLst/>
          </a:prstGeom>
        </p:spPr>
        <p:txBody>
          <a:bodyPr vert="horz" lIns="262121" tIns="131061" rIns="262121" bIns="131061" rtlCol="0" anchor="b"/>
          <a:lstStyle>
            <a:lvl1pPr algn="l">
              <a:defRPr sz="3400"/>
            </a:lvl1pPr>
          </a:lstStyle>
          <a:p>
            <a:endParaRPr lang="en-GB"/>
          </a:p>
        </p:txBody>
      </p:sp>
      <p:sp>
        <p:nvSpPr>
          <p:cNvPr id="7" name="Slide Number Placeholder 6"/>
          <p:cNvSpPr>
            <a:spLocks noGrp="1"/>
          </p:cNvSpPr>
          <p:nvPr>
            <p:ph type="sldNum" sz="quarter" idx="5"/>
          </p:nvPr>
        </p:nvSpPr>
        <p:spPr>
          <a:xfrm>
            <a:off x="8138741" y="44020279"/>
            <a:ext cx="6226286" cy="2325324"/>
          </a:xfrm>
          <a:prstGeom prst="rect">
            <a:avLst/>
          </a:prstGeom>
        </p:spPr>
        <p:txBody>
          <a:bodyPr vert="horz" lIns="262121" tIns="131061" rIns="262121" bIns="131061" rtlCol="0" anchor="b"/>
          <a:lstStyle>
            <a:lvl1pPr algn="r">
              <a:defRPr sz="3400"/>
            </a:lvl1pPr>
          </a:lstStyle>
          <a:p>
            <a:fld id="{184F92C1-283C-40AA-8D86-29A490955A82}" type="slidenum">
              <a:rPr lang="en-GB" smtClean="0"/>
              <a:t>‹#›</a:t>
            </a:fld>
            <a:endParaRPr lang="en-GB"/>
          </a:p>
        </p:txBody>
      </p:sp>
    </p:spTree>
    <p:extLst>
      <p:ext uri="{BB962C8B-B14F-4D97-AF65-F5344CB8AC3E}">
        <p14:creationId xmlns:p14="http://schemas.microsoft.com/office/powerpoint/2010/main" val="327403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Jane</a:t>
            </a:r>
          </a:p>
        </p:txBody>
      </p:sp>
      <p:sp>
        <p:nvSpPr>
          <p:cNvPr id="4" name="Slide Number Placeholder 3"/>
          <p:cNvSpPr>
            <a:spLocks noGrp="1"/>
          </p:cNvSpPr>
          <p:nvPr>
            <p:ph type="sldNum" sz="quarter" idx="5"/>
          </p:nvPr>
        </p:nvSpPr>
        <p:spPr/>
        <p:txBody>
          <a:bodyPr/>
          <a:lstStyle/>
          <a:p>
            <a:fld id="{184F92C1-283C-40AA-8D86-29A490955A82}" type="slidenum">
              <a:rPr lang="en-GB" smtClean="0"/>
              <a:t>1</a:t>
            </a:fld>
            <a:endParaRPr lang="en-GB"/>
          </a:p>
        </p:txBody>
      </p:sp>
    </p:spTree>
    <p:extLst>
      <p:ext uri="{BB962C8B-B14F-4D97-AF65-F5344CB8AC3E}">
        <p14:creationId xmlns:p14="http://schemas.microsoft.com/office/powerpoint/2010/main" val="195032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Lucy – examples </a:t>
            </a:r>
          </a:p>
          <a:p>
            <a:r>
              <a:rPr lang="en-GB"/>
              <a:t>Stress that an early help assessment is what is undertaken for any families who need multiagency support and all services working with children and young people can undertake these assessments,</a:t>
            </a:r>
          </a:p>
          <a:p>
            <a:r>
              <a:rPr lang="en-GB"/>
              <a:t>Include if they want to find out more about how to start an early help assessment or receive some training – we can put your details in the chat how to get in contact </a:t>
            </a:r>
          </a:p>
        </p:txBody>
      </p:sp>
      <p:sp>
        <p:nvSpPr>
          <p:cNvPr id="4" name="Slide Number Placeholder 3"/>
          <p:cNvSpPr>
            <a:spLocks noGrp="1"/>
          </p:cNvSpPr>
          <p:nvPr>
            <p:ph type="sldNum" sz="quarter" idx="5"/>
          </p:nvPr>
        </p:nvSpPr>
        <p:spPr/>
        <p:txBody>
          <a:bodyPr/>
          <a:lstStyle/>
          <a:p>
            <a:fld id="{184F92C1-283C-40AA-8D86-29A490955A82}" type="slidenum">
              <a:rPr lang="en-GB" smtClean="0"/>
              <a:t>10</a:t>
            </a:fld>
            <a:endParaRPr lang="en-GB"/>
          </a:p>
        </p:txBody>
      </p:sp>
    </p:spTree>
    <p:extLst>
      <p:ext uri="{BB962C8B-B14F-4D97-AF65-F5344CB8AC3E}">
        <p14:creationId xmlns:p14="http://schemas.microsoft.com/office/powerpoint/2010/main" val="701745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Lucy  - briefly describe that all early help requests are looked at every day and those that need multiagency consideration come through to a weekly family matter meeting, </a:t>
            </a:r>
          </a:p>
          <a:p>
            <a:endParaRPr lang="en-GB"/>
          </a:p>
          <a:p>
            <a:r>
              <a:rPr lang="en-GB"/>
              <a:t>Invite them to Could contribute – if you would like to contribute to these please contact Jane.Moffat@coventry.gov.uk</a:t>
            </a:r>
          </a:p>
          <a:p>
            <a:endParaRPr lang="en-GB"/>
          </a:p>
          <a:p>
            <a:r>
              <a:rPr lang="en-GB"/>
              <a:t>I will now hand over to Palvinder to tell you about how we are helping families in the hubs </a:t>
            </a:r>
          </a:p>
          <a:p>
            <a:endParaRPr lang="en-GB"/>
          </a:p>
        </p:txBody>
      </p:sp>
      <p:sp>
        <p:nvSpPr>
          <p:cNvPr id="4" name="Slide Number Placeholder 3"/>
          <p:cNvSpPr>
            <a:spLocks noGrp="1"/>
          </p:cNvSpPr>
          <p:nvPr>
            <p:ph type="sldNum" sz="quarter" idx="5"/>
          </p:nvPr>
        </p:nvSpPr>
        <p:spPr/>
        <p:txBody>
          <a:bodyPr/>
          <a:lstStyle/>
          <a:p>
            <a:fld id="{184F92C1-283C-40AA-8D86-29A490955A82}" type="slidenum">
              <a:rPr lang="en-GB" smtClean="0"/>
              <a:t>11</a:t>
            </a:fld>
            <a:endParaRPr lang="en-GB"/>
          </a:p>
        </p:txBody>
      </p:sp>
    </p:spTree>
    <p:extLst>
      <p:ext uri="{BB962C8B-B14F-4D97-AF65-F5344CB8AC3E}">
        <p14:creationId xmlns:p14="http://schemas.microsoft.com/office/powerpoint/2010/main" val="673926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Parvinder</a:t>
            </a:r>
            <a:r>
              <a:rPr lang="en-GB"/>
              <a:t> – to talk to this slide </a:t>
            </a:r>
          </a:p>
          <a:p>
            <a:endParaRPr lang="en-GB"/>
          </a:p>
          <a:p>
            <a:r>
              <a:rPr lang="en-GB" sz="2000"/>
              <a:t>During the lockdown period we are still fully supporting my families.  </a:t>
            </a:r>
          </a:p>
          <a:p>
            <a:endParaRPr lang="en-GB" sz="2000" b="1" u="sng"/>
          </a:p>
          <a:p>
            <a:r>
              <a:rPr lang="en-GB" sz="2000" b="1" u="sng"/>
              <a:t>Family Number 1</a:t>
            </a:r>
            <a:endParaRPr lang="en-GB" sz="2000"/>
          </a:p>
          <a:p>
            <a:r>
              <a:rPr lang="en-GB" sz="2000"/>
              <a:t>*I have completed a full Early Help Assessment over a video call with a mum using WhatsApp.   I was able to observe home conditions, interactions between mum and her children and had the opportunity to talk to the children.</a:t>
            </a:r>
          </a:p>
          <a:p>
            <a:r>
              <a:rPr lang="en-GB" sz="2000"/>
              <a:t>During the call I identified mum’s 4-week-old was being prop feed a bottle.  This is not safe and a potential choking hazard, this also does not allow baby to have the close contact of being held during feeding and to start to build attachments.  I addressed this with mum straight away explaining the dangers and importance of holding baby during feeds.  </a:t>
            </a:r>
          </a:p>
          <a:p>
            <a:endParaRPr lang="en-GB" sz="2000" b="1" u="sng"/>
          </a:p>
          <a:p>
            <a:r>
              <a:rPr lang="en-GB" sz="2000" b="1" u="sng"/>
              <a:t>Family Number 2</a:t>
            </a:r>
            <a:endParaRPr lang="en-GB" sz="2000"/>
          </a:p>
          <a:p>
            <a:r>
              <a:rPr lang="en-GB" sz="2000"/>
              <a:t>I have arranged Early Help Meetings using Microsoft Teams.  School staff were able to easily access Teams, but mum and the interpreter from Language Line were not.  I was able to have 2 systems working at the same time.   Mum, Interpreter and I were on one call together (on loud speaker) school staff and me also on teams.   We were all able to hear each other and everyone was able to fully contribute to the meeting.  </a:t>
            </a:r>
          </a:p>
          <a:p>
            <a:r>
              <a:rPr lang="en-GB" sz="2000"/>
              <a:t> </a:t>
            </a:r>
          </a:p>
          <a:p>
            <a:r>
              <a:rPr lang="en-GB" sz="2000"/>
              <a:t>In addition to using technology:</a:t>
            </a:r>
          </a:p>
          <a:p>
            <a:r>
              <a:rPr lang="en-GB" sz="2000"/>
              <a:t>* I have also invited my new family into the Hub to complete an EH Assessment- using our big kitchen to social distance.</a:t>
            </a:r>
          </a:p>
          <a:p>
            <a:r>
              <a:rPr lang="en-GB" sz="2000"/>
              <a:t>*I have been out to 3 home visits to vulnerable children/families. </a:t>
            </a:r>
          </a:p>
          <a:p>
            <a:endParaRPr lang="en-GB"/>
          </a:p>
        </p:txBody>
      </p:sp>
      <p:sp>
        <p:nvSpPr>
          <p:cNvPr id="4" name="Slide Number Placeholder 3"/>
          <p:cNvSpPr>
            <a:spLocks noGrp="1"/>
          </p:cNvSpPr>
          <p:nvPr>
            <p:ph type="sldNum" sz="quarter" idx="5"/>
          </p:nvPr>
        </p:nvSpPr>
        <p:spPr/>
        <p:txBody>
          <a:bodyPr/>
          <a:lstStyle/>
          <a:p>
            <a:fld id="{184F92C1-283C-40AA-8D86-29A490955A82}" type="slidenum">
              <a:rPr lang="en-GB" smtClean="0"/>
              <a:t>12</a:t>
            </a:fld>
            <a:endParaRPr lang="en-GB"/>
          </a:p>
        </p:txBody>
      </p:sp>
    </p:spTree>
    <p:extLst>
      <p:ext uri="{BB962C8B-B14F-4D97-AF65-F5344CB8AC3E}">
        <p14:creationId xmlns:p14="http://schemas.microsoft.com/office/powerpoint/2010/main" val="205906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the 27th March 2020, following Government advice, we closed the four Family Hubs in the City, due to the COVID-19 pandemic. </a:t>
            </a:r>
          </a:p>
          <a:p>
            <a:r>
              <a:rPr lang="en-GB"/>
              <a:t>We endeavoured to keep ourselves engaged within the community, it was evident that our weekly family café was hugely missed by all. In my role as Team Leader, I worked with my team and Foleshill stakeholders to explore how we could provide the services in these challenging times. Since the Family Hub closure, we have delivered 96 food care packages and helped over 134 adults and 256 children. The support of the community has been phenomenal, including Feeding Coventry and Sky Blues in the Community deliver to families.</a:t>
            </a:r>
          </a:p>
          <a:p>
            <a:r>
              <a:rPr lang="en-GB"/>
              <a:t>The Family Café is not solely a service to provide food; more importantly, it provides a platform for vital education like physical activity, menu planning, healthy lifestyles, oral health and budgeting, to name a few. Families also requested ideas of activities to support children at home, so we set up ‘My 2020 COVID-19 Time Capsule’, which provided a fantastic opportunity for the whole family to get involved too.</a:t>
            </a:r>
          </a:p>
          <a:p>
            <a:r>
              <a:rPr lang="en-GB"/>
              <a:t>One case example, includes a mother who weighs 23 stones with a complex medical history, placing herself in the COVID-19 'vulnerable' category. She has 3 children, who are also all overweight and with additional health needs. As the mother is unable to leave the house, we have supported the whole family via food delivery and signposted to One Body One Life Programme.</a:t>
            </a:r>
          </a:p>
          <a:p>
            <a:endParaRPr lang="en-GB"/>
          </a:p>
          <a:p>
            <a:r>
              <a:rPr lang="en-GB"/>
              <a:t>Tim will now tell you how you are get involved in early Help.</a:t>
            </a:r>
          </a:p>
          <a:p>
            <a:endParaRPr lang="en-GB"/>
          </a:p>
        </p:txBody>
      </p:sp>
      <p:sp>
        <p:nvSpPr>
          <p:cNvPr id="4" name="Slide Number Placeholder 3"/>
          <p:cNvSpPr>
            <a:spLocks noGrp="1"/>
          </p:cNvSpPr>
          <p:nvPr>
            <p:ph type="sldNum" sz="quarter" idx="5"/>
          </p:nvPr>
        </p:nvSpPr>
        <p:spPr/>
        <p:txBody>
          <a:bodyPr/>
          <a:lstStyle/>
          <a:p>
            <a:fld id="{89EA1E9E-7255-4927-AF22-C5552978C4B0}" type="slidenum">
              <a:rPr lang="en-GB" smtClean="0"/>
              <a:t>13</a:t>
            </a:fld>
            <a:endParaRPr lang="en-GB"/>
          </a:p>
        </p:txBody>
      </p:sp>
    </p:spTree>
    <p:extLst>
      <p:ext uri="{BB962C8B-B14F-4D97-AF65-F5344CB8AC3E}">
        <p14:creationId xmlns:p14="http://schemas.microsoft.com/office/powerpoint/2010/main" val="166500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 - Online digital portal for practitioners full of useful information</a:t>
            </a:r>
          </a:p>
          <a:p>
            <a:r>
              <a:rPr lang="en-GB"/>
              <a:t>Details about each Family Hub</a:t>
            </a:r>
          </a:p>
          <a:p>
            <a:r>
              <a:rPr lang="en-GB"/>
              <a:t>City wide Documents – </a:t>
            </a:r>
            <a:r>
              <a:rPr lang="en-GB" err="1"/>
              <a:t>Covid</a:t>
            </a:r>
            <a:r>
              <a:rPr lang="en-GB"/>
              <a:t> 19, full of useful information all in one place.</a:t>
            </a:r>
          </a:p>
          <a:p>
            <a:r>
              <a:rPr lang="en-GB"/>
              <a:t>Please say in meeting notes if you want to be sent a sharing request.</a:t>
            </a:r>
          </a:p>
          <a:p>
            <a:r>
              <a:rPr lang="en-GB"/>
              <a:t>You need Microsoft 365 account to access the Gate Way </a:t>
            </a:r>
          </a:p>
        </p:txBody>
      </p:sp>
      <p:sp>
        <p:nvSpPr>
          <p:cNvPr id="4" name="Slide Number Placeholder 3"/>
          <p:cNvSpPr>
            <a:spLocks noGrp="1"/>
          </p:cNvSpPr>
          <p:nvPr>
            <p:ph type="sldNum" sz="quarter" idx="5"/>
          </p:nvPr>
        </p:nvSpPr>
        <p:spPr/>
        <p:txBody>
          <a:bodyPr/>
          <a:lstStyle/>
          <a:p>
            <a:fld id="{B1D19CCA-104E-4F18-BCD2-335DBA654B12}" type="slidenum">
              <a:rPr lang="en-GB" smtClean="0"/>
              <a:t>14</a:t>
            </a:fld>
            <a:endParaRPr lang="en-GB"/>
          </a:p>
        </p:txBody>
      </p:sp>
    </p:spTree>
    <p:extLst>
      <p:ext uri="{BB962C8B-B14F-4D97-AF65-F5344CB8AC3E}">
        <p14:creationId xmlns:p14="http://schemas.microsoft.com/office/powerpoint/2010/main" val="3209639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 Online resource with the contact details for lots of service providers and in the city </a:t>
            </a:r>
          </a:p>
        </p:txBody>
      </p:sp>
      <p:sp>
        <p:nvSpPr>
          <p:cNvPr id="4" name="Slide Number Placeholder 3"/>
          <p:cNvSpPr>
            <a:spLocks noGrp="1"/>
          </p:cNvSpPr>
          <p:nvPr>
            <p:ph type="sldNum" sz="quarter" idx="5"/>
          </p:nvPr>
        </p:nvSpPr>
        <p:spPr/>
        <p:txBody>
          <a:bodyPr/>
          <a:lstStyle/>
          <a:p>
            <a:fld id="{B1D19CCA-104E-4F18-BCD2-335DBA654B12}" type="slidenum">
              <a:rPr lang="en-GB" smtClean="0"/>
              <a:t>15</a:t>
            </a:fld>
            <a:endParaRPr lang="en-GB"/>
          </a:p>
        </p:txBody>
      </p:sp>
    </p:spTree>
    <p:extLst>
      <p:ext uri="{BB962C8B-B14F-4D97-AF65-F5344CB8AC3E}">
        <p14:creationId xmlns:p14="http://schemas.microsoft.com/office/powerpoint/2010/main" val="405280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 - Each family hub has a Facebook page</a:t>
            </a:r>
          </a:p>
          <a:p>
            <a:r>
              <a:rPr lang="en-GB"/>
              <a:t>Please like and follow</a:t>
            </a:r>
          </a:p>
          <a:p>
            <a:r>
              <a:rPr lang="en-GB"/>
              <a:t>We use these </a:t>
            </a:r>
            <a:r>
              <a:rPr lang="en-GB" err="1"/>
              <a:t>facebook</a:t>
            </a:r>
            <a:r>
              <a:rPr lang="en-GB"/>
              <a:t> pages to communicate to arrange of partners and to the residents of Coventry about our work and how they could benefit.</a:t>
            </a:r>
          </a:p>
          <a:p>
            <a:r>
              <a:rPr lang="en-GB"/>
              <a:t>Updated regularly with lots of useful information for families and professionals </a:t>
            </a:r>
          </a:p>
          <a:p>
            <a:endParaRPr lang="en-GB"/>
          </a:p>
          <a:p>
            <a:r>
              <a:rPr lang="en-GB"/>
              <a:t>I will now pass back to Jane to finish the presentation before we take questions</a:t>
            </a:r>
          </a:p>
        </p:txBody>
      </p:sp>
      <p:sp>
        <p:nvSpPr>
          <p:cNvPr id="4" name="Slide Number Placeholder 3"/>
          <p:cNvSpPr>
            <a:spLocks noGrp="1"/>
          </p:cNvSpPr>
          <p:nvPr>
            <p:ph type="sldNum" sz="quarter" idx="5"/>
          </p:nvPr>
        </p:nvSpPr>
        <p:spPr/>
        <p:txBody>
          <a:bodyPr/>
          <a:lstStyle/>
          <a:p>
            <a:fld id="{B1D19CCA-104E-4F18-BCD2-335DBA654B12}" type="slidenum">
              <a:rPr lang="en-GB" smtClean="0"/>
              <a:t>16</a:t>
            </a:fld>
            <a:endParaRPr lang="en-GB"/>
          </a:p>
        </p:txBody>
      </p:sp>
    </p:spTree>
    <p:extLst>
      <p:ext uri="{BB962C8B-B14F-4D97-AF65-F5344CB8AC3E}">
        <p14:creationId xmlns:p14="http://schemas.microsoft.com/office/powerpoint/2010/main" val="678123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we would like  you to </a:t>
            </a:r>
          </a:p>
          <a:p>
            <a:r>
              <a:rPr lang="en-GB"/>
              <a:t>Consider children, young people and families that might need help, and how we can work together to provide this. </a:t>
            </a:r>
          </a:p>
          <a:p>
            <a:r>
              <a:rPr lang="en-GB"/>
              <a:t>Share this information with families so that they call Early help and speak to someone in a Family Hub</a:t>
            </a:r>
          </a:p>
          <a:p>
            <a:endParaRPr lang="en-GB"/>
          </a:p>
          <a:p>
            <a:r>
              <a:rPr lang="en-GB"/>
              <a:t>Make a call to Early help on the 0800 number talk to some one on Here to help </a:t>
            </a:r>
          </a:p>
          <a:p>
            <a:r>
              <a:rPr lang="en-GB"/>
              <a:t>Request a service using the online form </a:t>
            </a:r>
          </a:p>
          <a:p>
            <a:endParaRPr lang="en-GB"/>
          </a:p>
          <a:p>
            <a:r>
              <a:rPr lang="en-GB"/>
              <a:t>Find us on Facebook, like and follow  to help spread within their professional networks and families and residents of Coventry</a:t>
            </a:r>
          </a:p>
          <a:p>
            <a:endParaRPr lang="en-GB"/>
          </a:p>
          <a:p>
            <a:endParaRPr lang="en-GB"/>
          </a:p>
        </p:txBody>
      </p:sp>
      <p:sp>
        <p:nvSpPr>
          <p:cNvPr id="4" name="Slide Number Placeholder 3"/>
          <p:cNvSpPr>
            <a:spLocks noGrp="1"/>
          </p:cNvSpPr>
          <p:nvPr>
            <p:ph type="sldNum" sz="quarter" idx="5"/>
          </p:nvPr>
        </p:nvSpPr>
        <p:spPr/>
        <p:txBody>
          <a:bodyPr/>
          <a:lstStyle/>
          <a:p>
            <a:fld id="{184F92C1-283C-40AA-8D86-29A490955A82}" type="slidenum">
              <a:rPr lang="en-GB" smtClean="0"/>
              <a:t>17</a:t>
            </a:fld>
            <a:endParaRPr lang="en-GB"/>
          </a:p>
        </p:txBody>
      </p:sp>
    </p:spTree>
    <p:extLst>
      <p:ext uri="{BB962C8B-B14F-4D97-AF65-F5344CB8AC3E}">
        <p14:creationId xmlns:p14="http://schemas.microsoft.com/office/powerpoint/2010/main" val="148181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also find out more and Further information is available about Early help and keeping children and young people safe and we can of course provide </a:t>
            </a:r>
            <a:r>
              <a:rPr lang="en-GB" err="1"/>
              <a:t>forther</a:t>
            </a:r>
            <a:r>
              <a:rPr lang="en-GB"/>
              <a:t> information to anyone who is in the chat or emails us directly</a:t>
            </a:r>
          </a:p>
          <a:p>
            <a:endParaRPr lang="en-GB"/>
          </a:p>
          <a:p>
            <a:r>
              <a:rPr lang="en-GB"/>
              <a:t>We will also be sending further information and partnership packs so please indicate if you would like to receive one of those,</a:t>
            </a:r>
          </a:p>
          <a:p>
            <a:endParaRPr lang="en-GB"/>
          </a:p>
          <a:p>
            <a:endParaRPr lang="en-GB"/>
          </a:p>
        </p:txBody>
      </p:sp>
      <p:sp>
        <p:nvSpPr>
          <p:cNvPr id="4" name="Slide Number Placeholder 3"/>
          <p:cNvSpPr>
            <a:spLocks noGrp="1"/>
          </p:cNvSpPr>
          <p:nvPr>
            <p:ph type="sldNum" sz="quarter" idx="5"/>
          </p:nvPr>
        </p:nvSpPr>
        <p:spPr/>
        <p:txBody>
          <a:bodyPr/>
          <a:lstStyle/>
          <a:p>
            <a:fld id="{89EA1E9E-7255-4927-AF22-C5552978C4B0}" type="slidenum">
              <a:rPr lang="en-GB" smtClean="0"/>
              <a:t>18</a:t>
            </a:fld>
            <a:endParaRPr lang="en-GB"/>
          </a:p>
        </p:txBody>
      </p:sp>
    </p:spTree>
    <p:extLst>
      <p:ext uri="{BB962C8B-B14F-4D97-AF65-F5344CB8AC3E}">
        <p14:creationId xmlns:p14="http://schemas.microsoft.com/office/powerpoint/2010/main" val="3570052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make I remind you that we may all become aware of children or young people that may need to be kept safe. There are a range of new posters available and I will also attach a One minute guide for you and a range of community partners to use to refresh your safeguarding knowledge and confidence.</a:t>
            </a:r>
          </a:p>
          <a:p>
            <a:endParaRPr lang="en-GB"/>
          </a:p>
          <a:p>
            <a:r>
              <a:rPr lang="en-GB"/>
              <a:t>I will know take any immediate questions if we have time </a:t>
            </a:r>
          </a:p>
        </p:txBody>
      </p:sp>
      <p:sp>
        <p:nvSpPr>
          <p:cNvPr id="4" name="Slide Number Placeholder 3"/>
          <p:cNvSpPr>
            <a:spLocks noGrp="1"/>
          </p:cNvSpPr>
          <p:nvPr>
            <p:ph type="sldNum" sz="quarter" idx="5"/>
          </p:nvPr>
        </p:nvSpPr>
        <p:spPr/>
        <p:txBody>
          <a:bodyPr/>
          <a:lstStyle/>
          <a:p>
            <a:fld id="{184F92C1-283C-40AA-8D86-29A490955A82}" type="slidenum">
              <a:rPr lang="en-GB" smtClean="0"/>
              <a:t>19</a:t>
            </a:fld>
            <a:endParaRPr lang="en-GB"/>
          </a:p>
        </p:txBody>
      </p:sp>
    </p:spTree>
    <p:extLst>
      <p:ext uri="{BB962C8B-B14F-4D97-AF65-F5344CB8AC3E}">
        <p14:creationId xmlns:p14="http://schemas.microsoft.com/office/powerpoint/2010/main" val="421824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Jane - Introduce myself as Jane Moffat, one of the Early help Manager and we have other members of the Early help and Family Hub team in the meeting that will contribute to the session</a:t>
            </a:r>
          </a:p>
        </p:txBody>
      </p:sp>
      <p:sp>
        <p:nvSpPr>
          <p:cNvPr id="4" name="Slide Number Placeholder 3"/>
          <p:cNvSpPr>
            <a:spLocks noGrp="1"/>
          </p:cNvSpPr>
          <p:nvPr>
            <p:ph type="sldNum" sz="quarter" idx="5"/>
          </p:nvPr>
        </p:nvSpPr>
        <p:spPr/>
        <p:txBody>
          <a:bodyPr/>
          <a:lstStyle/>
          <a:p>
            <a:fld id="{184F92C1-283C-40AA-8D86-29A490955A82}" type="slidenum">
              <a:rPr lang="en-GB" smtClean="0"/>
              <a:t>2</a:t>
            </a:fld>
            <a:endParaRPr lang="en-GB"/>
          </a:p>
        </p:txBody>
      </p:sp>
    </p:spTree>
    <p:extLst>
      <p:ext uri="{BB962C8B-B14F-4D97-AF65-F5344CB8AC3E}">
        <p14:creationId xmlns:p14="http://schemas.microsoft.com/office/powerpoint/2010/main" val="250318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urvin</a:t>
            </a:r>
          </a:p>
        </p:txBody>
      </p:sp>
      <p:sp>
        <p:nvSpPr>
          <p:cNvPr id="4" name="Slide Number Placeholder 3"/>
          <p:cNvSpPr>
            <a:spLocks noGrp="1"/>
          </p:cNvSpPr>
          <p:nvPr>
            <p:ph type="sldNum" sz="quarter" idx="5"/>
          </p:nvPr>
        </p:nvSpPr>
        <p:spPr/>
        <p:txBody>
          <a:bodyPr/>
          <a:lstStyle/>
          <a:p>
            <a:fld id="{184F92C1-283C-40AA-8D86-29A490955A82}" type="slidenum">
              <a:rPr lang="en-GB" smtClean="0"/>
              <a:t>20</a:t>
            </a:fld>
            <a:endParaRPr lang="en-GB"/>
          </a:p>
        </p:txBody>
      </p:sp>
    </p:spTree>
    <p:extLst>
      <p:ext uri="{BB962C8B-B14F-4D97-AF65-F5344CB8AC3E}">
        <p14:creationId xmlns:p14="http://schemas.microsoft.com/office/powerpoint/2010/main" val="110597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Jane  - This presentation is intended to give you an introduction to the early help partnership and the service that Family hubs deliver as part of that Partnership. The presentation will focus particularly on the work we are doing right now during COVID-19 and we would welcome further dialogue and to share information with you after the session through the chat or direct communication so that we can explore opportunities to work together to support children, young people and their families.</a:t>
            </a:r>
          </a:p>
        </p:txBody>
      </p:sp>
      <p:sp>
        <p:nvSpPr>
          <p:cNvPr id="4" name="Slide Number Placeholder 3"/>
          <p:cNvSpPr>
            <a:spLocks noGrp="1"/>
          </p:cNvSpPr>
          <p:nvPr>
            <p:ph type="sldNum" sz="quarter" idx="5"/>
          </p:nvPr>
        </p:nvSpPr>
        <p:spPr/>
        <p:txBody>
          <a:bodyPr/>
          <a:lstStyle/>
          <a:p>
            <a:fld id="{184F92C1-283C-40AA-8D86-29A490955A82}" type="slidenum">
              <a:rPr lang="en-GB" smtClean="0"/>
              <a:t>3</a:t>
            </a:fld>
            <a:endParaRPr lang="en-GB"/>
          </a:p>
        </p:txBody>
      </p:sp>
    </p:spTree>
    <p:extLst>
      <p:ext uri="{BB962C8B-B14F-4D97-AF65-F5344CB8AC3E}">
        <p14:creationId xmlns:p14="http://schemas.microsoft.com/office/powerpoint/2010/main" val="323824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Jane - Firstly we want to emphasize that Early Help  is open for business and this includes all the Family hubs and the staff that would normally work within them.  4 of the Family hubs are still open, and  a rota of staff are working within in, and then all the other staff are working from home but all continue to help families.  Therefore we would want you to be identifying children, young people and families that need early help and make a request. </a:t>
            </a:r>
          </a:p>
        </p:txBody>
      </p:sp>
      <p:sp>
        <p:nvSpPr>
          <p:cNvPr id="4" name="Slide Number Placeholder 3"/>
          <p:cNvSpPr>
            <a:spLocks noGrp="1"/>
          </p:cNvSpPr>
          <p:nvPr>
            <p:ph type="sldNum" sz="quarter" idx="5"/>
          </p:nvPr>
        </p:nvSpPr>
        <p:spPr/>
        <p:txBody>
          <a:bodyPr/>
          <a:lstStyle/>
          <a:p>
            <a:fld id="{184F92C1-283C-40AA-8D86-29A490955A82}" type="slidenum">
              <a:rPr lang="en-GB" smtClean="0"/>
              <a:t>4</a:t>
            </a:fld>
            <a:endParaRPr lang="en-GB"/>
          </a:p>
        </p:txBody>
      </p:sp>
    </p:spTree>
    <p:extLst>
      <p:ext uri="{BB962C8B-B14F-4D97-AF65-F5344CB8AC3E}">
        <p14:creationId xmlns:p14="http://schemas.microsoft.com/office/powerpoint/2010/main" val="142391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Jane - Those in bold are open to the community Monday to Friday in core working hours</a:t>
            </a:r>
          </a:p>
          <a:p>
            <a:endParaRPr lang="en-GB"/>
          </a:p>
          <a:p>
            <a:r>
              <a:rPr lang="en-GB"/>
              <a:t>Any family can access any family hub and we work together as a city wide service, as well as providing a localised community model</a:t>
            </a:r>
          </a:p>
          <a:p>
            <a:endParaRPr lang="en-GB"/>
          </a:p>
          <a:p>
            <a:endParaRPr lang="en-GB"/>
          </a:p>
        </p:txBody>
      </p:sp>
      <p:sp>
        <p:nvSpPr>
          <p:cNvPr id="4" name="Slide Number Placeholder 3"/>
          <p:cNvSpPr>
            <a:spLocks noGrp="1"/>
          </p:cNvSpPr>
          <p:nvPr>
            <p:ph type="sldNum" sz="quarter" idx="5"/>
          </p:nvPr>
        </p:nvSpPr>
        <p:spPr/>
        <p:txBody>
          <a:bodyPr/>
          <a:lstStyle/>
          <a:p>
            <a:fld id="{184F92C1-283C-40AA-8D86-29A490955A82}" type="slidenum">
              <a:rPr lang="en-GB" smtClean="0"/>
              <a:t>5</a:t>
            </a:fld>
            <a:endParaRPr lang="en-GB"/>
          </a:p>
        </p:txBody>
      </p:sp>
    </p:spTree>
    <p:extLst>
      <p:ext uri="{BB962C8B-B14F-4D97-AF65-F5344CB8AC3E}">
        <p14:creationId xmlns:p14="http://schemas.microsoft.com/office/powerpoint/2010/main" val="234752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Jane - Family hubs and the early help service is available to anyone living or working in Coventry.  The Family Hub service is also a place and service that would help anyone, but we particularly want to meet families and their children (0-19)  with the following needs or issues :</a:t>
            </a:r>
          </a:p>
          <a:p>
            <a:endParaRPr lang="en-GB"/>
          </a:p>
        </p:txBody>
      </p:sp>
      <p:sp>
        <p:nvSpPr>
          <p:cNvPr id="4" name="Slide Number Placeholder 3"/>
          <p:cNvSpPr>
            <a:spLocks noGrp="1"/>
          </p:cNvSpPr>
          <p:nvPr>
            <p:ph type="sldNum" sz="quarter" idx="5"/>
          </p:nvPr>
        </p:nvSpPr>
        <p:spPr/>
        <p:txBody>
          <a:bodyPr/>
          <a:lstStyle/>
          <a:p>
            <a:fld id="{184F92C1-283C-40AA-8D86-29A490955A82}" type="slidenum">
              <a:rPr lang="en-GB" smtClean="0"/>
              <a:t>6</a:t>
            </a:fld>
            <a:endParaRPr lang="en-GB"/>
          </a:p>
        </p:txBody>
      </p:sp>
    </p:spTree>
    <p:extLst>
      <p:ext uri="{BB962C8B-B14F-4D97-AF65-F5344CB8AC3E}">
        <p14:creationId xmlns:p14="http://schemas.microsoft.com/office/powerpoint/2010/main" val="423547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Jane – we are part of the partnership with the aim of reaching people as early as possible and when we can have the greatest impact and therefore there is no “criteria” for our service.  We al know that early intervention works and is better for families and we need your help to identify those families as early as possible so that we can work together to help them</a:t>
            </a:r>
          </a:p>
        </p:txBody>
      </p:sp>
      <p:sp>
        <p:nvSpPr>
          <p:cNvPr id="4" name="Slide Number Placeholder 3"/>
          <p:cNvSpPr>
            <a:spLocks noGrp="1"/>
          </p:cNvSpPr>
          <p:nvPr>
            <p:ph type="sldNum" sz="quarter" idx="5"/>
          </p:nvPr>
        </p:nvSpPr>
        <p:spPr/>
        <p:txBody>
          <a:bodyPr/>
          <a:lstStyle/>
          <a:p>
            <a:fld id="{89EA1E9E-7255-4927-AF22-C5552978C4B0}" type="slidenum">
              <a:rPr lang="en-GB" smtClean="0"/>
              <a:t>7</a:t>
            </a:fld>
            <a:endParaRPr lang="en-GB"/>
          </a:p>
        </p:txBody>
      </p:sp>
    </p:spTree>
    <p:extLst>
      <p:ext uri="{BB962C8B-B14F-4D97-AF65-F5344CB8AC3E}">
        <p14:creationId xmlns:p14="http://schemas.microsoft.com/office/powerpoint/2010/main" val="303985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Jane – this slide describes some of the skills and roles that people working in the family hub play and also who we work in partnership with. I will now hand over to Grace who is going to briefly talk about how she is supporting young people at this time, and then other members of the team will share some examples of current Family hub support. </a:t>
            </a:r>
          </a:p>
        </p:txBody>
      </p:sp>
      <p:sp>
        <p:nvSpPr>
          <p:cNvPr id="4" name="Slide Number Placeholder 3"/>
          <p:cNvSpPr>
            <a:spLocks noGrp="1"/>
          </p:cNvSpPr>
          <p:nvPr>
            <p:ph type="sldNum" sz="quarter" idx="5"/>
          </p:nvPr>
        </p:nvSpPr>
        <p:spPr/>
        <p:txBody>
          <a:bodyPr/>
          <a:lstStyle/>
          <a:p>
            <a:fld id="{184F92C1-283C-40AA-8D86-29A490955A82}" type="slidenum">
              <a:rPr lang="en-GB" smtClean="0"/>
              <a:t>8</a:t>
            </a:fld>
            <a:endParaRPr lang="en-GB"/>
          </a:p>
        </p:txBody>
      </p:sp>
    </p:spTree>
    <p:extLst>
      <p:ext uri="{BB962C8B-B14F-4D97-AF65-F5344CB8AC3E}">
        <p14:creationId xmlns:p14="http://schemas.microsoft.com/office/powerpoint/2010/main" val="182180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Grace Knight–</a:t>
            </a:r>
            <a:r>
              <a:rPr lang="en-GB" err="1"/>
              <a:t>Spink</a:t>
            </a:r>
            <a:r>
              <a:rPr lang="en-GB"/>
              <a:t> </a:t>
            </a:r>
          </a:p>
          <a:p>
            <a:endParaRPr lang="en-GB"/>
          </a:p>
          <a:p>
            <a:r>
              <a:rPr lang="en-GB"/>
              <a:t>Youth Workers are still engaging with young people and their families, its just that we’ve had to adapt our practice a little and use creative and innovative ideas to meet young peoples needs. </a:t>
            </a:r>
            <a:endParaRPr lang="en-GB">
              <a:cs typeface="Calibri" panose="020F0502020204030204"/>
            </a:endParaRPr>
          </a:p>
          <a:p>
            <a:r>
              <a:rPr lang="en-GB" err="1"/>
              <a:t>Covid</a:t>
            </a:r>
            <a:r>
              <a:rPr lang="en-GB"/>
              <a:t> – 19 has meant that it is even more important to listen to young people, respond to their needs and tailor interventions and direct work to ensure they are supportive and inclusive. </a:t>
            </a:r>
          </a:p>
          <a:p>
            <a:r>
              <a:rPr lang="en-GB"/>
              <a:t>I was concerned that due to the lockdown and social isolation that young people experiencing low mood/anxiety would deteriorate. I produced an emotional wellbeing pack in order to carry on direct work with young people. The wellbeing pack contains useful and practical information about low mood and anxiety including signs and symptoms and where to go for further support such as out of hours services and the mind of my own app. The second part of the pack contains a self-help guide and interactive coping strategies for young people to work on with their youth worker over the phone. These activities centre around young people identifying and understanding their wellbeing, exploring their triggers, finding ways to problem solve and develop coping strategies. There is also space for goal setting to support young people when going back to school and other situations they may find challenging. </a:t>
            </a:r>
          </a:p>
          <a:p>
            <a:r>
              <a:rPr lang="en-GB"/>
              <a:t>This pack is an interactive way to continue direct work with young people, it ensures that they are listened to, safe-guards their mental health and where appropriate supports referrals into specialist services to ensure that young people experiencing poor mental health do not fall through the gaps. </a:t>
            </a:r>
          </a:p>
          <a:p>
            <a:r>
              <a:rPr lang="en-GB"/>
              <a:t>The pack is currently being reviewed by the youth council and the participation team in order to roll out and share with others throughout Coventry as ‘good practice’ </a:t>
            </a:r>
          </a:p>
          <a:p>
            <a:endParaRPr lang="en-GB"/>
          </a:p>
          <a:p>
            <a:r>
              <a:rPr lang="en-GB"/>
              <a:t>Hand over to Lucy</a:t>
            </a:r>
          </a:p>
        </p:txBody>
      </p:sp>
      <p:sp>
        <p:nvSpPr>
          <p:cNvPr id="4" name="Slide Number Placeholder 3"/>
          <p:cNvSpPr>
            <a:spLocks noGrp="1"/>
          </p:cNvSpPr>
          <p:nvPr>
            <p:ph type="sldNum" sz="quarter" idx="5"/>
          </p:nvPr>
        </p:nvSpPr>
        <p:spPr/>
        <p:txBody>
          <a:bodyPr/>
          <a:lstStyle/>
          <a:p>
            <a:fld id="{184F92C1-283C-40AA-8D86-29A490955A82}" type="slidenum">
              <a:rPr lang="en-GB" smtClean="0"/>
              <a:t>9</a:t>
            </a:fld>
            <a:endParaRPr lang="en-GB"/>
          </a:p>
        </p:txBody>
      </p:sp>
    </p:spTree>
    <p:extLst>
      <p:ext uri="{BB962C8B-B14F-4D97-AF65-F5344CB8AC3E}">
        <p14:creationId xmlns:p14="http://schemas.microsoft.com/office/powerpoint/2010/main" val="273522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E8EC-F4FE-4783-9306-256769329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D37A17-D2F2-4787-93ED-CFB68A745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50EC5D-FD42-434C-87ED-C01B46411922}"/>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5" name="Footer Placeholder 4">
            <a:extLst>
              <a:ext uri="{FF2B5EF4-FFF2-40B4-BE49-F238E27FC236}">
                <a16:creationId xmlns:a16="http://schemas.microsoft.com/office/drawing/2014/main" id="{9B5CD88B-0289-4B69-817B-3BDE71E7D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A45873-D5DE-4C56-8F40-7617E5E31D76}"/>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268970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0B9E-F236-46B2-A678-CDB5681D1C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C9D14A-BB1E-4096-80BB-1B98CDEBB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3E5A23-C3EB-41A8-AA8D-BEE498B2EB8D}"/>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5" name="Footer Placeholder 4">
            <a:extLst>
              <a:ext uri="{FF2B5EF4-FFF2-40B4-BE49-F238E27FC236}">
                <a16:creationId xmlns:a16="http://schemas.microsoft.com/office/drawing/2014/main" id="{D76102F9-E8A7-4004-B6A1-A408D20E1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DBAE09-8216-4515-BBC5-B566B45D9C52}"/>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56305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5E58B-C3FC-450A-9382-ED6134016A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1F811F-77F6-4072-925E-734B3658E1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F7DDC-3A86-4878-8522-8DBB29CCE413}"/>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5" name="Footer Placeholder 4">
            <a:extLst>
              <a:ext uri="{FF2B5EF4-FFF2-40B4-BE49-F238E27FC236}">
                <a16:creationId xmlns:a16="http://schemas.microsoft.com/office/drawing/2014/main" id="{7DC19DC9-C90F-4270-9322-EA2D64173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04BF5F-59F0-46EB-868E-E0A22A6AC05F}"/>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81874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6B1F-A7AB-4510-A843-BD42AE4DAA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C996F-FD26-4F42-B505-F4DAB5F15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E68489-E0B1-41BE-90E7-85FC58398AA2}"/>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5" name="Footer Placeholder 4">
            <a:extLst>
              <a:ext uri="{FF2B5EF4-FFF2-40B4-BE49-F238E27FC236}">
                <a16:creationId xmlns:a16="http://schemas.microsoft.com/office/drawing/2014/main" id="{6FCAB59C-84C9-4E4C-AC5A-3515FE2DD2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AB7BD-6BA7-4614-876D-504BADD0A183}"/>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424842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1D87-3531-462D-8CA9-75294C3BD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543CE2-63BE-4B82-8267-E64925419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E4B2BE-3C7C-47BF-AF7E-E20B2B612629}"/>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5" name="Footer Placeholder 4">
            <a:extLst>
              <a:ext uri="{FF2B5EF4-FFF2-40B4-BE49-F238E27FC236}">
                <a16:creationId xmlns:a16="http://schemas.microsoft.com/office/drawing/2014/main" id="{60CAB9F9-46E6-47D9-BC3C-EB9D901D8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14CB61-0033-4293-BEC2-1CEF38B5432A}"/>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333795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B311-376C-4292-B738-D985DA9FD2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035E2-4568-43D7-9224-20502DEA8A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6E57BD-0638-49CF-9138-8DB499310A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72A89A-B105-44A5-AF2F-52A8D6AE19AA}"/>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6" name="Footer Placeholder 5">
            <a:extLst>
              <a:ext uri="{FF2B5EF4-FFF2-40B4-BE49-F238E27FC236}">
                <a16:creationId xmlns:a16="http://schemas.microsoft.com/office/drawing/2014/main" id="{1AA3FAFB-189B-4E6D-B97F-3408D0B6BF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7D462F-FE2C-43FF-91FE-AF34F6961CB9}"/>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289673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2B9A-BB51-45B3-A374-E60D873389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5F7F11-28B1-4F84-ABB5-5DBBBCACC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F5FB8-C50D-4D07-A3A6-8E8E628BD9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8C2AF0-B898-4DB8-8518-0051DBBA4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0681E6-914E-47DB-92E7-304A460957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A03375-8B7E-4AA4-990A-E4FA0B6787AB}"/>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8" name="Footer Placeholder 7">
            <a:extLst>
              <a:ext uri="{FF2B5EF4-FFF2-40B4-BE49-F238E27FC236}">
                <a16:creationId xmlns:a16="http://schemas.microsoft.com/office/drawing/2014/main" id="{A2FE908F-6339-4DD5-98B9-A1E36314D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97E60-31EE-4F2F-8EC4-204742B2589D}"/>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251021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E7A2-3D58-48ED-A06D-2B9C9F03FF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8EAB48-3E45-4F5D-9ECC-7ABEA009C087}"/>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4" name="Footer Placeholder 3">
            <a:extLst>
              <a:ext uri="{FF2B5EF4-FFF2-40B4-BE49-F238E27FC236}">
                <a16:creationId xmlns:a16="http://schemas.microsoft.com/office/drawing/2014/main" id="{DA116632-ACAB-4F3E-BE2C-8B34C84859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D4E529-6351-4587-90D1-3850FC5B9D24}"/>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51595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ACDFF-A1F8-4A7B-A540-41071949F4A8}"/>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3" name="Footer Placeholder 2">
            <a:extLst>
              <a:ext uri="{FF2B5EF4-FFF2-40B4-BE49-F238E27FC236}">
                <a16:creationId xmlns:a16="http://schemas.microsoft.com/office/drawing/2014/main" id="{6B455E59-0CC0-4996-ABD9-6A6E278C51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775509-FBEF-42C5-9BA9-70A0B049F776}"/>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85494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1091-03A1-4143-B71D-75A11B4B56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0D631F-215A-4D3A-A1F9-FC5DBF435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77723B-8306-450A-ABF8-ECA1EBC2C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7C2DC-BE38-453A-B1E7-E574D9B98A06}"/>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6" name="Footer Placeholder 5">
            <a:extLst>
              <a:ext uri="{FF2B5EF4-FFF2-40B4-BE49-F238E27FC236}">
                <a16:creationId xmlns:a16="http://schemas.microsoft.com/office/drawing/2014/main" id="{12042D27-0B9E-4886-A7C4-C03268DE23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61F70E-23CC-45F3-B574-9BCDE37A8C4A}"/>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428852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8D49-05E7-4063-B98E-B20878592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DC26A6-C9BC-4FE7-88CB-B15DBF030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4158D-2FB7-474F-8896-4B0A83C4D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E10F2C-4FED-4776-8917-3BFECBD5B22C}"/>
              </a:ext>
            </a:extLst>
          </p:cNvPr>
          <p:cNvSpPr>
            <a:spLocks noGrp="1"/>
          </p:cNvSpPr>
          <p:nvPr>
            <p:ph type="dt" sz="half" idx="10"/>
          </p:nvPr>
        </p:nvSpPr>
        <p:spPr/>
        <p:txBody>
          <a:bodyPr/>
          <a:lstStyle/>
          <a:p>
            <a:fld id="{81C050D3-5797-4894-A0B2-062BD2EC239C}" type="datetimeFigureOut">
              <a:rPr lang="en-GB" smtClean="0"/>
              <a:t>12/05/2020</a:t>
            </a:fld>
            <a:endParaRPr lang="en-GB"/>
          </a:p>
        </p:txBody>
      </p:sp>
      <p:sp>
        <p:nvSpPr>
          <p:cNvPr id="6" name="Footer Placeholder 5">
            <a:extLst>
              <a:ext uri="{FF2B5EF4-FFF2-40B4-BE49-F238E27FC236}">
                <a16:creationId xmlns:a16="http://schemas.microsoft.com/office/drawing/2014/main" id="{5D3D3F14-5604-462C-B057-E7DA48BC55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58BB8F-CCC2-4E99-A3D6-CA3B16FFA2DF}"/>
              </a:ext>
            </a:extLst>
          </p:cNvPr>
          <p:cNvSpPr>
            <a:spLocks noGrp="1"/>
          </p:cNvSpPr>
          <p:nvPr>
            <p:ph type="sldNum" sz="quarter" idx="12"/>
          </p:nvPr>
        </p:nvSpPr>
        <p:spPr/>
        <p:txBody>
          <a:bodyPr/>
          <a:lstStyle/>
          <a:p>
            <a:fld id="{12AC983A-D1F4-44C8-9AD7-CB4BF1EB8550}" type="slidenum">
              <a:rPr lang="en-GB" smtClean="0"/>
              <a:t>‹#›</a:t>
            </a:fld>
            <a:endParaRPr lang="en-GB"/>
          </a:p>
        </p:txBody>
      </p:sp>
    </p:spTree>
    <p:extLst>
      <p:ext uri="{BB962C8B-B14F-4D97-AF65-F5344CB8AC3E}">
        <p14:creationId xmlns:p14="http://schemas.microsoft.com/office/powerpoint/2010/main" val="348029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20491-99C4-4443-B3B3-F232A74F2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50FE5D-2015-46F2-9573-D20CDB69B4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3F7223-276D-4445-B1E3-A089069A0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050D3-5797-4894-A0B2-062BD2EC239C}" type="datetimeFigureOut">
              <a:rPr lang="en-GB" smtClean="0"/>
              <a:t>12/05/2020</a:t>
            </a:fld>
            <a:endParaRPr lang="en-GB"/>
          </a:p>
        </p:txBody>
      </p:sp>
      <p:sp>
        <p:nvSpPr>
          <p:cNvPr id="5" name="Footer Placeholder 4">
            <a:extLst>
              <a:ext uri="{FF2B5EF4-FFF2-40B4-BE49-F238E27FC236}">
                <a16:creationId xmlns:a16="http://schemas.microsoft.com/office/drawing/2014/main" id="{3F21352F-E40F-4ADB-A2D1-624B1E3F5B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B94358-B8A9-4C18-ABDC-F3E165B10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983A-D1F4-44C8-9AD7-CB4BF1EB8550}" type="slidenum">
              <a:rPr lang="en-GB" smtClean="0"/>
              <a:t>‹#›</a:t>
            </a:fld>
            <a:endParaRPr lang="en-GB"/>
          </a:p>
        </p:txBody>
      </p:sp>
    </p:spTree>
    <p:extLst>
      <p:ext uri="{BB962C8B-B14F-4D97-AF65-F5344CB8AC3E}">
        <p14:creationId xmlns:p14="http://schemas.microsoft.com/office/powerpoint/2010/main" val="2913678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theconversation.com/prizes-for-primary-children-who-eat-most-fruit-and-veg-make-them-healthier-3239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thetvdb.com/?tab=series&amp;id=25519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pngall.com/vegetable-png"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ventry.gov.uk/righthelprightti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coventry.gov.uk/downloads/file/30429/coventry_safeguarding_children_partnership_-_safeguarding_arrangements" TargetMode="External"/><Relationship Id="rId4" Type="http://schemas.openxmlformats.org/officeDocument/2006/relationships/hyperlink" Target="https://assets.publishing.service.gov.uk/government/uploads/system/uploads/attachment_data/file/779401/Working_Together_to_Safeguard-Childre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ane.Moffat@coventry.gov.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0829DC-D662-4D5E-BE54-17275DBA95AB}"/>
              </a:ext>
            </a:extLst>
          </p:cNvPr>
          <p:cNvSpPr>
            <a:spLocks noGrp="1"/>
          </p:cNvSpPr>
          <p:nvPr>
            <p:ph type="subTitle" idx="1"/>
          </p:nvPr>
        </p:nvSpPr>
        <p:spPr>
          <a:xfrm>
            <a:off x="1524000" y="4723431"/>
            <a:ext cx="9144000" cy="1655762"/>
          </a:xfrm>
        </p:spPr>
        <p:txBody>
          <a:bodyPr/>
          <a:lstStyle/>
          <a:p>
            <a:endParaRPr lang="en-GB"/>
          </a:p>
        </p:txBody>
      </p:sp>
      <p:pic>
        <p:nvPicPr>
          <p:cNvPr id="5" name="Picture 4">
            <a:extLst>
              <a:ext uri="{FF2B5EF4-FFF2-40B4-BE49-F238E27FC236}">
                <a16:creationId xmlns:a16="http://schemas.microsoft.com/office/drawing/2014/main" id="{92482D64-CAE3-48C9-8EDB-FDD49D3A6D50}"/>
              </a:ext>
            </a:extLst>
          </p:cNvPr>
          <p:cNvPicPr>
            <a:picLocks noChangeAspect="1"/>
          </p:cNvPicPr>
          <p:nvPr/>
        </p:nvPicPr>
        <p:blipFill>
          <a:blip r:embed="rId3"/>
          <a:stretch>
            <a:fillRect/>
          </a:stretch>
        </p:blipFill>
        <p:spPr>
          <a:xfrm>
            <a:off x="460312" y="172243"/>
            <a:ext cx="2600325" cy="990600"/>
          </a:xfrm>
          <a:prstGeom prst="rect">
            <a:avLst/>
          </a:prstGeom>
        </p:spPr>
      </p:pic>
      <p:pic>
        <p:nvPicPr>
          <p:cNvPr id="6" name="Picture 5">
            <a:extLst>
              <a:ext uri="{FF2B5EF4-FFF2-40B4-BE49-F238E27FC236}">
                <a16:creationId xmlns:a16="http://schemas.microsoft.com/office/drawing/2014/main" id="{2EBB4AB4-AE63-4663-9DAB-95F8ECB7F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3821" y="172243"/>
            <a:ext cx="1666085" cy="1666085"/>
          </a:xfrm>
          <a:prstGeom prst="rect">
            <a:avLst/>
          </a:prstGeom>
        </p:spPr>
      </p:pic>
      <p:pic>
        <p:nvPicPr>
          <p:cNvPr id="7" name="Picture 3" descr="image001">
            <a:extLst>
              <a:ext uri="{FF2B5EF4-FFF2-40B4-BE49-F238E27FC236}">
                <a16:creationId xmlns:a16="http://schemas.microsoft.com/office/drawing/2014/main" id="{DEF1C210-A51C-4178-AF41-5055ED30A2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4419602"/>
            <a:ext cx="12192000" cy="24383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73A6F9-7930-4154-921E-AD8F3B603D32}"/>
              </a:ext>
            </a:extLst>
          </p:cNvPr>
          <p:cNvSpPr txBox="1"/>
          <p:nvPr/>
        </p:nvSpPr>
        <p:spPr>
          <a:xfrm>
            <a:off x="643886" y="1232192"/>
            <a:ext cx="1102649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Welcome to the Early Help Webinar.</a:t>
            </a:r>
          </a:p>
          <a:p>
            <a:endParaRPr lang="en-US" sz="1200"/>
          </a:p>
          <a:p>
            <a:r>
              <a:rPr lang="en-US" sz="2400">
                <a:cs typeface="Calibri"/>
              </a:rPr>
              <a:t>House Keeping</a:t>
            </a:r>
          </a:p>
          <a:p>
            <a:endParaRPr lang="en-US" sz="1000"/>
          </a:p>
          <a:p>
            <a:r>
              <a:rPr lang="en-US" sz="2400">
                <a:cs typeface="Calibri"/>
              </a:rPr>
              <a:t>Please turn off your camera and microphone</a:t>
            </a:r>
          </a:p>
          <a:p>
            <a:endParaRPr lang="en-US" sz="2400"/>
          </a:p>
          <a:p>
            <a:endParaRPr lang="en-US" sz="3200"/>
          </a:p>
          <a:p>
            <a:endParaRPr lang="en-US" sz="1400"/>
          </a:p>
          <a:p>
            <a:r>
              <a:rPr lang="en-US" sz="2400"/>
              <a:t>Please open the chat box, please comment or ask questions during the webinar.</a:t>
            </a:r>
          </a:p>
          <a:p>
            <a:endParaRPr lang="en-US" sz="1600"/>
          </a:p>
          <a:p>
            <a:r>
              <a:rPr lang="en-US" sz="2400">
                <a:cs typeface="Calibri"/>
              </a:rPr>
              <a:t>This Webinar will be record; so we can share it with partners that were unable to attend.</a:t>
            </a:r>
            <a:endParaRPr lang="en-US" sz="2400"/>
          </a:p>
        </p:txBody>
      </p:sp>
      <p:pic>
        <p:nvPicPr>
          <p:cNvPr id="10" name="Picture 10" descr="A close up of a logo&#10;&#10;Description generated with very high confidence">
            <a:extLst>
              <a:ext uri="{FF2B5EF4-FFF2-40B4-BE49-F238E27FC236}">
                <a16:creationId xmlns:a16="http://schemas.microsoft.com/office/drawing/2014/main" id="{EF7F77A7-A1C5-4B2E-BAEE-BD554D87B7C1}"/>
              </a:ext>
            </a:extLst>
          </p:cNvPr>
          <p:cNvPicPr>
            <a:picLocks noChangeAspect="1"/>
          </p:cNvPicPr>
          <p:nvPr/>
        </p:nvPicPr>
        <p:blipFill>
          <a:blip r:embed="rId6"/>
          <a:stretch>
            <a:fillRect/>
          </a:stretch>
        </p:blipFill>
        <p:spPr>
          <a:xfrm>
            <a:off x="728762" y="2944334"/>
            <a:ext cx="4484262" cy="833767"/>
          </a:xfrm>
          <a:prstGeom prst="rect">
            <a:avLst/>
          </a:prstGeom>
        </p:spPr>
      </p:pic>
      <p:cxnSp>
        <p:nvCxnSpPr>
          <p:cNvPr id="4" name="Straight Arrow Connector 3">
            <a:extLst>
              <a:ext uri="{FF2B5EF4-FFF2-40B4-BE49-F238E27FC236}">
                <a16:creationId xmlns:a16="http://schemas.microsoft.com/office/drawing/2014/main" id="{A5C294CF-7A83-463F-AB6B-96A9E092D68B}"/>
              </a:ext>
            </a:extLst>
          </p:cNvPr>
          <p:cNvCxnSpPr>
            <a:cxnSpLocks/>
          </p:cNvCxnSpPr>
          <p:nvPr/>
        </p:nvCxnSpPr>
        <p:spPr>
          <a:xfrm flipV="1">
            <a:off x="3883844" y="3585681"/>
            <a:ext cx="0" cy="41535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8130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6D58-02E4-4DF7-86C1-2BF662F8703C}"/>
              </a:ext>
            </a:extLst>
          </p:cNvPr>
          <p:cNvSpPr>
            <a:spLocks noGrp="1"/>
          </p:cNvSpPr>
          <p:nvPr>
            <p:ph type="title"/>
          </p:nvPr>
        </p:nvSpPr>
        <p:spPr>
          <a:xfrm>
            <a:off x="838200" y="365125"/>
            <a:ext cx="10515600" cy="1325563"/>
          </a:xfrm>
        </p:spPr>
        <p:txBody>
          <a:bodyPr/>
          <a:lstStyle/>
          <a:p>
            <a:r>
              <a:rPr lang="en-GB"/>
              <a:t>Early Help Assessment Co-ordinator </a:t>
            </a:r>
          </a:p>
        </p:txBody>
      </p:sp>
      <p:sp>
        <p:nvSpPr>
          <p:cNvPr id="3" name="Content Placeholder 2">
            <a:extLst>
              <a:ext uri="{FF2B5EF4-FFF2-40B4-BE49-F238E27FC236}">
                <a16:creationId xmlns:a16="http://schemas.microsoft.com/office/drawing/2014/main" id="{12D50D41-9D64-46B3-98B6-BE4FC56A9959}"/>
              </a:ext>
            </a:extLst>
          </p:cNvPr>
          <p:cNvSpPr>
            <a:spLocks noGrp="1"/>
          </p:cNvSpPr>
          <p:nvPr>
            <p:ph idx="1"/>
          </p:nvPr>
        </p:nvSpPr>
        <p:spPr>
          <a:xfrm>
            <a:off x="615142" y="1690688"/>
            <a:ext cx="10738658" cy="4486275"/>
          </a:xfrm>
        </p:spPr>
        <p:txBody>
          <a:bodyPr/>
          <a:lstStyle/>
          <a:p>
            <a:r>
              <a:rPr lang="en-GB"/>
              <a:t>Supporting schools and other partners</a:t>
            </a:r>
          </a:p>
          <a:p>
            <a:r>
              <a:rPr lang="en-GB"/>
              <a:t>Helping them meet the needs of vulnerable children</a:t>
            </a:r>
          </a:p>
          <a:p>
            <a:r>
              <a:rPr lang="en-GB"/>
              <a:t>Accessing free school meals and food parcels</a:t>
            </a:r>
          </a:p>
          <a:p>
            <a:r>
              <a:rPr lang="en-GB"/>
              <a:t>Safety planning</a:t>
            </a:r>
          </a:p>
          <a:p>
            <a:r>
              <a:rPr lang="en-GB"/>
              <a:t>Phoning and being in contact with children and young people  </a:t>
            </a:r>
          </a:p>
          <a:p>
            <a:r>
              <a:rPr lang="en-GB"/>
              <a:t>Discussing safeguarding concerns and what to do next</a:t>
            </a:r>
          </a:p>
        </p:txBody>
      </p:sp>
      <p:pic>
        <p:nvPicPr>
          <p:cNvPr id="5" name="Picture 4">
            <a:extLst>
              <a:ext uri="{FF2B5EF4-FFF2-40B4-BE49-F238E27FC236}">
                <a16:creationId xmlns:a16="http://schemas.microsoft.com/office/drawing/2014/main" id="{1138C6A0-9C39-47D8-9A0E-0A89B8FC88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63346" y="4603861"/>
            <a:ext cx="3995650" cy="1968359"/>
          </a:xfrm>
          <a:prstGeom prst="rect">
            <a:avLst/>
          </a:prstGeom>
        </p:spPr>
      </p:pic>
    </p:spTree>
    <p:extLst>
      <p:ext uri="{BB962C8B-B14F-4D97-AF65-F5344CB8AC3E}">
        <p14:creationId xmlns:p14="http://schemas.microsoft.com/office/powerpoint/2010/main" val="376133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B6A3-673D-4273-8702-FD015A14283B}"/>
              </a:ext>
            </a:extLst>
          </p:cNvPr>
          <p:cNvSpPr>
            <a:spLocks noGrp="1"/>
          </p:cNvSpPr>
          <p:nvPr>
            <p:ph type="title"/>
          </p:nvPr>
        </p:nvSpPr>
        <p:spPr>
          <a:xfrm>
            <a:off x="870421" y="0"/>
            <a:ext cx="7474172" cy="1325563"/>
          </a:xfrm>
        </p:spPr>
        <p:txBody>
          <a:bodyPr>
            <a:normAutofit/>
          </a:bodyPr>
          <a:lstStyle/>
          <a:p>
            <a:r>
              <a:rPr lang="en-GB"/>
              <a:t>Family Matters</a:t>
            </a:r>
          </a:p>
        </p:txBody>
      </p:sp>
      <p:sp>
        <p:nvSpPr>
          <p:cNvPr id="3" name="Content Placeholder 2">
            <a:extLst>
              <a:ext uri="{FF2B5EF4-FFF2-40B4-BE49-F238E27FC236}">
                <a16:creationId xmlns:a16="http://schemas.microsoft.com/office/drawing/2014/main" id="{FE003552-9B92-443A-B1C4-8397D1B9802B}"/>
              </a:ext>
            </a:extLst>
          </p:cNvPr>
          <p:cNvSpPr>
            <a:spLocks noGrp="1"/>
          </p:cNvSpPr>
          <p:nvPr>
            <p:ph idx="1"/>
          </p:nvPr>
        </p:nvSpPr>
        <p:spPr>
          <a:xfrm>
            <a:off x="452956" y="1192923"/>
            <a:ext cx="8657794" cy="5037513"/>
          </a:xfrm>
        </p:spPr>
        <p:txBody>
          <a:bodyPr anchor="ctr">
            <a:normAutofit lnSpcReduction="10000"/>
          </a:bodyPr>
          <a:lstStyle/>
          <a:p>
            <a:r>
              <a:rPr lang="en-GB">
                <a:solidFill>
                  <a:srgbClr val="444444"/>
                </a:solidFill>
                <a:latin typeface="Segoe UI" panose="020B0502040204020203" pitchFamily="34" charset="0"/>
              </a:rPr>
              <a:t>Weekly multi disciplinary and Partnership discussion about the requests for early help in each Family hub team for families who are likely to need multiagency co-ordinated Early help (RHRT level 3  through and Early Help assessment and plans)</a:t>
            </a:r>
          </a:p>
          <a:p>
            <a:endParaRPr lang="en-GB">
              <a:solidFill>
                <a:srgbClr val="444444"/>
              </a:solidFill>
              <a:latin typeface="Segoe UI" panose="020B0502040204020203" pitchFamily="34" charset="0"/>
            </a:endParaRPr>
          </a:p>
          <a:p>
            <a:r>
              <a:rPr lang="en-GB">
                <a:solidFill>
                  <a:srgbClr val="444444"/>
                </a:solidFill>
                <a:latin typeface="Segoe UI" panose="020B0502040204020203" pitchFamily="34" charset="0"/>
              </a:rPr>
              <a:t>Initial discussions  -  what are we worried about, who is already helping and what should happen next</a:t>
            </a:r>
          </a:p>
          <a:p>
            <a:pPr marL="0" indent="0">
              <a:buNone/>
            </a:pPr>
            <a:endParaRPr lang="en-GB">
              <a:solidFill>
                <a:srgbClr val="444444"/>
              </a:solidFill>
              <a:latin typeface="Segoe UI" panose="020B0502040204020203" pitchFamily="34" charset="0"/>
            </a:endParaRPr>
          </a:p>
          <a:p>
            <a:r>
              <a:rPr lang="en-GB">
                <a:solidFill>
                  <a:srgbClr val="444444"/>
                </a:solidFill>
                <a:latin typeface="Segoe UI" panose="020B0502040204020203" pitchFamily="34" charset="0"/>
              </a:rPr>
              <a:t>Next steps - who should make contact with the family, and talk about the help that could be provided </a:t>
            </a:r>
          </a:p>
        </p:txBody>
      </p:sp>
      <p:sp>
        <p:nvSpPr>
          <p:cNvPr id="26"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6" descr="Connections">
            <a:extLst>
              <a:ext uri="{FF2B5EF4-FFF2-40B4-BE49-F238E27FC236}">
                <a16:creationId xmlns:a16="http://schemas.microsoft.com/office/drawing/2014/main" id="{C4DB50DA-E7A0-4175-BC5F-11C444389C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44206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DFBA-F8BE-4840-B6CF-E77663AA1D64}"/>
              </a:ext>
            </a:extLst>
          </p:cNvPr>
          <p:cNvSpPr>
            <a:spLocks noGrp="1"/>
          </p:cNvSpPr>
          <p:nvPr>
            <p:ph type="title"/>
          </p:nvPr>
        </p:nvSpPr>
        <p:spPr>
          <a:xfrm>
            <a:off x="4965429" y="2414"/>
            <a:ext cx="6586491" cy="1676603"/>
          </a:xfrm>
        </p:spPr>
        <p:txBody>
          <a:bodyPr>
            <a:normAutofit/>
          </a:bodyPr>
          <a:lstStyle/>
          <a:p>
            <a:r>
              <a:rPr lang="en-GB"/>
              <a:t>Family Hubs serving local community TODAY</a:t>
            </a:r>
          </a:p>
        </p:txBody>
      </p:sp>
      <p:pic>
        <p:nvPicPr>
          <p:cNvPr id="5" name="Content Placeholder 4">
            <a:extLst>
              <a:ext uri="{FF2B5EF4-FFF2-40B4-BE49-F238E27FC236}">
                <a16:creationId xmlns:a16="http://schemas.microsoft.com/office/drawing/2014/main" id="{8E703774-AF82-4611-8919-52D9D13AD87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98"/>
          <a:stretch/>
        </p:blipFill>
        <p:spPr>
          <a:xfrm>
            <a:off x="0" y="0"/>
            <a:ext cx="4635571" cy="6857990"/>
          </a:xfrm>
          <a:prstGeom prst="rect">
            <a:avLst/>
          </a:prstGeom>
          <a:effectLst/>
        </p:spPr>
      </p:pic>
      <p:sp>
        <p:nvSpPr>
          <p:cNvPr id="10" name="Content Placeholder 9">
            <a:extLst>
              <a:ext uri="{FF2B5EF4-FFF2-40B4-BE49-F238E27FC236}">
                <a16:creationId xmlns:a16="http://schemas.microsoft.com/office/drawing/2014/main" id="{25CAE061-7F19-4C52-9D69-38BBB282BF5D}"/>
              </a:ext>
            </a:extLst>
          </p:cNvPr>
          <p:cNvSpPr>
            <a:spLocks noGrp="1"/>
          </p:cNvSpPr>
          <p:nvPr>
            <p:ph idx="1"/>
          </p:nvPr>
        </p:nvSpPr>
        <p:spPr>
          <a:xfrm>
            <a:off x="4965431" y="1762298"/>
            <a:ext cx="6586489" cy="4461522"/>
          </a:xfrm>
        </p:spPr>
        <p:txBody>
          <a:bodyPr>
            <a:normAutofit/>
          </a:bodyPr>
          <a:lstStyle/>
          <a:p>
            <a:r>
              <a:rPr lang="en-US" sz="1700"/>
              <a:t>Pregnant and new mums seeing their midwifes with their new babies</a:t>
            </a:r>
          </a:p>
          <a:p>
            <a:r>
              <a:rPr lang="en-US" sz="1700"/>
              <a:t>Use of telephone, public access computer and scanning of documents for vulnerable residents such as those in Temporary Accommodation</a:t>
            </a:r>
          </a:p>
          <a:p>
            <a:r>
              <a:rPr lang="en-US" sz="1700"/>
              <a:t>Staff working in the Hubs phoning families and recording family support work</a:t>
            </a:r>
          </a:p>
          <a:p>
            <a:r>
              <a:rPr lang="en-US" sz="1700"/>
              <a:t>Answering phone calls and Emails requesting early help – Here to Help </a:t>
            </a:r>
          </a:p>
          <a:p>
            <a:r>
              <a:rPr lang="en-US" sz="1700"/>
              <a:t>Providing a base for other staff working in the community as </a:t>
            </a:r>
          </a:p>
          <a:p>
            <a:r>
              <a:rPr lang="en-US" sz="1700"/>
              <a:t>Holding PPE for staff visiting family homes</a:t>
            </a:r>
          </a:p>
          <a:p>
            <a:r>
              <a:rPr lang="en-US" sz="1700"/>
              <a:t>Linking in with Food Hubs to provide food through food bank vouchers, fuel vouchers and other immediate practical help such as clothes, equipment and applying for community support grants, DHP, crisis loans and other community grants</a:t>
            </a:r>
          </a:p>
        </p:txBody>
      </p:sp>
      <p:sp>
        <p:nvSpPr>
          <p:cNvPr id="11" name="Speech Bubble: Oval 10">
            <a:extLst>
              <a:ext uri="{FF2B5EF4-FFF2-40B4-BE49-F238E27FC236}">
                <a16:creationId xmlns:a16="http://schemas.microsoft.com/office/drawing/2014/main" id="{866B6436-5178-4E23-A392-5BF08826743B}"/>
              </a:ext>
            </a:extLst>
          </p:cNvPr>
          <p:cNvSpPr/>
          <p:nvPr/>
        </p:nvSpPr>
        <p:spPr>
          <a:xfrm>
            <a:off x="-1" y="0"/>
            <a:ext cx="4635571" cy="1463040"/>
          </a:xfrm>
          <a:prstGeom prst="wedgeEllipseCallout">
            <a:avLst>
              <a:gd name="adj1" fmla="val 12867"/>
              <a:gd name="adj2" fmla="val 76515"/>
            </a:avLst>
          </a:prstGeom>
        </p:spPr>
        <p:style>
          <a:lnRef idx="2">
            <a:schemeClr val="accent5"/>
          </a:lnRef>
          <a:fillRef idx="1">
            <a:schemeClr val="lt1"/>
          </a:fillRef>
          <a:effectRef idx="0">
            <a:schemeClr val="accent5"/>
          </a:effectRef>
          <a:fontRef idx="minor">
            <a:schemeClr val="dk1"/>
          </a:fontRef>
        </p:style>
        <p:txBody>
          <a:bodyPr rtlCol="0" anchor="ctr"/>
          <a:lstStyle/>
          <a:p>
            <a:pPr algn="ctr">
              <a:spcAft>
                <a:spcPts val="600"/>
              </a:spcAft>
            </a:pPr>
            <a:r>
              <a:rPr lang="en-GB" sz="1400" b="1"/>
              <a:t>“The Family Hubs are a lifeline for pregnant and new mums. Without the availably of the hub space, these women would miss out on the important midwifery help, advice and guidance”.</a:t>
            </a:r>
          </a:p>
        </p:txBody>
      </p:sp>
      <p:sp>
        <p:nvSpPr>
          <p:cNvPr id="6" name="TextBox 5">
            <a:extLst>
              <a:ext uri="{FF2B5EF4-FFF2-40B4-BE49-F238E27FC236}">
                <a16:creationId xmlns:a16="http://schemas.microsoft.com/office/drawing/2014/main" id="{8912689A-CFB5-405F-8B3D-DF038453E6C5}"/>
              </a:ext>
            </a:extLst>
          </p:cNvPr>
          <p:cNvSpPr txBox="1"/>
          <p:nvPr/>
        </p:nvSpPr>
        <p:spPr>
          <a:xfrm>
            <a:off x="2315725" y="6657945"/>
            <a:ext cx="231986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thetvdb.com/?tab=series&amp;id=25519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222380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26">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Rectangle 36">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1FC14CE-A5C6-491D-869B-E57C1F333CE6}"/>
              </a:ext>
            </a:extLst>
          </p:cNvPr>
          <p:cNvSpPr>
            <a:spLocks noGrp="1"/>
          </p:cNvSpPr>
          <p:nvPr>
            <p:ph type="title"/>
          </p:nvPr>
        </p:nvSpPr>
        <p:spPr>
          <a:xfrm>
            <a:off x="964760" y="804328"/>
            <a:ext cx="6091312" cy="1205821"/>
          </a:xfrm>
        </p:spPr>
        <p:txBody>
          <a:bodyPr>
            <a:normAutofit/>
          </a:bodyPr>
          <a:lstStyle/>
          <a:p>
            <a:r>
              <a:rPr lang="en-GB" sz="4000" b="1">
                <a:solidFill>
                  <a:srgbClr val="FEFFFF"/>
                </a:solidFill>
                <a:latin typeface="+mn-lt"/>
              </a:rPr>
              <a:t>How we are helping families </a:t>
            </a:r>
          </a:p>
        </p:txBody>
      </p:sp>
      <p:sp>
        <p:nvSpPr>
          <p:cNvPr id="3" name="Content Placeholder 2">
            <a:extLst>
              <a:ext uri="{FF2B5EF4-FFF2-40B4-BE49-F238E27FC236}">
                <a16:creationId xmlns:a16="http://schemas.microsoft.com/office/drawing/2014/main" id="{5C4E16C4-87B2-4305-AF7C-6900B4358915}"/>
              </a:ext>
            </a:extLst>
          </p:cNvPr>
          <p:cNvSpPr>
            <a:spLocks noGrp="1"/>
          </p:cNvSpPr>
          <p:nvPr>
            <p:ph idx="1"/>
          </p:nvPr>
        </p:nvSpPr>
        <p:spPr>
          <a:xfrm>
            <a:off x="1282189" y="2494450"/>
            <a:ext cx="5773883" cy="3563159"/>
          </a:xfrm>
        </p:spPr>
        <p:txBody>
          <a:bodyPr>
            <a:normAutofit/>
          </a:bodyPr>
          <a:lstStyle/>
          <a:p>
            <a:pPr lvl="0"/>
            <a:r>
              <a:rPr lang="en-GB" sz="2400"/>
              <a:t>Temporary closure of 4 of the Family Hubs </a:t>
            </a:r>
          </a:p>
          <a:p>
            <a:pPr lvl="0"/>
            <a:r>
              <a:rPr lang="en-GB" sz="2400"/>
              <a:t>But still working in the community and with families</a:t>
            </a:r>
          </a:p>
          <a:p>
            <a:pPr lvl="0"/>
            <a:r>
              <a:rPr lang="en-GB" sz="2400"/>
              <a:t>Keeping engaged with the community</a:t>
            </a:r>
          </a:p>
          <a:p>
            <a:pPr lvl="0"/>
            <a:r>
              <a:rPr lang="en-GB" sz="2400"/>
              <a:t>Example – Families For All working through the Family Café </a:t>
            </a:r>
          </a:p>
          <a:p>
            <a:endParaRPr lang="en-GB" sz="2400"/>
          </a:p>
        </p:txBody>
      </p:sp>
      <p:pic>
        <p:nvPicPr>
          <p:cNvPr id="4" name="Picture 3">
            <a:extLst>
              <a:ext uri="{FF2B5EF4-FFF2-40B4-BE49-F238E27FC236}">
                <a16:creationId xmlns:a16="http://schemas.microsoft.com/office/drawing/2014/main" id="{78AD5F34-33C5-4E17-819B-A6DE7B02BABF}"/>
              </a:ext>
            </a:extLst>
          </p:cNvPr>
          <p:cNvPicPr>
            <a:picLocks noChangeAspect="1"/>
          </p:cNvPicPr>
          <p:nvPr/>
        </p:nvPicPr>
        <p:blipFill>
          <a:blip r:embed="rId3"/>
          <a:stretch>
            <a:fillRect/>
          </a:stretch>
        </p:blipFill>
        <p:spPr>
          <a:xfrm>
            <a:off x="8024706" y="787720"/>
            <a:ext cx="3343407" cy="2398895"/>
          </a:xfrm>
          <a:prstGeom prst="rect">
            <a:avLst/>
          </a:prstGeom>
        </p:spPr>
      </p:pic>
      <p:pic>
        <p:nvPicPr>
          <p:cNvPr id="7" name="Picture 6">
            <a:extLst>
              <a:ext uri="{FF2B5EF4-FFF2-40B4-BE49-F238E27FC236}">
                <a16:creationId xmlns:a16="http://schemas.microsoft.com/office/drawing/2014/main" id="{28D0A3E7-848D-4C29-A72E-EEFD3F350F4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344" r="1189" b="1"/>
          <a:stretch/>
        </p:blipFill>
        <p:spPr>
          <a:xfrm>
            <a:off x="8176438" y="3511296"/>
            <a:ext cx="3036893" cy="2757470"/>
          </a:xfrm>
          <a:prstGeom prst="rect">
            <a:avLst/>
          </a:prstGeom>
        </p:spPr>
      </p:pic>
    </p:spTree>
    <p:extLst>
      <p:ext uri="{BB962C8B-B14F-4D97-AF65-F5344CB8AC3E}">
        <p14:creationId xmlns:p14="http://schemas.microsoft.com/office/powerpoint/2010/main" val="383443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26F435-ACF2-4754-BE3E-ABB93D9FF6AB}"/>
              </a:ext>
            </a:extLst>
          </p:cNvPr>
          <p:cNvSpPr txBox="1"/>
          <p:nvPr/>
        </p:nvSpPr>
        <p:spPr>
          <a:xfrm>
            <a:off x="1009125" y="596432"/>
            <a:ext cx="9623394" cy="1138773"/>
          </a:xfrm>
          <a:prstGeom prst="rect">
            <a:avLst/>
          </a:prstGeom>
          <a:noFill/>
        </p:spPr>
        <p:txBody>
          <a:bodyPr wrap="square" rtlCol="0">
            <a:spAutoFit/>
          </a:bodyPr>
          <a:lstStyle/>
          <a:p>
            <a:r>
              <a:rPr lang="en-GB" sz="3200"/>
              <a:t>Early Help Gateway – online portal to Early Help </a:t>
            </a:r>
          </a:p>
          <a:p>
            <a:endParaRPr lang="en-GB"/>
          </a:p>
          <a:p>
            <a:endParaRPr lang="en-GB"/>
          </a:p>
        </p:txBody>
      </p:sp>
      <p:pic>
        <p:nvPicPr>
          <p:cNvPr id="6" name="Picture 5">
            <a:extLst>
              <a:ext uri="{FF2B5EF4-FFF2-40B4-BE49-F238E27FC236}">
                <a16:creationId xmlns:a16="http://schemas.microsoft.com/office/drawing/2014/main" id="{11CEB98B-246D-42A9-AE2E-35BBF0299FF8}"/>
              </a:ext>
            </a:extLst>
          </p:cNvPr>
          <p:cNvPicPr>
            <a:picLocks noChangeAspect="1"/>
          </p:cNvPicPr>
          <p:nvPr/>
        </p:nvPicPr>
        <p:blipFill>
          <a:blip r:embed="rId3"/>
          <a:stretch>
            <a:fillRect/>
          </a:stretch>
        </p:blipFill>
        <p:spPr>
          <a:xfrm>
            <a:off x="1009125" y="1437245"/>
            <a:ext cx="9793993" cy="4337560"/>
          </a:xfrm>
          <a:prstGeom prst="rect">
            <a:avLst/>
          </a:prstGeom>
        </p:spPr>
      </p:pic>
      <p:sp>
        <p:nvSpPr>
          <p:cNvPr id="9" name="TextBox 8">
            <a:extLst>
              <a:ext uri="{FF2B5EF4-FFF2-40B4-BE49-F238E27FC236}">
                <a16:creationId xmlns:a16="http://schemas.microsoft.com/office/drawing/2014/main" id="{83F5A380-3A14-4F67-940C-AB9595A4CE38}"/>
              </a:ext>
            </a:extLst>
          </p:cNvPr>
          <p:cNvSpPr txBox="1"/>
          <p:nvPr/>
        </p:nvSpPr>
        <p:spPr>
          <a:xfrm>
            <a:off x="8313459" y="4819801"/>
            <a:ext cx="3138210" cy="1754326"/>
          </a:xfrm>
          <a:prstGeom prst="rect">
            <a:avLst/>
          </a:prstGeom>
          <a:solidFill>
            <a:schemeClr val="bg1"/>
          </a:solidFill>
          <a:ln w="38100">
            <a:solidFill>
              <a:srgbClr val="00B050"/>
            </a:solidFill>
          </a:ln>
        </p:spPr>
        <p:txBody>
          <a:bodyPr wrap="square" rtlCol="0">
            <a:spAutoFit/>
          </a:bodyPr>
          <a:lstStyle/>
          <a:p>
            <a:r>
              <a:rPr lang="en-GB"/>
              <a:t>“This is fabulous!  I have been feeling overwhelmed with all the information and websites and briefings coming at me from all directions!</a:t>
            </a:r>
          </a:p>
          <a:p>
            <a:r>
              <a:rPr lang="en-GB"/>
              <a:t>Thank you so much!” </a:t>
            </a:r>
          </a:p>
        </p:txBody>
      </p:sp>
    </p:spTree>
    <p:extLst>
      <p:ext uri="{BB962C8B-B14F-4D97-AF65-F5344CB8AC3E}">
        <p14:creationId xmlns:p14="http://schemas.microsoft.com/office/powerpoint/2010/main" val="168228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D30-BDD0-477C-B294-03F8539A9575}"/>
              </a:ext>
            </a:extLst>
          </p:cNvPr>
          <p:cNvSpPr>
            <a:spLocks noGrp="1"/>
          </p:cNvSpPr>
          <p:nvPr>
            <p:ph type="title"/>
          </p:nvPr>
        </p:nvSpPr>
        <p:spPr/>
        <p:txBody>
          <a:bodyPr/>
          <a:lstStyle/>
          <a:p>
            <a:r>
              <a:rPr lang="en-GB"/>
              <a:t>Trello board</a:t>
            </a:r>
          </a:p>
        </p:txBody>
      </p:sp>
      <p:pic>
        <p:nvPicPr>
          <p:cNvPr id="4" name="Picture 3">
            <a:extLst>
              <a:ext uri="{FF2B5EF4-FFF2-40B4-BE49-F238E27FC236}">
                <a16:creationId xmlns:a16="http://schemas.microsoft.com/office/drawing/2014/main" id="{DB7DF9B8-2DCA-4971-A524-433F119D8994}"/>
              </a:ext>
            </a:extLst>
          </p:cNvPr>
          <p:cNvPicPr>
            <a:picLocks noChangeAspect="1"/>
          </p:cNvPicPr>
          <p:nvPr/>
        </p:nvPicPr>
        <p:blipFill>
          <a:blip r:embed="rId3"/>
          <a:stretch>
            <a:fillRect/>
          </a:stretch>
        </p:blipFill>
        <p:spPr>
          <a:xfrm>
            <a:off x="838199" y="1400838"/>
            <a:ext cx="10813869" cy="5164243"/>
          </a:xfrm>
          <a:prstGeom prst="rect">
            <a:avLst/>
          </a:prstGeom>
        </p:spPr>
      </p:pic>
    </p:spTree>
    <p:extLst>
      <p:ext uri="{BB962C8B-B14F-4D97-AF65-F5344CB8AC3E}">
        <p14:creationId xmlns:p14="http://schemas.microsoft.com/office/powerpoint/2010/main" val="8408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C3AE-7CE5-41E3-BC93-2A3D037AD470}"/>
              </a:ext>
            </a:extLst>
          </p:cNvPr>
          <p:cNvSpPr>
            <a:spLocks noGrp="1"/>
          </p:cNvSpPr>
          <p:nvPr>
            <p:ph type="title"/>
          </p:nvPr>
        </p:nvSpPr>
        <p:spPr/>
        <p:txBody>
          <a:bodyPr/>
          <a:lstStyle/>
          <a:p>
            <a:r>
              <a:rPr lang="en-GB"/>
              <a:t>Facebook</a:t>
            </a:r>
          </a:p>
        </p:txBody>
      </p:sp>
      <p:pic>
        <p:nvPicPr>
          <p:cNvPr id="4" name="Picture 3">
            <a:extLst>
              <a:ext uri="{FF2B5EF4-FFF2-40B4-BE49-F238E27FC236}">
                <a16:creationId xmlns:a16="http://schemas.microsoft.com/office/drawing/2014/main" id="{8201AC86-A855-4A32-A036-AC898FBFC596}"/>
              </a:ext>
            </a:extLst>
          </p:cNvPr>
          <p:cNvPicPr>
            <a:picLocks noChangeAspect="1"/>
          </p:cNvPicPr>
          <p:nvPr/>
        </p:nvPicPr>
        <p:blipFill>
          <a:blip r:embed="rId3"/>
          <a:stretch>
            <a:fillRect/>
          </a:stretch>
        </p:blipFill>
        <p:spPr>
          <a:xfrm>
            <a:off x="838200" y="1480623"/>
            <a:ext cx="7094838" cy="4842592"/>
          </a:xfrm>
          <a:prstGeom prst="rect">
            <a:avLst/>
          </a:prstGeom>
        </p:spPr>
      </p:pic>
      <p:pic>
        <p:nvPicPr>
          <p:cNvPr id="1026" name="Picture 2" descr="Like Share &amp; Follow - Facebook Like And Follow, HD Png Download ...">
            <a:extLst>
              <a:ext uri="{FF2B5EF4-FFF2-40B4-BE49-F238E27FC236}">
                <a16:creationId xmlns:a16="http://schemas.microsoft.com/office/drawing/2014/main" id="{255DD5B6-D8A0-4555-9FA2-7748A4A7D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740" y="2310713"/>
            <a:ext cx="3480769" cy="270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41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6034-C21D-47C0-89ED-23779235F166}"/>
              </a:ext>
            </a:extLst>
          </p:cNvPr>
          <p:cNvSpPr>
            <a:spLocks noGrp="1"/>
          </p:cNvSpPr>
          <p:nvPr>
            <p:ph type="title"/>
          </p:nvPr>
        </p:nvSpPr>
        <p:spPr/>
        <p:txBody>
          <a:bodyPr/>
          <a:lstStyle/>
          <a:p>
            <a:r>
              <a:rPr lang="en-GB"/>
              <a:t>Here to help </a:t>
            </a:r>
          </a:p>
        </p:txBody>
      </p:sp>
      <p:pic>
        <p:nvPicPr>
          <p:cNvPr id="8" name="Picture 7">
            <a:extLst>
              <a:ext uri="{FF2B5EF4-FFF2-40B4-BE49-F238E27FC236}">
                <a16:creationId xmlns:a16="http://schemas.microsoft.com/office/drawing/2014/main" id="{8446DE22-6F50-403A-A32C-9CBEC2415569}"/>
              </a:ext>
            </a:extLst>
          </p:cNvPr>
          <p:cNvPicPr>
            <a:picLocks noChangeAspect="1"/>
          </p:cNvPicPr>
          <p:nvPr/>
        </p:nvPicPr>
        <p:blipFill>
          <a:blip r:embed="rId3"/>
          <a:stretch>
            <a:fillRect/>
          </a:stretch>
        </p:blipFill>
        <p:spPr>
          <a:xfrm>
            <a:off x="1771307" y="1427510"/>
            <a:ext cx="8867775" cy="4913543"/>
          </a:xfrm>
          <a:prstGeom prst="rect">
            <a:avLst/>
          </a:prstGeom>
        </p:spPr>
      </p:pic>
    </p:spTree>
    <p:extLst>
      <p:ext uri="{BB962C8B-B14F-4D97-AF65-F5344CB8AC3E}">
        <p14:creationId xmlns:p14="http://schemas.microsoft.com/office/powerpoint/2010/main" val="165963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FC740-A297-4D19-B5D4-1E7E9BF4671C}"/>
              </a:ext>
            </a:extLst>
          </p:cNvPr>
          <p:cNvSpPr>
            <a:spLocks noGrp="1"/>
          </p:cNvSpPr>
          <p:nvPr>
            <p:ph type="title"/>
          </p:nvPr>
        </p:nvSpPr>
        <p:spPr>
          <a:xfrm>
            <a:off x="686834" y="591344"/>
            <a:ext cx="3200400" cy="5585619"/>
          </a:xfrm>
        </p:spPr>
        <p:txBody>
          <a:bodyPr>
            <a:normAutofit/>
          </a:bodyPr>
          <a:lstStyle/>
          <a:p>
            <a:r>
              <a:rPr lang="en-GB">
                <a:solidFill>
                  <a:srgbClr val="FFFFFF"/>
                </a:solidFill>
              </a:rPr>
              <a:t>How to find further information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36DEE5-A9E2-410E-B4E1-78B5152B9E03}"/>
              </a:ext>
            </a:extLst>
          </p:cNvPr>
          <p:cNvSpPr>
            <a:spLocks noGrp="1"/>
          </p:cNvSpPr>
          <p:nvPr>
            <p:ph idx="1"/>
          </p:nvPr>
        </p:nvSpPr>
        <p:spPr>
          <a:xfrm>
            <a:off x="4447308" y="591344"/>
            <a:ext cx="6906491" cy="5585619"/>
          </a:xfrm>
        </p:spPr>
        <p:txBody>
          <a:bodyPr anchor="ctr">
            <a:normAutofit/>
          </a:bodyPr>
          <a:lstStyle/>
          <a:p>
            <a:pPr marL="0" indent="0">
              <a:buNone/>
            </a:pPr>
            <a:r>
              <a:rPr lang="en-GB" sz="2400" b="1"/>
              <a:t>Right Help Right Time Guidance</a:t>
            </a:r>
          </a:p>
          <a:p>
            <a:pPr marL="0" indent="0">
              <a:buNone/>
            </a:pPr>
            <a:r>
              <a:rPr lang="en-GB" sz="2400">
                <a:hlinkClick r:id="rId3"/>
              </a:rPr>
              <a:t>https://www.coventry.gov.uk/righthelprighttime</a:t>
            </a:r>
            <a:endParaRPr lang="en-GB" sz="2400"/>
          </a:p>
          <a:p>
            <a:pPr marL="0" indent="0">
              <a:buNone/>
            </a:pPr>
            <a:endParaRPr lang="en-GB" sz="2400" b="1"/>
          </a:p>
          <a:p>
            <a:pPr marL="0" indent="0">
              <a:buNone/>
            </a:pPr>
            <a:r>
              <a:rPr lang="en-GB" sz="2400" b="1"/>
              <a:t>Working Together to Safeguard Children 2018</a:t>
            </a:r>
          </a:p>
          <a:p>
            <a:pPr marL="0" indent="0">
              <a:buNone/>
            </a:pPr>
            <a:r>
              <a:rPr lang="en-GB" sz="2400">
                <a:hlinkClick r:id="rId4"/>
              </a:rPr>
              <a:t>https://assets.publishing.service.gov.uk/government/uploads/system/uploads/attachment_data/file/779401/Working_Together_to_Safeguard-Children.pdf</a:t>
            </a:r>
            <a:endParaRPr lang="en-GB" sz="2400"/>
          </a:p>
          <a:p>
            <a:pPr marL="0" indent="0">
              <a:buNone/>
            </a:pPr>
            <a:endParaRPr lang="en-GB" sz="2400" b="1"/>
          </a:p>
          <a:p>
            <a:pPr marL="0" indent="0">
              <a:buNone/>
            </a:pPr>
            <a:r>
              <a:rPr lang="en-GB" sz="2400" b="1"/>
              <a:t>Coventry Safeguarding Children Partnership Safeguarding Arrangements 2019</a:t>
            </a:r>
            <a:r>
              <a:rPr lang="en-GB" sz="2400"/>
              <a:t> </a:t>
            </a:r>
            <a:r>
              <a:rPr lang="en-GB" sz="2400">
                <a:hlinkClick r:id="rId5"/>
              </a:rPr>
              <a:t>https://www.coventry.gov.uk/downloads/file/30429/coventry_safeguarding_children_partnership_-_safeguarding_arrangements</a:t>
            </a:r>
            <a:endParaRPr lang="en-GB" sz="2400"/>
          </a:p>
          <a:p>
            <a:pPr marL="0" indent="0">
              <a:buNone/>
            </a:pPr>
            <a:endParaRPr lang="en-GB" sz="2400"/>
          </a:p>
        </p:txBody>
      </p:sp>
    </p:spTree>
    <p:extLst>
      <p:ext uri="{BB962C8B-B14F-4D97-AF65-F5344CB8AC3E}">
        <p14:creationId xmlns:p14="http://schemas.microsoft.com/office/powerpoint/2010/main" val="183284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A91FE-5966-434E-B76F-96D89F9E3D09}"/>
              </a:ext>
            </a:extLst>
          </p:cNvPr>
          <p:cNvSpPr>
            <a:spLocks noGrp="1"/>
          </p:cNvSpPr>
          <p:nvPr>
            <p:ph type="title"/>
          </p:nvPr>
        </p:nvSpPr>
        <p:spPr>
          <a:xfrm>
            <a:off x="803499" y="2992582"/>
            <a:ext cx="4346645" cy="2525059"/>
          </a:xfrm>
        </p:spPr>
        <p:txBody>
          <a:bodyPr vert="horz" lIns="91440" tIns="45720" rIns="91440" bIns="45720" rtlCol="0" anchor="t">
            <a:normAutofit/>
          </a:bodyPr>
          <a:lstStyle/>
          <a:p>
            <a:r>
              <a:rPr lang="en-US" sz="5400"/>
              <a:t>Safeguarding is Everybody’s Business </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E04534F-325B-4A9B-A451-912C60D35B2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268"/>
          <a:stretch/>
        </p:blipFill>
        <p:spPr>
          <a:xfrm>
            <a:off x="5922492" y="666728"/>
            <a:ext cx="5536001" cy="5465791"/>
          </a:xfrm>
          <a:prstGeom prst="rect">
            <a:avLst/>
          </a:prstGeom>
        </p:spPr>
      </p:pic>
    </p:spTree>
    <p:extLst>
      <p:ext uri="{BB962C8B-B14F-4D97-AF65-F5344CB8AC3E}">
        <p14:creationId xmlns:p14="http://schemas.microsoft.com/office/powerpoint/2010/main" val="306186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B53E83FE-6ECF-44E6-8426-13E15D2ABB84}"/>
              </a:ext>
            </a:extLst>
          </p:cNvPr>
          <p:cNvSpPr>
            <a:spLocks noGrp="1"/>
          </p:cNvSpPr>
          <p:nvPr>
            <p:ph type="subTitle" idx="1"/>
          </p:nvPr>
        </p:nvSpPr>
        <p:spPr/>
        <p:txBody>
          <a:bodyPr/>
          <a:lstStyle/>
          <a:p>
            <a:r>
              <a:rPr lang="en-GB"/>
              <a:t>Jane Moffat, Early help Manager</a:t>
            </a:r>
          </a:p>
          <a:p>
            <a:r>
              <a:rPr lang="en-GB">
                <a:hlinkClick r:id="rId3"/>
              </a:rPr>
              <a:t>Jane.Moffat@coventry.gov.uk</a:t>
            </a:r>
            <a:endParaRPr lang="en-GB"/>
          </a:p>
          <a:p>
            <a:endParaRPr lang="en-GB"/>
          </a:p>
        </p:txBody>
      </p:sp>
      <p:sp>
        <p:nvSpPr>
          <p:cNvPr id="4" name="Title 7">
            <a:extLst>
              <a:ext uri="{FF2B5EF4-FFF2-40B4-BE49-F238E27FC236}">
                <a16:creationId xmlns:a16="http://schemas.microsoft.com/office/drawing/2014/main" id="{C3E65C61-D05D-4AD6-8DB7-AF726D54613A}"/>
              </a:ext>
            </a:extLst>
          </p:cNvPr>
          <p:cNvSpPr txBox="1">
            <a:spLocks/>
          </p:cNvSpPr>
          <p:nvPr/>
        </p:nvSpPr>
        <p:spPr>
          <a:xfrm>
            <a:off x="1524000" y="1762915"/>
            <a:ext cx="9144000" cy="16660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t>Early Help and Family Hubs</a:t>
            </a:r>
          </a:p>
        </p:txBody>
      </p:sp>
      <p:pic>
        <p:nvPicPr>
          <p:cNvPr id="5" name="Picture 4">
            <a:extLst>
              <a:ext uri="{FF2B5EF4-FFF2-40B4-BE49-F238E27FC236}">
                <a16:creationId xmlns:a16="http://schemas.microsoft.com/office/drawing/2014/main" id="{92482D64-CAE3-48C9-8EDB-FDD49D3A6D50}"/>
              </a:ext>
            </a:extLst>
          </p:cNvPr>
          <p:cNvPicPr>
            <a:picLocks noChangeAspect="1"/>
          </p:cNvPicPr>
          <p:nvPr/>
        </p:nvPicPr>
        <p:blipFill>
          <a:blip r:embed="rId4"/>
          <a:stretch>
            <a:fillRect/>
          </a:stretch>
        </p:blipFill>
        <p:spPr>
          <a:xfrm>
            <a:off x="460312" y="172243"/>
            <a:ext cx="2600325" cy="990600"/>
          </a:xfrm>
          <a:prstGeom prst="rect">
            <a:avLst/>
          </a:prstGeom>
        </p:spPr>
      </p:pic>
      <p:pic>
        <p:nvPicPr>
          <p:cNvPr id="6" name="Picture 5">
            <a:extLst>
              <a:ext uri="{FF2B5EF4-FFF2-40B4-BE49-F238E27FC236}">
                <a16:creationId xmlns:a16="http://schemas.microsoft.com/office/drawing/2014/main" id="{2EBB4AB4-AE63-4663-9DAB-95F8ECB7F2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2347" y="172243"/>
            <a:ext cx="1666085" cy="1666085"/>
          </a:xfrm>
          <a:prstGeom prst="rect">
            <a:avLst/>
          </a:prstGeom>
        </p:spPr>
      </p:pic>
      <p:pic>
        <p:nvPicPr>
          <p:cNvPr id="7" name="Picture 3" descr="image001">
            <a:extLst>
              <a:ext uri="{FF2B5EF4-FFF2-40B4-BE49-F238E27FC236}">
                <a16:creationId xmlns:a16="http://schemas.microsoft.com/office/drawing/2014/main" id="{DEF1C210-A51C-4178-AF41-5055ED30A2F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4419602"/>
            <a:ext cx="12192000" cy="24383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78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0B1459D-78EE-4877-B2FA-A6B1796F4DFD}"/>
              </a:ext>
            </a:extLst>
          </p:cNvPr>
          <p:cNvPicPr>
            <a:picLocks noGrp="1" noChangeAspect="1"/>
          </p:cNvPicPr>
          <p:nvPr>
            <p:ph idx="1"/>
          </p:nvPr>
        </p:nvPicPr>
        <p:blipFill rotWithShape="1">
          <a:blip r:embed="rId3"/>
          <a:srcRect r="844" b="-1"/>
          <a:stretch/>
        </p:blipFill>
        <p:spPr>
          <a:xfrm>
            <a:off x="2486045" y="122561"/>
            <a:ext cx="7220311" cy="6572240"/>
          </a:xfrm>
          <a:prstGeom prst="rect">
            <a:avLst/>
          </a:prstGeom>
        </p:spPr>
      </p:pic>
    </p:spTree>
    <p:extLst>
      <p:ext uri="{BB962C8B-B14F-4D97-AF65-F5344CB8AC3E}">
        <p14:creationId xmlns:p14="http://schemas.microsoft.com/office/powerpoint/2010/main" val="1150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F5FB2E-702C-45DD-A33F-847D74C9257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What you will learn from the webinar…….</a:t>
            </a:r>
          </a:p>
        </p:txBody>
      </p:sp>
      <p:pic>
        <p:nvPicPr>
          <p:cNvPr id="5" name="Content Placeholder 3" descr="image001">
            <a:extLst>
              <a:ext uri="{FF2B5EF4-FFF2-40B4-BE49-F238E27FC236}">
                <a16:creationId xmlns:a16="http://schemas.microsoft.com/office/drawing/2014/main" id="{0511F99C-9DBC-4411-9269-42331D4921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437346"/>
            <a:ext cx="12152671" cy="24206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04795EF-138D-420A-A854-733E19C68A6E}"/>
              </a:ext>
            </a:extLst>
          </p:cNvPr>
          <p:cNvSpPr/>
          <p:nvPr/>
        </p:nvSpPr>
        <p:spPr>
          <a:xfrm>
            <a:off x="1163782" y="1690686"/>
            <a:ext cx="10190018" cy="2677656"/>
          </a:xfrm>
          <a:prstGeom prst="rect">
            <a:avLst/>
          </a:prstGeom>
        </p:spPr>
        <p:txBody>
          <a:bodyPr wrap="square">
            <a:spAutoFit/>
          </a:bodyPr>
          <a:lstStyle/>
          <a:p>
            <a:pPr>
              <a:buFont typeface="Arial" panose="020B0604020202020204" pitchFamily="34" charset="0"/>
              <a:buChar char="•"/>
            </a:pPr>
            <a:r>
              <a:rPr lang="en-GB" sz="2800">
                <a:solidFill>
                  <a:srgbClr val="444444"/>
                </a:solidFill>
                <a:latin typeface="Segoe UI" panose="020B0502040204020203" pitchFamily="34" charset="0"/>
              </a:rPr>
              <a:t>What is Early Help ?</a:t>
            </a:r>
          </a:p>
          <a:p>
            <a:pPr>
              <a:buFont typeface="Arial" panose="020B0604020202020204" pitchFamily="34" charset="0"/>
              <a:buChar char="•"/>
            </a:pPr>
            <a:r>
              <a:rPr lang="en-GB" sz="2800">
                <a:solidFill>
                  <a:srgbClr val="444444"/>
                </a:solidFill>
                <a:latin typeface="Segoe UI" panose="020B0502040204020203" pitchFamily="34" charset="0"/>
              </a:rPr>
              <a:t>How do you access Early Help?</a:t>
            </a:r>
          </a:p>
          <a:p>
            <a:pPr>
              <a:buFont typeface="Arial" panose="020B0604020202020204" pitchFamily="34" charset="0"/>
              <a:buChar char="•"/>
            </a:pPr>
            <a:r>
              <a:rPr lang="en-GB" sz="2800">
                <a:solidFill>
                  <a:srgbClr val="444444"/>
                </a:solidFill>
                <a:latin typeface="Segoe UI" panose="020B0502040204020203" pitchFamily="34" charset="0"/>
              </a:rPr>
              <a:t>Who can we help? </a:t>
            </a:r>
          </a:p>
          <a:p>
            <a:pPr>
              <a:buFont typeface="Arial" panose="020B0604020202020204" pitchFamily="34" charset="0"/>
              <a:buChar char="•"/>
            </a:pPr>
            <a:r>
              <a:rPr lang="en-GB" sz="2800">
                <a:solidFill>
                  <a:srgbClr val="444444"/>
                </a:solidFill>
                <a:latin typeface="Segoe UI" panose="020B0502040204020203" pitchFamily="34" charset="0"/>
              </a:rPr>
              <a:t>How can Family hubs help families at this time?</a:t>
            </a:r>
          </a:p>
          <a:p>
            <a:pPr>
              <a:buFont typeface="Arial" panose="020B0604020202020204" pitchFamily="34" charset="0"/>
              <a:buChar char="•"/>
            </a:pPr>
            <a:r>
              <a:rPr lang="en-GB" sz="2800">
                <a:solidFill>
                  <a:srgbClr val="444444"/>
                </a:solidFill>
                <a:latin typeface="Segoe UI" panose="020B0502040204020203" pitchFamily="34" charset="0"/>
              </a:rPr>
              <a:t>Useful links and further information including the Early Help Gateway</a:t>
            </a:r>
            <a:endParaRPr lang="en-GB" sz="2800" b="0" i="0">
              <a:solidFill>
                <a:srgbClr val="444444"/>
              </a:solidFill>
              <a:effectLst/>
              <a:latin typeface="Segoe UI" panose="020B0502040204020203" pitchFamily="34" charset="0"/>
            </a:endParaRPr>
          </a:p>
        </p:txBody>
      </p:sp>
    </p:spTree>
    <p:extLst>
      <p:ext uri="{BB962C8B-B14F-4D97-AF65-F5344CB8AC3E}">
        <p14:creationId xmlns:p14="http://schemas.microsoft.com/office/powerpoint/2010/main" val="94985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B89A5-5C16-4106-8596-32AB6A398B56}"/>
              </a:ext>
            </a:extLst>
          </p:cNvPr>
          <p:cNvSpPr>
            <a:spLocks noGrp="1"/>
          </p:cNvSpPr>
          <p:nvPr>
            <p:ph type="title"/>
          </p:nvPr>
        </p:nvSpPr>
        <p:spPr>
          <a:xfrm>
            <a:off x="9235249" y="1147156"/>
            <a:ext cx="2654666" cy="4605252"/>
          </a:xfrm>
        </p:spPr>
        <p:txBody>
          <a:bodyPr vert="horz" lIns="91440" tIns="45720" rIns="91440" bIns="45720" rtlCol="0" anchor="ctr">
            <a:normAutofit/>
          </a:bodyPr>
          <a:lstStyle/>
          <a:p>
            <a:r>
              <a:rPr lang="en-US" sz="3100"/>
              <a:t>Phone</a:t>
            </a:r>
            <a:br>
              <a:rPr lang="en-US" sz="3100"/>
            </a:br>
            <a:r>
              <a:rPr lang="en-US" sz="3100"/>
              <a:t>Email </a:t>
            </a:r>
            <a:br>
              <a:rPr lang="en-US" sz="3100"/>
            </a:br>
            <a:r>
              <a:rPr lang="en-US" sz="3100"/>
              <a:t>Refer families who need help</a:t>
            </a:r>
            <a:br>
              <a:rPr lang="en-US" sz="3100"/>
            </a:br>
            <a:br>
              <a:rPr lang="en-US" sz="3100"/>
            </a:br>
            <a:r>
              <a:rPr lang="en-US" sz="3100"/>
              <a:t>4 sites remain open for access by the  community</a:t>
            </a:r>
          </a:p>
        </p:txBody>
      </p:sp>
      <p:sp>
        <p:nvSpPr>
          <p:cNvPr id="24"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C1A4449-0AE1-4122-96D4-372EAC087A96}"/>
              </a:ext>
            </a:extLst>
          </p:cNvPr>
          <p:cNvPicPr>
            <a:picLocks noGrp="1" noChangeAspect="1"/>
          </p:cNvPicPr>
          <p:nvPr>
            <p:ph idx="1"/>
          </p:nvPr>
        </p:nvPicPr>
        <p:blipFill rotWithShape="1">
          <a:blip r:embed="rId3"/>
          <a:srcRect l="8030" r="4381" b="-1"/>
          <a:stretch/>
        </p:blipFill>
        <p:spPr>
          <a:xfrm>
            <a:off x="539249" y="899632"/>
            <a:ext cx="7608304" cy="5211906"/>
          </a:xfrm>
          <a:prstGeom prst="rect">
            <a:avLst/>
          </a:prstGeom>
        </p:spPr>
      </p:pic>
      <p:sp>
        <p:nvSpPr>
          <p:cNvPr id="28" name="Rectangle 2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00ED67-2F57-4BC3-A41B-9225A73791BB}"/>
              </a:ext>
            </a:extLst>
          </p:cNvPr>
          <p:cNvSpPr txBox="1"/>
          <p:nvPr/>
        </p:nvSpPr>
        <p:spPr>
          <a:xfrm>
            <a:off x="302752" y="319349"/>
            <a:ext cx="8583422" cy="523220"/>
          </a:xfrm>
          <a:prstGeom prst="rect">
            <a:avLst/>
          </a:prstGeom>
          <a:noFill/>
        </p:spPr>
        <p:txBody>
          <a:bodyPr wrap="square" rtlCol="0">
            <a:spAutoFit/>
          </a:bodyPr>
          <a:lstStyle/>
          <a:p>
            <a:r>
              <a:rPr lang="en-GB" sz="2800"/>
              <a:t>Here to help!</a:t>
            </a:r>
          </a:p>
        </p:txBody>
      </p:sp>
    </p:spTree>
    <p:extLst>
      <p:ext uri="{BB962C8B-B14F-4D97-AF65-F5344CB8AC3E}">
        <p14:creationId xmlns:p14="http://schemas.microsoft.com/office/powerpoint/2010/main" val="134779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F92FFA0-BF00-4E75-9305-D87B661B0997}"/>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8 Family Hubs across the city </a:t>
            </a:r>
          </a:p>
        </p:txBody>
      </p:sp>
      <p:sp>
        <p:nvSpPr>
          <p:cNvPr id="8" name="Content Placeholder 7">
            <a:extLst>
              <a:ext uri="{FF2B5EF4-FFF2-40B4-BE49-F238E27FC236}">
                <a16:creationId xmlns:a16="http://schemas.microsoft.com/office/drawing/2014/main" id="{717727DA-C581-457D-9B05-587272E5ED2C}"/>
              </a:ext>
            </a:extLst>
          </p:cNvPr>
          <p:cNvSpPr>
            <a:spLocks noGrp="1"/>
          </p:cNvSpPr>
          <p:nvPr>
            <p:ph idx="1"/>
          </p:nvPr>
        </p:nvSpPr>
        <p:spPr>
          <a:xfrm>
            <a:off x="1424904" y="2494450"/>
            <a:ext cx="4053545" cy="3563159"/>
          </a:xfrm>
        </p:spPr>
        <p:txBody>
          <a:bodyPr>
            <a:normAutofit/>
          </a:bodyPr>
          <a:lstStyle/>
          <a:p>
            <a:pPr marL="0" indent="-285750"/>
            <a:r>
              <a:rPr lang="en-US" sz="2000">
                <a:latin typeface="Segoe UI" panose="020B0502040204020203" pitchFamily="34" charset="0"/>
              </a:rPr>
              <a:t>Aspire (Gosford/Lower Stoke)</a:t>
            </a:r>
          </a:p>
          <a:p>
            <a:pPr marL="0" indent="-285750"/>
            <a:r>
              <a:rPr lang="en-US" sz="2000">
                <a:latin typeface="Segoe UI" panose="020B0502040204020203" pitchFamily="34" charset="0"/>
              </a:rPr>
              <a:t>Families for All (Foleshill)</a:t>
            </a:r>
          </a:p>
          <a:p>
            <a:pPr marL="0" indent="-285750"/>
            <a:r>
              <a:rPr lang="en-US" sz="2000" b="1">
                <a:latin typeface="Segoe UI" panose="020B0502040204020203" pitchFamily="34" charset="0"/>
              </a:rPr>
              <a:t>Harmony (Hillfields)</a:t>
            </a:r>
          </a:p>
          <a:p>
            <a:pPr marL="0" indent="-285750"/>
            <a:r>
              <a:rPr lang="en-US" sz="2000" b="1">
                <a:latin typeface="Segoe UI" panose="020B0502040204020203" pitchFamily="34" charset="0"/>
              </a:rPr>
              <a:t>Mosaic (Tile Hill)</a:t>
            </a:r>
          </a:p>
          <a:p>
            <a:pPr marL="0" indent="-285750"/>
            <a:r>
              <a:rPr lang="en-US" sz="2000">
                <a:latin typeface="Segoe UI" panose="020B0502040204020203" pitchFamily="34" charset="0"/>
              </a:rPr>
              <a:t>Pathways (Radford)</a:t>
            </a:r>
          </a:p>
          <a:p>
            <a:pPr marL="0" indent="-285750"/>
            <a:r>
              <a:rPr lang="en-US" sz="2000" b="1">
                <a:latin typeface="Segoe UI" panose="020B0502040204020203" pitchFamily="34" charset="0"/>
              </a:rPr>
              <a:t>Park Edge (Bell Green)</a:t>
            </a:r>
          </a:p>
          <a:p>
            <a:pPr marL="0" indent="-285750"/>
            <a:r>
              <a:rPr lang="en-US" sz="2000">
                <a:latin typeface="Segoe UI" panose="020B0502040204020203" pitchFamily="34" charset="0"/>
              </a:rPr>
              <a:t>The Moat (Wood End)</a:t>
            </a:r>
          </a:p>
          <a:p>
            <a:pPr marL="0" indent="-285750"/>
            <a:r>
              <a:rPr lang="en-US" sz="2000" b="1">
                <a:latin typeface="Segoe UI" panose="020B0502040204020203" pitchFamily="34" charset="0"/>
              </a:rPr>
              <a:t>Wood Side (Willenhall)</a:t>
            </a:r>
          </a:p>
          <a:p>
            <a:endParaRPr lang="en-US" sz="2000"/>
          </a:p>
          <a:p>
            <a:endParaRPr lang="en-US" sz="2000"/>
          </a:p>
        </p:txBody>
      </p:sp>
      <p:pic>
        <p:nvPicPr>
          <p:cNvPr id="4" name="Content Placeholder 3">
            <a:extLst>
              <a:ext uri="{FF2B5EF4-FFF2-40B4-BE49-F238E27FC236}">
                <a16:creationId xmlns:a16="http://schemas.microsoft.com/office/drawing/2014/main" id="{0DFA4DAA-C270-4AB0-8A00-163C001879A3}"/>
              </a:ext>
            </a:extLst>
          </p:cNvPr>
          <p:cNvPicPr>
            <a:picLocks noChangeAspect="1"/>
          </p:cNvPicPr>
          <p:nvPr/>
        </p:nvPicPr>
        <p:blipFill rotWithShape="1">
          <a:blip r:embed="rId3"/>
          <a:srcRect l="7118" r="6625" b="-3"/>
          <a:stretch/>
        </p:blipFill>
        <p:spPr>
          <a:xfrm>
            <a:off x="6098892" y="2492376"/>
            <a:ext cx="4802404" cy="3563372"/>
          </a:xfrm>
          <a:prstGeom prst="rect">
            <a:avLst/>
          </a:prstGeom>
        </p:spPr>
      </p:pic>
    </p:spTree>
    <p:extLst>
      <p:ext uri="{BB962C8B-B14F-4D97-AF65-F5344CB8AC3E}">
        <p14:creationId xmlns:p14="http://schemas.microsoft.com/office/powerpoint/2010/main" val="65496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C384-620B-4106-A624-FF9E75713B0A}"/>
              </a:ext>
            </a:extLst>
          </p:cNvPr>
          <p:cNvSpPr>
            <a:spLocks noGrp="1"/>
          </p:cNvSpPr>
          <p:nvPr>
            <p:ph type="title"/>
          </p:nvPr>
        </p:nvSpPr>
        <p:spPr>
          <a:xfrm>
            <a:off x="1136429" y="163053"/>
            <a:ext cx="6594407" cy="884351"/>
          </a:xfrm>
        </p:spPr>
        <p:txBody>
          <a:bodyPr>
            <a:normAutofit/>
          </a:bodyPr>
          <a:lstStyle/>
          <a:p>
            <a:r>
              <a:rPr lang="en-GB"/>
              <a:t>Who do we want to help?</a:t>
            </a:r>
          </a:p>
        </p:txBody>
      </p:sp>
      <p:sp>
        <p:nvSpPr>
          <p:cNvPr id="3" name="Content Placeholder 2">
            <a:extLst>
              <a:ext uri="{FF2B5EF4-FFF2-40B4-BE49-F238E27FC236}">
                <a16:creationId xmlns:a16="http://schemas.microsoft.com/office/drawing/2014/main" id="{2C5940DA-01A9-4259-A4E5-47DE1F6EE18D}"/>
              </a:ext>
            </a:extLst>
          </p:cNvPr>
          <p:cNvSpPr>
            <a:spLocks noGrp="1"/>
          </p:cNvSpPr>
          <p:nvPr>
            <p:ph idx="1"/>
          </p:nvPr>
        </p:nvSpPr>
        <p:spPr>
          <a:xfrm>
            <a:off x="482139" y="1488617"/>
            <a:ext cx="8128462" cy="4762554"/>
          </a:xfrm>
        </p:spPr>
        <p:txBody>
          <a:bodyPr anchor="ctr">
            <a:normAutofit fontScale="92500" lnSpcReduction="10000"/>
          </a:bodyPr>
          <a:lstStyle/>
          <a:p>
            <a:pPr marL="0" indent="0">
              <a:lnSpc>
                <a:spcPct val="70000"/>
              </a:lnSpc>
              <a:buNone/>
            </a:pPr>
            <a:r>
              <a:rPr lang="en-GB" sz="2400">
                <a:solidFill>
                  <a:srgbClr val="444444"/>
                </a:solidFill>
                <a:latin typeface="Segoe UI" panose="020B0502040204020203" pitchFamily="34" charset="0"/>
              </a:rPr>
              <a:t>Help is available for anyone in the community at this time</a:t>
            </a:r>
          </a:p>
          <a:p>
            <a:pPr marL="0" indent="0">
              <a:lnSpc>
                <a:spcPct val="70000"/>
              </a:lnSpc>
              <a:buNone/>
            </a:pPr>
            <a:endParaRPr lang="en-GB" sz="2400">
              <a:solidFill>
                <a:srgbClr val="444444"/>
              </a:solidFill>
              <a:latin typeface="Segoe UI" panose="020B0502040204020203" pitchFamily="34" charset="0"/>
            </a:endParaRPr>
          </a:p>
          <a:p>
            <a:pPr marL="0" indent="0">
              <a:lnSpc>
                <a:spcPct val="70000"/>
              </a:lnSpc>
              <a:buNone/>
            </a:pPr>
            <a:r>
              <a:rPr lang="en-GB" sz="2400">
                <a:solidFill>
                  <a:srgbClr val="444444"/>
                </a:solidFill>
                <a:latin typeface="Segoe UI" panose="020B0502040204020203" pitchFamily="34" charset="0"/>
              </a:rPr>
              <a:t>Place of safety and resource</a:t>
            </a:r>
          </a:p>
          <a:p>
            <a:pPr marL="0" indent="0">
              <a:lnSpc>
                <a:spcPct val="70000"/>
              </a:lnSpc>
              <a:buNone/>
            </a:pPr>
            <a:endParaRPr lang="en-GB" sz="2400">
              <a:solidFill>
                <a:srgbClr val="444444"/>
              </a:solidFill>
              <a:latin typeface="Segoe UI" panose="020B0502040204020203" pitchFamily="34" charset="0"/>
            </a:endParaRPr>
          </a:p>
          <a:p>
            <a:pPr marL="0" indent="0">
              <a:lnSpc>
                <a:spcPct val="70000"/>
              </a:lnSpc>
              <a:buNone/>
            </a:pPr>
            <a:r>
              <a:rPr lang="en-GB" sz="2400">
                <a:solidFill>
                  <a:srgbClr val="444444"/>
                </a:solidFill>
                <a:latin typeface="Segoe UI" panose="020B0502040204020203" pitchFamily="34" charset="0"/>
              </a:rPr>
              <a:t>Families  who have needs  in relation to</a:t>
            </a:r>
          </a:p>
          <a:p>
            <a:pPr marL="0" indent="0">
              <a:lnSpc>
                <a:spcPct val="70000"/>
              </a:lnSpc>
              <a:buNone/>
            </a:pPr>
            <a:endParaRPr lang="en-GB" sz="2400">
              <a:solidFill>
                <a:srgbClr val="444444"/>
              </a:solidFill>
              <a:latin typeface="Segoe UI" panose="020B0502040204020203" pitchFamily="34" charset="0"/>
            </a:endParaRPr>
          </a:p>
          <a:p>
            <a:pPr marL="514350" lvl="1" indent="-342900">
              <a:lnSpc>
                <a:spcPct val="70000"/>
              </a:lnSpc>
              <a:buFont typeface="Wingdings" panose="05000000000000000000" pitchFamily="2" charset="2"/>
              <a:buChar char="Ø"/>
            </a:pPr>
            <a:r>
              <a:rPr lang="en-GB">
                <a:solidFill>
                  <a:srgbClr val="444444"/>
                </a:solidFill>
                <a:latin typeface="Segoe UI" panose="020B0502040204020203" pitchFamily="34" charset="0"/>
              </a:rPr>
              <a:t>Domestic violence/abuse including Parental conflict</a:t>
            </a:r>
          </a:p>
          <a:p>
            <a:pPr marL="171450" lvl="1" indent="0">
              <a:lnSpc>
                <a:spcPct val="70000"/>
              </a:lnSpc>
              <a:buNone/>
            </a:pPr>
            <a:endParaRPr lang="en-GB">
              <a:solidFill>
                <a:srgbClr val="444444"/>
              </a:solidFill>
              <a:latin typeface="Segoe UI" panose="020B0502040204020203" pitchFamily="34" charset="0"/>
            </a:endParaRPr>
          </a:p>
          <a:p>
            <a:pPr marL="514350" lvl="1" indent="-342900">
              <a:lnSpc>
                <a:spcPct val="70000"/>
              </a:lnSpc>
              <a:buFont typeface="Wingdings" panose="05000000000000000000" pitchFamily="2" charset="2"/>
              <a:buChar char="Ø"/>
            </a:pPr>
            <a:r>
              <a:rPr lang="en-GB">
                <a:solidFill>
                  <a:srgbClr val="444444"/>
                </a:solidFill>
                <a:latin typeface="Segoe UI" panose="020B0502040204020203" pitchFamily="34" charset="0"/>
              </a:rPr>
              <a:t>School readiness and attendance</a:t>
            </a:r>
          </a:p>
          <a:p>
            <a:pPr marL="171450" lvl="1" indent="0">
              <a:lnSpc>
                <a:spcPct val="70000"/>
              </a:lnSpc>
              <a:buNone/>
            </a:pPr>
            <a:endParaRPr lang="en-GB">
              <a:solidFill>
                <a:srgbClr val="444444"/>
              </a:solidFill>
              <a:latin typeface="Segoe UI" panose="020B0502040204020203" pitchFamily="34" charset="0"/>
            </a:endParaRPr>
          </a:p>
          <a:p>
            <a:pPr marL="514350" lvl="1" indent="-342900">
              <a:lnSpc>
                <a:spcPct val="70000"/>
              </a:lnSpc>
              <a:buFont typeface="Wingdings" panose="05000000000000000000" pitchFamily="2" charset="2"/>
              <a:buChar char="Ø"/>
            </a:pPr>
            <a:r>
              <a:rPr lang="en-GB">
                <a:solidFill>
                  <a:srgbClr val="444444"/>
                </a:solidFill>
                <a:latin typeface="Segoe UI" panose="020B0502040204020203" pitchFamily="34" charset="0"/>
              </a:rPr>
              <a:t>Health and development</a:t>
            </a:r>
          </a:p>
          <a:p>
            <a:pPr marL="171450" lvl="1" indent="0">
              <a:lnSpc>
                <a:spcPct val="70000"/>
              </a:lnSpc>
              <a:buNone/>
            </a:pPr>
            <a:endParaRPr lang="en-GB">
              <a:solidFill>
                <a:srgbClr val="444444"/>
              </a:solidFill>
              <a:latin typeface="Segoe UI" panose="020B0502040204020203" pitchFamily="34" charset="0"/>
            </a:endParaRPr>
          </a:p>
          <a:p>
            <a:pPr marL="514350" lvl="1" indent="-342900">
              <a:lnSpc>
                <a:spcPct val="70000"/>
              </a:lnSpc>
              <a:buFont typeface="Wingdings" panose="05000000000000000000" pitchFamily="2" charset="2"/>
              <a:buChar char="Ø"/>
            </a:pPr>
            <a:r>
              <a:rPr lang="en-GB">
                <a:solidFill>
                  <a:srgbClr val="444444"/>
                </a:solidFill>
                <a:latin typeface="Segoe UI" panose="020B0502040204020203" pitchFamily="34" charset="0"/>
              </a:rPr>
              <a:t>Finances – debt, low income, risk of homelessness</a:t>
            </a:r>
          </a:p>
          <a:p>
            <a:pPr marL="171450" lvl="1" indent="0">
              <a:lnSpc>
                <a:spcPct val="70000"/>
              </a:lnSpc>
              <a:buNone/>
            </a:pPr>
            <a:endParaRPr lang="en-GB">
              <a:solidFill>
                <a:srgbClr val="444444"/>
              </a:solidFill>
              <a:latin typeface="Segoe UI" panose="020B0502040204020203" pitchFamily="34" charset="0"/>
            </a:endParaRPr>
          </a:p>
          <a:p>
            <a:pPr marL="514350" lvl="1" indent="-342900">
              <a:lnSpc>
                <a:spcPct val="70000"/>
              </a:lnSpc>
              <a:buFont typeface="Wingdings" panose="05000000000000000000" pitchFamily="2" charset="2"/>
              <a:buChar char="Ø"/>
            </a:pPr>
            <a:r>
              <a:rPr lang="en-GB">
                <a:solidFill>
                  <a:srgbClr val="444444"/>
                </a:solidFill>
                <a:latin typeface="Segoe UI" panose="020B0502040204020203" pitchFamily="34" charset="0"/>
              </a:rPr>
              <a:t>Crime or Antisocial behaviour – including youth crime,</a:t>
            </a:r>
          </a:p>
          <a:p>
            <a:pPr marL="171450" lvl="1" indent="0">
              <a:lnSpc>
                <a:spcPct val="70000"/>
              </a:lnSpc>
              <a:buNone/>
            </a:pPr>
            <a:r>
              <a:rPr lang="en-GB">
                <a:solidFill>
                  <a:srgbClr val="444444"/>
                </a:solidFill>
                <a:latin typeface="Segoe UI" panose="020B0502040204020203" pitchFamily="34" charset="0"/>
              </a:rPr>
              <a:t> gangs, county lines, criminal exploitation</a:t>
            </a:r>
          </a:p>
          <a:p>
            <a:endParaRPr lang="en-GB" sz="2400"/>
          </a:p>
          <a:p>
            <a:endParaRPr lang="en-GB" sz="2400"/>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Questions">
            <a:extLst>
              <a:ext uri="{FF2B5EF4-FFF2-40B4-BE49-F238E27FC236}">
                <a16:creationId xmlns:a16="http://schemas.microsoft.com/office/drawing/2014/main" id="{175CF694-C4B0-43B8-BC56-B8B22EBC7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4" name="Rectangle 3">
            <a:extLst>
              <a:ext uri="{FF2B5EF4-FFF2-40B4-BE49-F238E27FC236}">
                <a16:creationId xmlns:a16="http://schemas.microsoft.com/office/drawing/2014/main" id="{1B14AAE2-9A54-44D4-9760-2A0EFFE1FCF6}"/>
              </a:ext>
            </a:extLst>
          </p:cNvPr>
          <p:cNvSpPr/>
          <p:nvPr/>
        </p:nvSpPr>
        <p:spPr>
          <a:xfrm>
            <a:off x="5974813" y="3244334"/>
            <a:ext cx="348172" cy="369332"/>
          </a:xfrm>
          <a:prstGeom prst="rect">
            <a:avLst/>
          </a:prstGeom>
        </p:spPr>
        <p:txBody>
          <a:bodyPr wrap="none">
            <a:spAutoFit/>
          </a:bodyPr>
          <a:lstStyle/>
          <a:p>
            <a:pPr>
              <a:spcAft>
                <a:spcPts val="600"/>
              </a:spcAft>
            </a:pPr>
            <a:r>
              <a:rPr lang="en-GB">
                <a:solidFill>
                  <a:srgbClr val="000000"/>
                </a:solidFill>
                <a:latin typeface="Times New Roman" panose="02020603050405020304" pitchFamily="18" charset="0"/>
              </a:rPr>
              <a:t> </a:t>
            </a:r>
            <a:r>
              <a:rPr lang="en-GB"/>
              <a:t>  </a:t>
            </a:r>
          </a:p>
        </p:txBody>
      </p:sp>
      <p:sp>
        <p:nvSpPr>
          <p:cNvPr id="5" name="Rectangle 4">
            <a:extLst>
              <a:ext uri="{FF2B5EF4-FFF2-40B4-BE49-F238E27FC236}">
                <a16:creationId xmlns:a16="http://schemas.microsoft.com/office/drawing/2014/main" id="{4471CCDF-BC48-4230-A186-BEEC3B260AA9}"/>
              </a:ext>
            </a:extLst>
          </p:cNvPr>
          <p:cNvSpPr/>
          <p:nvPr/>
        </p:nvSpPr>
        <p:spPr>
          <a:xfrm>
            <a:off x="5974813" y="3244334"/>
            <a:ext cx="242374" cy="369332"/>
          </a:xfrm>
          <a:prstGeom prst="rect">
            <a:avLst/>
          </a:prstGeom>
        </p:spPr>
        <p:txBody>
          <a:bodyPr wrap="none">
            <a:spAutoFit/>
          </a:bodyPr>
          <a:lstStyle/>
          <a:p>
            <a:pPr>
              <a:spcAft>
                <a:spcPts val="600"/>
              </a:spcAft>
            </a:pPr>
            <a:r>
              <a:rPr lang="en-GB">
                <a:solidFill>
                  <a:srgbClr val="000000"/>
                </a:solidFill>
                <a:latin typeface="Times New Roman" panose="02020603050405020304" pitchFamily="18" charset="0"/>
              </a:rPr>
              <a:t> </a:t>
            </a:r>
            <a:endParaRPr lang="en-GB"/>
          </a:p>
        </p:txBody>
      </p:sp>
      <p:sp>
        <p:nvSpPr>
          <p:cNvPr id="6" name="Rectangle 5">
            <a:extLst>
              <a:ext uri="{FF2B5EF4-FFF2-40B4-BE49-F238E27FC236}">
                <a16:creationId xmlns:a16="http://schemas.microsoft.com/office/drawing/2014/main" id="{E8C5134D-F7EF-44B0-8842-4E12977A61DE}"/>
              </a:ext>
            </a:extLst>
          </p:cNvPr>
          <p:cNvSpPr/>
          <p:nvPr/>
        </p:nvSpPr>
        <p:spPr>
          <a:xfrm>
            <a:off x="5974813" y="3244334"/>
            <a:ext cx="242374" cy="369332"/>
          </a:xfrm>
          <a:prstGeom prst="rect">
            <a:avLst/>
          </a:prstGeom>
        </p:spPr>
        <p:txBody>
          <a:bodyPr wrap="none">
            <a:spAutoFit/>
          </a:bodyPr>
          <a:lstStyle/>
          <a:p>
            <a:pPr>
              <a:spcAft>
                <a:spcPts val="600"/>
              </a:spcAft>
            </a:pPr>
            <a:r>
              <a:rPr lang="en-GB">
                <a:solidFill>
                  <a:srgbClr val="000000"/>
                </a:solidFill>
                <a:latin typeface="Times New Roman" panose="02020603050405020304" pitchFamily="18" charset="0"/>
              </a:rPr>
              <a:t> </a:t>
            </a:r>
            <a:endParaRPr lang="en-GB"/>
          </a:p>
        </p:txBody>
      </p:sp>
      <p:sp>
        <p:nvSpPr>
          <p:cNvPr id="7" name="Rectangle 6">
            <a:extLst>
              <a:ext uri="{FF2B5EF4-FFF2-40B4-BE49-F238E27FC236}">
                <a16:creationId xmlns:a16="http://schemas.microsoft.com/office/drawing/2014/main" id="{47F865A7-F1ED-4A3A-9552-63317B5ACD87}"/>
              </a:ext>
            </a:extLst>
          </p:cNvPr>
          <p:cNvSpPr/>
          <p:nvPr/>
        </p:nvSpPr>
        <p:spPr>
          <a:xfrm>
            <a:off x="5974813" y="3244334"/>
            <a:ext cx="300082" cy="369332"/>
          </a:xfrm>
          <a:prstGeom prst="rect">
            <a:avLst/>
          </a:prstGeom>
        </p:spPr>
        <p:txBody>
          <a:bodyPr wrap="none">
            <a:spAutoFit/>
          </a:bodyPr>
          <a:lstStyle/>
          <a:p>
            <a:pPr>
              <a:spcAft>
                <a:spcPts val="600"/>
              </a:spcAft>
            </a:pPr>
            <a:r>
              <a:rPr lang="en-GB">
                <a:solidFill>
                  <a:srgbClr val="000000"/>
                </a:solidFill>
                <a:latin typeface="Times New Roman" panose="02020603050405020304" pitchFamily="18" charset="0"/>
              </a:rPr>
              <a:t> </a:t>
            </a:r>
            <a:r>
              <a:rPr lang="en-GB"/>
              <a:t> </a:t>
            </a:r>
          </a:p>
        </p:txBody>
      </p:sp>
      <p:sp>
        <p:nvSpPr>
          <p:cNvPr id="8" name="Rectangle 7">
            <a:extLst>
              <a:ext uri="{FF2B5EF4-FFF2-40B4-BE49-F238E27FC236}">
                <a16:creationId xmlns:a16="http://schemas.microsoft.com/office/drawing/2014/main" id="{3B8249DC-319D-4342-85E7-66EE14403DC7}"/>
              </a:ext>
            </a:extLst>
          </p:cNvPr>
          <p:cNvSpPr/>
          <p:nvPr/>
        </p:nvSpPr>
        <p:spPr>
          <a:xfrm>
            <a:off x="5977217" y="3244334"/>
            <a:ext cx="237566" cy="369332"/>
          </a:xfrm>
          <a:prstGeom prst="rect">
            <a:avLst/>
          </a:prstGeom>
        </p:spPr>
        <p:txBody>
          <a:bodyPr wrap="none">
            <a:spAutoFit/>
          </a:bodyPr>
          <a:lstStyle/>
          <a:p>
            <a:pPr>
              <a:spcAft>
                <a:spcPts val="600"/>
              </a:spcAft>
            </a:pPr>
            <a:r>
              <a:rPr lang="en-GB"/>
              <a:t> </a:t>
            </a:r>
          </a:p>
        </p:txBody>
      </p:sp>
    </p:spTree>
    <p:extLst>
      <p:ext uri="{BB962C8B-B14F-4D97-AF65-F5344CB8AC3E}">
        <p14:creationId xmlns:p14="http://schemas.microsoft.com/office/powerpoint/2010/main" val="415218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A70EEC-790D-40E6-94D4-C8A0B27F257D}"/>
              </a:ext>
            </a:extLst>
          </p:cNvPr>
          <p:cNvSpPr>
            <a:spLocks noGrp="1"/>
          </p:cNvSpPr>
          <p:nvPr>
            <p:ph type="title"/>
          </p:nvPr>
        </p:nvSpPr>
        <p:spPr>
          <a:xfrm>
            <a:off x="643467" y="640080"/>
            <a:ext cx="3096427" cy="5613236"/>
          </a:xfrm>
        </p:spPr>
        <p:txBody>
          <a:bodyPr anchor="ctr">
            <a:normAutofit/>
          </a:bodyPr>
          <a:lstStyle/>
          <a:p>
            <a:r>
              <a:rPr lang="en-GB">
                <a:solidFill>
                  <a:srgbClr val="FFFFFF"/>
                </a:solidFill>
              </a:rPr>
              <a:t>Our Shared Vision: </a:t>
            </a:r>
          </a:p>
        </p:txBody>
      </p:sp>
      <p:sp>
        <p:nvSpPr>
          <p:cNvPr id="3" name="Content Placeholder 2">
            <a:extLst>
              <a:ext uri="{FF2B5EF4-FFF2-40B4-BE49-F238E27FC236}">
                <a16:creationId xmlns:a16="http://schemas.microsoft.com/office/drawing/2014/main" id="{D2D82770-39E0-4349-9990-16555DA4F1A2}"/>
              </a:ext>
            </a:extLst>
          </p:cNvPr>
          <p:cNvSpPr>
            <a:spLocks noGrp="1"/>
          </p:cNvSpPr>
          <p:nvPr>
            <p:ph idx="1"/>
          </p:nvPr>
        </p:nvSpPr>
        <p:spPr>
          <a:xfrm>
            <a:off x="4550189" y="961813"/>
            <a:ext cx="7145827" cy="3344179"/>
          </a:xfrm>
        </p:spPr>
        <p:txBody>
          <a:bodyPr anchor="ctr">
            <a:normAutofit lnSpcReduction="10000"/>
          </a:bodyPr>
          <a:lstStyle/>
          <a:p>
            <a:pPr marL="0" indent="0">
              <a:buNone/>
            </a:pPr>
            <a:r>
              <a:rPr lang="en-GB">
                <a:solidFill>
                  <a:srgbClr val="444444"/>
                </a:solidFill>
                <a:latin typeface="Segoe UI" panose="020B0502040204020203" pitchFamily="34" charset="0"/>
              </a:rPr>
              <a:t>Coventry: Where children, young people and families matter</a:t>
            </a:r>
          </a:p>
          <a:p>
            <a:pPr marL="0" indent="0">
              <a:buNone/>
            </a:pPr>
            <a:endParaRPr lang="en-GB">
              <a:solidFill>
                <a:srgbClr val="444444"/>
              </a:solidFill>
              <a:latin typeface="Segoe UI" panose="020B0502040204020203" pitchFamily="34" charset="0"/>
            </a:endParaRPr>
          </a:p>
          <a:p>
            <a:pPr marL="0" indent="0">
              <a:buNone/>
            </a:pPr>
            <a:r>
              <a:rPr lang="en-GB">
                <a:solidFill>
                  <a:srgbClr val="444444"/>
                </a:solidFill>
                <a:latin typeface="Segoe UI" panose="020B0502040204020203" pitchFamily="34" charset="0"/>
              </a:rPr>
              <a:t>Coventry’s Early Help Partnership aims to: </a:t>
            </a:r>
            <a:r>
              <a:rPr lang="en-GB" b="1">
                <a:solidFill>
                  <a:srgbClr val="444444"/>
                </a:solidFill>
                <a:latin typeface="Segoe UI" panose="020B0502040204020203" pitchFamily="34" charset="0"/>
              </a:rPr>
              <a:t>Reach children, young people and families when the need first emerges; and intervene when there will be the greatest impact</a:t>
            </a:r>
          </a:p>
        </p:txBody>
      </p:sp>
      <p:pic>
        <p:nvPicPr>
          <p:cNvPr id="6" name="Picture 3" descr="image001">
            <a:extLst>
              <a:ext uri="{FF2B5EF4-FFF2-40B4-BE49-F238E27FC236}">
                <a16:creationId xmlns:a16="http://schemas.microsoft.com/office/drawing/2014/main" id="{BEE314AD-AD6C-465B-882D-328F293358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1780" y="5171481"/>
            <a:ext cx="6894236" cy="1378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715D0C5-EFB4-47FD-AE00-27EE9824E22D}"/>
              </a:ext>
            </a:extLst>
          </p:cNvPr>
          <p:cNvPicPr>
            <a:picLocks noChangeAspect="1"/>
          </p:cNvPicPr>
          <p:nvPr/>
        </p:nvPicPr>
        <p:blipFill>
          <a:blip r:embed="rId4"/>
          <a:stretch>
            <a:fillRect/>
          </a:stretch>
        </p:blipFill>
        <p:spPr>
          <a:xfrm>
            <a:off x="1189742" y="604684"/>
            <a:ext cx="1670449" cy="1670449"/>
          </a:xfrm>
          <a:prstGeom prst="rect">
            <a:avLst/>
          </a:prstGeom>
        </p:spPr>
      </p:pic>
    </p:spTree>
    <p:extLst>
      <p:ext uri="{BB962C8B-B14F-4D97-AF65-F5344CB8AC3E}">
        <p14:creationId xmlns:p14="http://schemas.microsoft.com/office/powerpoint/2010/main" val="246721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89A5-5C16-4106-8596-32AB6A398B56}"/>
              </a:ext>
            </a:extLst>
          </p:cNvPr>
          <p:cNvSpPr>
            <a:spLocks noGrp="1"/>
          </p:cNvSpPr>
          <p:nvPr>
            <p:ph type="title"/>
          </p:nvPr>
        </p:nvSpPr>
        <p:spPr>
          <a:xfrm>
            <a:off x="537911" y="0"/>
            <a:ext cx="7474172" cy="748145"/>
          </a:xfrm>
        </p:spPr>
        <p:txBody>
          <a:bodyPr>
            <a:normAutofit/>
          </a:bodyPr>
          <a:lstStyle/>
          <a:p>
            <a:r>
              <a:rPr lang="en-GB" sz="2400" b="1"/>
              <a:t>Who we are?</a:t>
            </a:r>
          </a:p>
        </p:txBody>
      </p:sp>
      <p:sp>
        <p:nvSpPr>
          <p:cNvPr id="3" name="Content Placeholder 2">
            <a:extLst>
              <a:ext uri="{FF2B5EF4-FFF2-40B4-BE49-F238E27FC236}">
                <a16:creationId xmlns:a16="http://schemas.microsoft.com/office/drawing/2014/main" id="{1CB047AB-4F62-47FB-AD5E-A54A64C06947}"/>
              </a:ext>
            </a:extLst>
          </p:cNvPr>
          <p:cNvSpPr>
            <a:spLocks noGrp="1"/>
          </p:cNvSpPr>
          <p:nvPr>
            <p:ph idx="1"/>
          </p:nvPr>
        </p:nvSpPr>
        <p:spPr>
          <a:xfrm>
            <a:off x="166256" y="748146"/>
            <a:ext cx="10075024" cy="6109854"/>
          </a:xfrm>
        </p:spPr>
        <p:txBody>
          <a:bodyPr anchor="ctr">
            <a:normAutofit fontScale="85000" lnSpcReduction="20000"/>
          </a:bodyPr>
          <a:lstStyle/>
          <a:p>
            <a:pPr marL="0" indent="0">
              <a:buNone/>
            </a:pPr>
            <a:r>
              <a:rPr lang="en-GB" sz="2100" b="1"/>
              <a:t>Multidisciplinary team working together to help children, young people (0-19) and their families in the local community</a:t>
            </a:r>
          </a:p>
          <a:p>
            <a:r>
              <a:rPr lang="en-GB" sz="2100" b="1"/>
              <a:t>Family Hub practitioners (Family support)</a:t>
            </a:r>
          </a:p>
          <a:p>
            <a:r>
              <a:rPr lang="en-GB" sz="2100" b="1"/>
              <a:t>Youth Workers</a:t>
            </a:r>
          </a:p>
          <a:p>
            <a:r>
              <a:rPr lang="en-GB" sz="2100" b="1" err="1"/>
              <a:t>P.C.S.Os</a:t>
            </a:r>
            <a:r>
              <a:rPr lang="en-GB" sz="2100" b="1"/>
              <a:t> (Community policing)</a:t>
            </a:r>
          </a:p>
          <a:p>
            <a:r>
              <a:rPr lang="en-GB" sz="2100" b="1"/>
              <a:t>Early Help Social workers</a:t>
            </a:r>
          </a:p>
          <a:p>
            <a:r>
              <a:rPr lang="en-GB" sz="2100" b="1"/>
              <a:t>Early Help Partnership Co-ordinators</a:t>
            </a:r>
          </a:p>
          <a:p>
            <a:r>
              <a:rPr lang="en-GB" sz="2100" b="1"/>
              <a:t>Leaders and managers</a:t>
            </a:r>
          </a:p>
          <a:p>
            <a:endParaRPr lang="en-GB" sz="2100" b="1"/>
          </a:p>
          <a:p>
            <a:pPr marL="0" indent="0">
              <a:buNone/>
            </a:pPr>
            <a:r>
              <a:rPr lang="en-GB" sz="2100" b="1"/>
              <a:t>Working in partnership with a range of agencies and services such as </a:t>
            </a:r>
          </a:p>
          <a:p>
            <a:r>
              <a:rPr lang="en-GB" sz="2100" b="1"/>
              <a:t>Midwifes</a:t>
            </a:r>
          </a:p>
          <a:p>
            <a:r>
              <a:rPr lang="en-GB" sz="2100" b="1"/>
              <a:t>Health Visitors</a:t>
            </a:r>
          </a:p>
          <a:p>
            <a:r>
              <a:rPr lang="en-GB" sz="2100" b="1"/>
              <a:t>Coventry Independent Advice Service</a:t>
            </a:r>
          </a:p>
          <a:p>
            <a:r>
              <a:rPr lang="en-GB" sz="2100" b="1"/>
              <a:t>Advice for Families (Coventry Law Centre)</a:t>
            </a:r>
          </a:p>
          <a:p>
            <a:r>
              <a:rPr lang="en-GB" sz="2100" b="1"/>
              <a:t>Haven</a:t>
            </a:r>
          </a:p>
          <a:p>
            <a:r>
              <a:rPr lang="en-GB" sz="2100" b="1"/>
              <a:t>Primary Mental Health Service</a:t>
            </a:r>
          </a:p>
          <a:p>
            <a:r>
              <a:rPr lang="en-GB" sz="2100" b="1"/>
              <a:t>Neighbourhood Police</a:t>
            </a:r>
          </a:p>
          <a:p>
            <a:r>
              <a:rPr lang="en-GB" sz="2100" b="1"/>
              <a:t>Social care</a:t>
            </a:r>
          </a:p>
          <a:p>
            <a:r>
              <a:rPr lang="en-GB" sz="2100" b="1"/>
              <a:t>Local community groups</a:t>
            </a:r>
          </a:p>
          <a:p>
            <a:endParaRPr lang="en-GB" sz="2100" b="1"/>
          </a:p>
          <a:p>
            <a:endParaRPr lang="en-GB" sz="17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a:extLst>
              <a:ext uri="{FF2B5EF4-FFF2-40B4-BE49-F238E27FC236}">
                <a16:creationId xmlns:a16="http://schemas.microsoft.com/office/drawing/2014/main" id="{B10590A8-BD0F-4F09-8CCD-04C44A131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pic>
        <p:nvPicPr>
          <p:cNvPr id="9" name="Picture 8">
            <a:extLst>
              <a:ext uri="{FF2B5EF4-FFF2-40B4-BE49-F238E27FC236}">
                <a16:creationId xmlns:a16="http://schemas.microsoft.com/office/drawing/2014/main" id="{F1424D31-5FF7-4EA7-AC4D-211D3DD36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583" y="1450338"/>
            <a:ext cx="3825241" cy="5100321"/>
          </a:xfrm>
          <a:prstGeom prst="rect">
            <a:avLst/>
          </a:prstGeom>
        </p:spPr>
      </p:pic>
    </p:spTree>
    <p:extLst>
      <p:ext uri="{BB962C8B-B14F-4D97-AF65-F5344CB8AC3E}">
        <p14:creationId xmlns:p14="http://schemas.microsoft.com/office/powerpoint/2010/main" val="209908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A66F63-DA42-469D-B946-B85FE30D83FD}"/>
              </a:ext>
            </a:extLst>
          </p:cNvPr>
          <p:cNvPicPr>
            <a:picLocks noChangeAspect="1"/>
          </p:cNvPicPr>
          <p:nvPr/>
        </p:nvPicPr>
        <p:blipFill>
          <a:blip r:embed="rId3"/>
          <a:stretch>
            <a:fillRect/>
          </a:stretch>
        </p:blipFill>
        <p:spPr>
          <a:xfrm rot="5400000">
            <a:off x="2656838" y="-2677161"/>
            <a:ext cx="6878321" cy="12192001"/>
          </a:xfrm>
          <a:prstGeom prst="rect">
            <a:avLst/>
          </a:prstGeom>
        </p:spPr>
      </p:pic>
    </p:spTree>
    <p:extLst>
      <p:ext uri="{BB962C8B-B14F-4D97-AF65-F5344CB8AC3E}">
        <p14:creationId xmlns:p14="http://schemas.microsoft.com/office/powerpoint/2010/main" val="353948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f541991-becc-4cbd-bc65-d04ef6e92abf">
      <UserInfo>
        <DisplayName>Reynolds, Amanda</DisplayName>
        <AccountId>91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Word Document" ma:contentTypeID="0x01010091769D3ADCDDBD418A5720563395FE8701007D6BA684252F6B4FB0FC9E7995606B9D" ma:contentTypeVersion="1" ma:contentTypeDescription="" ma:contentTypeScope="" ma:versionID="3f60c5082fd364934955e80bb189837a">
  <xsd:schema xmlns:xsd="http://www.w3.org/2001/XMLSchema" xmlns:xs="http://www.w3.org/2001/XMLSchema" xmlns:p="http://schemas.microsoft.com/office/2006/metadata/properties" xmlns:ns1="http://schemas.microsoft.com/sharepoint/v3" xmlns:ns2="f030db69-1d5c-4c1f-887a-00e75fed0d5c" targetNamespace="http://schemas.microsoft.com/office/2006/metadata/properties" ma:root="true" ma:fieldsID="d685a9e0f9aac725a4ddeaf1f60e826c" ns1:_="" ns2:_="">
    <xsd:import namespace="http://schemas.microsoft.com/sharepoint/v3"/>
    <xsd:import namespace="f030db69-1d5c-4c1f-887a-00e75fed0d5c"/>
    <xsd:element name="properties">
      <xsd:complexType>
        <xsd:sequence>
          <xsd:element name="documentManagement">
            <xsd:complexType>
              <xsd:all>
                <xsd:element ref="ns2:b0aae251cd5f4b7dbd6fa4992b52a58b" minOccurs="0"/>
                <xsd:element ref="ns2:TaxCatchAll" minOccurs="0"/>
                <xsd:element ref="ns2:TaxCatchAllLabel" minOccurs="0"/>
                <xsd:element ref="ns2:dc4525bf4a704db985c3696ff43c56c8" minOccurs="0"/>
                <xsd:element ref="ns2:TaxKeywordTaxHTField" minOccurs="0"/>
                <xsd:element ref="ns2:Expire_x0020_in" minOccurs="0"/>
                <xsd:element ref="ns1:_dlc_ExpireDateSaved" minOccurs="0"/>
                <xsd:element ref="ns1:_dlc_ExpireDate" minOccurs="0"/>
                <xsd:element ref="ns2:Document_x0020_Expires_x0020_On"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7" nillable="true" ma:displayName="Original Expiration Date" ma:description=""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element name="_dlc_Exempt" ma:index="20"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b0aae251cd5f4b7dbd6fa4992b52a58b" ma:index="8" nillable="true" ma:taxonomy="true" ma:internalName="b0aae251cd5f4b7dbd6fa4992b52a58b" ma:taxonomyFieldName="Area" ma:displayName="Area" ma:default="1029;#Early Help and Prevention|8bc08e38-8438-4e87-b7ef-76d78b207c0c" ma:fieldId="{b0aae251-cd5f-4b7d-bd6f-a4992b52a58b}" ma:sspId="6ed0261d-8e1d-4a30-b593-96d7f0c84e13" ma:termSetId="19852c3a-ac1c-4e85-9fbb-224455bf1b7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3c56dda-d3d9-46c5-b628-a55aa7c61da3}" ma:internalName="TaxCatchAll" ma:showField="CatchAllData" ma:web="e8598414-b8b6-4047-aa30-65305a42929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3c56dda-d3d9-46c5-b628-a55aa7c61da3}" ma:internalName="TaxCatchAllLabel" ma:readOnly="true" ma:showField="CatchAllDataLabel" ma:web="e8598414-b8b6-4047-aa30-65305a42929c">
      <xsd:complexType>
        <xsd:complexContent>
          <xsd:extension base="dms:MultiChoiceLookup">
            <xsd:sequence>
              <xsd:element name="Value" type="dms:Lookup" maxOccurs="unbounded" minOccurs="0" nillable="true"/>
            </xsd:sequence>
          </xsd:extension>
        </xsd:complexContent>
      </xsd:complexType>
    </xsd:element>
    <xsd:element name="dc4525bf4a704db985c3696ff43c56c8" ma:index="12" nillable="true" ma:taxonomy="true" ma:internalName="dc4525bf4a704db985c3696ff43c56c8" ma:taxonomyFieldName="DocumentGroup" ma:displayName="Document Group" ma:default="" ma:fieldId="{dc4525bf-4a70-4db9-85c3-696ff43c56c8}" ma:sspId="6ed0261d-8e1d-4a30-b593-96d7f0c84e13" ma:termSetId="38866771-e0a7-4bce-a0bd-40dc285cf35b" ma:anchorId="5ab5de0a-18ce-46d7-aa70-be6ee9698159" ma:open="tru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Enterprise Keywords" ma:fieldId="{23f27201-bee3-471e-b2e7-b64fd8b7ca38}" ma:taxonomyMulti="true" ma:sspId="6ed0261d-8e1d-4a30-b593-96d7f0c84e13" ma:termSetId="00000000-0000-0000-0000-000000000000" ma:anchorId="00000000-0000-0000-0000-000000000000" ma:open="true" ma:isKeyword="true">
      <xsd:complexType>
        <xsd:sequence>
          <xsd:element ref="pc:Terms" minOccurs="0" maxOccurs="1"/>
        </xsd:sequence>
      </xsd:complexType>
    </xsd:element>
    <xsd:element name="Expire_x0020_in" ma:index="16" nillable="true" ma:displayName="Expire In (Years)" ma:default="3" ma:format="Dropdown" ma:internalName="Expire_x0020_in">
      <xsd:simpleType>
        <xsd:restriction base="dms:Choice">
          <xsd:enumeration value="1"/>
          <xsd:enumeration value="2"/>
          <xsd:enumeration value="3"/>
          <xsd:enumeration value="4"/>
          <xsd:enumeration value="5"/>
          <xsd:enumeration value="7"/>
          <xsd:enumeration value="10"/>
        </xsd:restriction>
      </xsd:simpleType>
    </xsd:element>
    <xsd:element name="Document_x0020_Expires_x0020_On" ma:index="19" nillable="true" ma:displayName="Document Expires On" ma:format="DateOnly" ma:internalName="Document_x0020_Expires_x0020_On">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ed0261d-8e1d-4a30-b593-96d7f0c84e13" ContentTypeId="0x01010091769D3ADCDDBD418A5720563395FE8701" PreviousValue="false"/>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7.xml><?xml version="1.0" encoding="utf-8"?>
<ct:contentTypeSchema xmlns:ct="http://schemas.microsoft.com/office/2006/metadata/contentType" xmlns:ma="http://schemas.microsoft.com/office/2006/metadata/properties/metaAttributes" ct:_="" ma:_="" ma:contentTypeName="Document" ma:contentTypeID="0x010100BD6E1106BADAF748AD52931BE400AD1D" ma:contentTypeVersion="12" ma:contentTypeDescription="Create a new document." ma:contentTypeScope="" ma:versionID="26ea3460acd13383eec6220a4a360582">
  <xsd:schema xmlns:xsd="http://www.w3.org/2001/XMLSchema" xmlns:xs="http://www.w3.org/2001/XMLSchema" xmlns:p="http://schemas.microsoft.com/office/2006/metadata/properties" xmlns:ns2="f8a340e0-98d7-4569-8266-e4d973481f54" xmlns:ns3="af541991-becc-4cbd-bc65-d04ef6e92abf" targetNamespace="http://schemas.microsoft.com/office/2006/metadata/properties" ma:root="true" ma:fieldsID="e62a6d011aa085b5702044da6353a380" ns2:_="" ns3:_="">
    <xsd:import namespace="f8a340e0-98d7-4569-8266-e4d973481f54"/>
    <xsd:import namespace="af541991-becc-4cbd-bc65-d04ef6e92a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340e0-98d7-4569-8266-e4d973481f5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541991-becc-4cbd-bc65-d04ef6e92a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16B8B-8D6E-49B0-8A67-AA2B05B91FE0}">
  <ds:schemaRefs>
    <ds:schemaRef ds:uri="0af63bf1-ce4b-482e-b112-e8d35eb6b2fc"/>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1934310-d12b-4927-985c-e9f5f9efa9cb"/>
    <ds:schemaRef ds:uri="http://www.w3.org/XML/1998/namespace"/>
  </ds:schemaRefs>
</ds:datastoreItem>
</file>

<file path=customXml/itemProps2.xml><?xml version="1.0" encoding="utf-8"?>
<ds:datastoreItem xmlns:ds="http://schemas.openxmlformats.org/officeDocument/2006/customXml" ds:itemID="{86C7D0DF-D0FA-4127-AA3B-EFF858CC8183}"/>
</file>

<file path=customXml/itemProps3.xml><?xml version="1.0" encoding="utf-8"?>
<ds:datastoreItem xmlns:ds="http://schemas.openxmlformats.org/officeDocument/2006/customXml" ds:itemID="{5A21BD20-2000-4EE7-AD39-9990DB2BBCE7}">
  <ds:schemaRefs>
    <ds:schemaRef ds:uri="http://schemas.microsoft.com/sharepoint/v3/contenttype/forms"/>
  </ds:schemaRefs>
</ds:datastoreItem>
</file>

<file path=customXml/itemProps4.xml><?xml version="1.0" encoding="utf-8"?>
<ds:datastoreItem xmlns:ds="http://schemas.openxmlformats.org/officeDocument/2006/customXml" ds:itemID="{3792009A-F34A-44BE-877E-99B4035E1068}"/>
</file>

<file path=customXml/itemProps5.xml><?xml version="1.0" encoding="utf-8"?>
<ds:datastoreItem xmlns:ds="http://schemas.openxmlformats.org/officeDocument/2006/customXml" ds:itemID="{3A851916-8D0D-4A14-ADB4-EF57B962BBFB}"/>
</file>

<file path=customXml/itemProps6.xml><?xml version="1.0" encoding="utf-8"?>
<ds:datastoreItem xmlns:ds="http://schemas.openxmlformats.org/officeDocument/2006/customXml" ds:itemID="{C2FD61EF-8B30-4F1B-8D54-69EE062756AB}"/>
</file>

<file path=customXml/itemProps7.xml><?xml version="1.0" encoding="utf-8"?>
<ds:datastoreItem xmlns:ds="http://schemas.openxmlformats.org/officeDocument/2006/customXml" ds:itemID="{1EB915C4-11CF-4E0F-8CB5-F47E1C0E3417}"/>
</file>

<file path=docProps/app.xml><?xml version="1.0" encoding="utf-8"?>
<Properties xmlns="http://schemas.openxmlformats.org/officeDocument/2006/extended-properties" xmlns:vt="http://schemas.openxmlformats.org/officeDocument/2006/docPropsVTypes">
  <TotalTime>0</TotalTime>
  <Words>2341</Words>
  <Application>Microsoft Office PowerPoint</Application>
  <PresentationFormat>Widescreen</PresentationFormat>
  <Paragraphs>213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Segoe UI</vt:lpstr>
      <vt:lpstr>Times New Roman</vt:lpstr>
      <vt:lpstr>Wingdings</vt:lpstr>
      <vt:lpstr>Office Theme</vt:lpstr>
      <vt:lpstr>PowerPoint Presentation</vt:lpstr>
      <vt:lpstr>PowerPoint Presentation</vt:lpstr>
      <vt:lpstr>PowerPoint Presentation</vt:lpstr>
      <vt:lpstr>Phone Email  Refer families who need help  4 sites remain open for access by the  community</vt:lpstr>
      <vt:lpstr>8 Family Hubs across the city </vt:lpstr>
      <vt:lpstr>Who do we want to help?</vt:lpstr>
      <vt:lpstr>Our Shared Vision: </vt:lpstr>
      <vt:lpstr>Who we are?</vt:lpstr>
      <vt:lpstr>PowerPoint Presentation</vt:lpstr>
      <vt:lpstr>Early Help Assessment Co-ordinator </vt:lpstr>
      <vt:lpstr>Family Matters</vt:lpstr>
      <vt:lpstr>Family Hubs serving local community TODAY</vt:lpstr>
      <vt:lpstr>How we are helping families </vt:lpstr>
      <vt:lpstr>PowerPoint Presentation</vt:lpstr>
      <vt:lpstr>Trello board</vt:lpstr>
      <vt:lpstr>Facebook</vt:lpstr>
      <vt:lpstr>Here to help </vt:lpstr>
      <vt:lpstr>How to find further information</vt:lpstr>
      <vt:lpstr>Safeguarding is Everybody’s Business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Bharti</dc:creator>
  <cp:lastModifiedBy>Jacques, Tim</cp:lastModifiedBy>
  <cp:revision>1</cp:revision>
  <cp:lastPrinted>2020-05-11T07:55:38Z</cp:lastPrinted>
  <dcterms:created xsi:type="dcterms:W3CDTF">2020-05-10T13:38:28Z</dcterms:created>
  <dcterms:modified xsi:type="dcterms:W3CDTF">2020-05-12T08:38:25Z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0x01010091769D3ADCDDBD418A5720563395FE87|-31099529</vt:lpwstr>
  </property>
  <property fmtid="{D5CDD505-2E9C-101B-9397-08002B2CF9AE}" pid="3" name="ContentTypeId">
    <vt:lpwstr>0x010100BD6E1106BADAF748AD52931BE400AD1D</vt:lpwstr>
  </property>
  <property fmtid="{D5CDD505-2E9C-101B-9397-08002B2CF9AE}" pid="4" name="ItemRetentionFormula">
    <vt:lpwstr>&lt;formula id="Microsoft.Office.RecordsManagement.PolicyFeatures.Expiration.Formula.BuiltIn"&gt;&lt;number&gt;1&lt;/number&gt;&lt;property&gt;Document_x005f_x0020_Expires_x005f_x0020_On&lt;/property&gt;&lt;propertyId&gt;4156f75a-f416-42bf-860e-5a1347930762&lt;/propertyId&gt;&lt;period&gt;days&lt;/period&gt;&lt;/formula&gt;</vt:lpwstr>
  </property>
  <property fmtid="{D5CDD505-2E9C-101B-9397-08002B2CF9AE}" pid="5" name="Area">
    <vt:lpwstr>1029;#Early Help and Prevention|8bc08e38-8438-4e87-b7ef-76d78b207c0c</vt:lpwstr>
  </property>
  <property fmtid="{D5CDD505-2E9C-101B-9397-08002B2CF9AE}" pid="6" name="TaxKeyword">
    <vt:lpwstr/>
  </property>
  <property fmtid="{D5CDD505-2E9C-101B-9397-08002B2CF9AE}" pid="7" name="Set Document Expiry Date">
    <vt:lpwstr>https://coventrycc.sharepoint.com/teams/People/HelpProtection/EHP/_layouts/15/wrkstat.aspx?List=c3ff53e5-22c8-42d5-afb6-459af39b9a10&amp;WorkflowInstanceName=5bd913b7-a7fb-444c-af18-e5d2e36416f7, Set document expiry date</vt:lpwstr>
  </property>
  <property fmtid="{D5CDD505-2E9C-101B-9397-08002B2CF9AE}" pid="8" name="DocumentGroup">
    <vt:lpwstr/>
  </property>
  <property fmtid="{D5CDD505-2E9C-101B-9397-08002B2CF9AE}" pid="9" name="b0aae251cd5f4b7dbd6fa4992b52a58b">
    <vt:lpwstr>Early Help and Prevention|8bc08e38-8438-4e87-b7ef-76d78b207c0c</vt:lpwstr>
  </property>
  <property fmtid="{D5CDD505-2E9C-101B-9397-08002B2CF9AE}" pid="10" name="Order">
    <vt:r8>2240300</vt:r8>
  </property>
  <property fmtid="{D5CDD505-2E9C-101B-9397-08002B2CF9AE}" pid="11" name="Expire in">
    <vt:lpwstr>3</vt:lpwstr>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ies>
</file>