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1"/>
  </p:notesMasterIdLst>
  <p:sldIdLst>
    <p:sldId id="293" r:id="rId5"/>
    <p:sldId id="294" r:id="rId6"/>
    <p:sldId id="272" r:id="rId7"/>
    <p:sldId id="278" r:id="rId8"/>
    <p:sldId id="292" r:id="rId9"/>
    <p:sldId id="285" r:id="rId10"/>
    <p:sldId id="286" r:id="rId11"/>
    <p:sldId id="279" r:id="rId12"/>
    <p:sldId id="287" r:id="rId13"/>
    <p:sldId id="289" r:id="rId14"/>
    <p:sldId id="281" r:id="rId15"/>
    <p:sldId id="290" r:id="rId16"/>
    <p:sldId id="291" r:id="rId17"/>
    <p:sldId id="275" r:id="rId18"/>
    <p:sldId id="296" r:id="rId19"/>
    <p:sldId id="277" r:id="rId20"/>
  </p:sldIdLst>
  <p:sldSz cx="12192000" cy="6858000"/>
  <p:notesSz cx="6858000" cy="9144000"/>
  <p:embeddedFontLst>
    <p:embeddedFont>
      <p:font typeface="Arial Rounded MT Bold" panose="020F0704030504030204" pitchFamily="34" charset="0"/>
      <p:regular r:id="rId22"/>
    </p:embeddedFont>
    <p:embeddedFont>
      <p:font typeface="Calibri" panose="020F0502020204030204" pitchFamily="34" charset="0"/>
      <p:regular r:id="rId23"/>
      <p:bold r:id="rId24"/>
      <p:italic r:id="rId25"/>
      <p:boldItalic r:id="rId26"/>
    </p:embeddedFont>
    <p:embeddedFont>
      <p:font typeface="Calibri Light" panose="020F0302020204030204" pitchFamily="34" charset="0"/>
      <p:regular r:id="rId27"/>
      <p:italic r:id="rId28"/>
    </p:embeddedFont>
    <p:embeddedFont>
      <p:font typeface="Gill Sans MT" panose="020B0502020104020203" pitchFamily="34" charset="0"/>
      <p:regular r:id="rId29"/>
      <p:bold r:id="rId30"/>
      <p:italic r:id="rId31"/>
      <p:boldItalic r:id="rId32"/>
    </p:embeddedFont>
    <p:embeddedFont>
      <p:font typeface="Lato" panose="020B0604020202020204" charset="0"/>
      <p:regular r:id="rId33"/>
      <p:bold r:id="rId34"/>
      <p:italic r:id="rId35"/>
      <p:boldItalic r:id="rId36"/>
    </p:embeddedFont>
    <p:embeddedFont>
      <p:font typeface="Lato Light" panose="020B0604020202020204" charset="0"/>
      <p:regular r:id="rId37"/>
      <p:italic r:id="rId38"/>
    </p:embeddedFont>
    <p:embeddedFont>
      <p:font typeface="League Spartan" panose="020B0604020202020204"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than Miller" initials="BM" lastIdx="10" clrIdx="0">
    <p:extLst>
      <p:ext uri="{19B8F6BF-5375-455C-9EA6-DF929625EA0E}">
        <p15:presenceInfo xmlns:p15="http://schemas.microsoft.com/office/powerpoint/2012/main" userId="S-1-5-21-1285066173-1815393381-3561576999-2641" providerId="AD"/>
      </p:ext>
    </p:extLst>
  </p:cmAuthor>
  <p:cmAuthor id="2" name="Jenny Fox" initials="JF" lastIdx="23" clrIdx="1">
    <p:extLst>
      <p:ext uri="{19B8F6BF-5375-455C-9EA6-DF929625EA0E}">
        <p15:presenceInfo xmlns:p15="http://schemas.microsoft.com/office/powerpoint/2012/main" userId="S-1-5-21-1285066173-1815393381-3561576999-26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5519E"/>
    <a:srgbClr val="E9D9EB"/>
    <a:srgbClr val="D5B5D9"/>
    <a:srgbClr val="8D519E"/>
    <a:srgbClr val="D6475E"/>
    <a:srgbClr val="F9E3E7"/>
    <a:srgbClr val="FF66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32" autoAdjust="0"/>
  </p:normalViewPr>
  <p:slideViewPr>
    <p:cSldViewPr snapToGrid="0">
      <p:cViewPr varScale="1">
        <p:scale>
          <a:sx n="57" d="100"/>
          <a:sy n="57" d="100"/>
        </p:scale>
        <p:origin x="99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274C49-88B1-4145-AAE9-321585C0E3E9}" type="datetimeFigureOut">
              <a:rPr lang="en-GB" smtClean="0"/>
              <a:t>15/06/2020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41621-6C35-4F0F-A6C9-262F1FFD9795}" type="slidenum">
              <a:rPr lang="en-GB" smtClean="0"/>
              <a:t>‹#›</a:t>
            </a:fld>
            <a:endParaRPr lang="en-GB"/>
          </a:p>
        </p:txBody>
      </p:sp>
    </p:spTree>
    <p:extLst>
      <p:ext uri="{BB962C8B-B14F-4D97-AF65-F5344CB8AC3E}">
        <p14:creationId xmlns:p14="http://schemas.microsoft.com/office/powerpoint/2010/main" val="3972487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12</a:t>
            </a:fld>
            <a:endParaRPr lang="en-GB"/>
          </a:p>
        </p:txBody>
      </p:sp>
    </p:spTree>
    <p:extLst>
      <p:ext uri="{BB962C8B-B14F-4D97-AF65-F5344CB8AC3E}">
        <p14:creationId xmlns:p14="http://schemas.microsoft.com/office/powerpoint/2010/main" val="195557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What opportunities does </a:t>
            </a:r>
            <a:r>
              <a:rPr lang="en-GB" sz="1200" dirty="0" err="1"/>
              <a:t>Yianni</a:t>
            </a:r>
            <a:r>
              <a:rPr lang="en-GB" sz="1200" dirty="0"/>
              <a:t> have to make his own </a:t>
            </a:r>
            <a:r>
              <a:rPr lang="en-GB" sz="1200" b="1" dirty="0"/>
              <a:t>choices</a:t>
            </a:r>
            <a:r>
              <a:rPr lang="en-GB" sz="1200" dirty="0"/>
              <a:t> about his career? </a:t>
            </a:r>
            <a:r>
              <a:rPr lang="en-GB" sz="1200" dirty="0">
                <a:sym typeface="Wingdings" panose="05000000000000000000" pitchFamily="2" charset="2"/>
              </a:rPr>
              <a:t> </a:t>
            </a:r>
            <a:r>
              <a:rPr lang="en-GB" sz="1200" dirty="0"/>
              <a:t>Identifying the role that suits him best and choosing to work in this area.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is </a:t>
            </a:r>
            <a:r>
              <a:rPr lang="en-GB" sz="1200" dirty="0" err="1"/>
              <a:t>Yianni</a:t>
            </a:r>
            <a:r>
              <a:rPr lang="en-GB" sz="1200" dirty="0"/>
              <a:t> developing the </a:t>
            </a:r>
            <a:r>
              <a:rPr lang="en-GB" sz="1200" b="1" dirty="0"/>
              <a:t>skills and knowledge </a:t>
            </a:r>
            <a:r>
              <a:rPr lang="en-GB" sz="1200" dirty="0"/>
              <a:t>he needs to succeed? </a:t>
            </a:r>
            <a:r>
              <a:rPr lang="en-GB" sz="1200" dirty="0">
                <a:sym typeface="Wingdings" panose="05000000000000000000" pitchFamily="2" charset="2"/>
              </a:rPr>
              <a:t> </a:t>
            </a:r>
            <a:r>
              <a:rPr lang="en-GB" sz="1200" dirty="0"/>
              <a:t>Asking questions when he’s not sure about something.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How does </a:t>
            </a:r>
            <a:r>
              <a:rPr lang="en-GB" sz="1200" dirty="0" err="1"/>
              <a:t>Yianni’s</a:t>
            </a:r>
            <a:r>
              <a:rPr lang="en-GB" sz="1200" dirty="0"/>
              <a:t> career give him a sense of </a:t>
            </a:r>
            <a:r>
              <a:rPr lang="en-GB" sz="1200" b="1" dirty="0"/>
              <a:t>connection</a:t>
            </a:r>
            <a:r>
              <a:rPr lang="en-GB" sz="1200" dirty="0"/>
              <a:t> to communities and the wider world? </a:t>
            </a:r>
            <a:r>
              <a:rPr lang="en-GB" sz="1200" dirty="0">
                <a:sym typeface="Wingdings" panose="05000000000000000000" pitchFamily="2" charset="2"/>
              </a:rPr>
              <a:t> </a:t>
            </a:r>
            <a:r>
              <a:rPr lang="en-GB" sz="1200" dirty="0"/>
              <a:t>Visiting communities that he is doing work for and seeing the impact it has.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13</a:t>
            </a:fld>
            <a:endParaRPr lang="en-GB"/>
          </a:p>
        </p:txBody>
      </p:sp>
    </p:spTree>
    <p:extLst>
      <p:ext uri="{BB962C8B-B14F-4D97-AF65-F5344CB8AC3E}">
        <p14:creationId xmlns:p14="http://schemas.microsoft.com/office/powerpoint/2010/main" val="1278727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dirty="0">
              <a:solidFill>
                <a:schemeClr val="tx1"/>
              </a:solidFill>
              <a:effectLst/>
              <a:latin typeface="+mn-lt"/>
              <a:ea typeface="+mn-ea"/>
              <a:cs typeface="+mn-cs"/>
            </a:endParaRPr>
          </a:p>
          <a:p>
            <a:r>
              <a:rPr lang="en-GB" sz="1200" b="1" dirty="0">
                <a:solidFill>
                  <a:schemeClr val="tx1"/>
                </a:solidFill>
              </a:rPr>
              <a:t>A few examples of values you might expect could include:</a:t>
            </a:r>
          </a:p>
          <a:p>
            <a:endParaRPr lang="en-GB" sz="1200" b="1" dirty="0">
              <a:solidFill>
                <a:schemeClr val="tx1"/>
              </a:solidFill>
            </a:endParaRPr>
          </a:p>
          <a:p>
            <a:pPr marL="342900" indent="-342900">
              <a:spcBef>
                <a:spcPts val="600"/>
              </a:spcBef>
              <a:buFont typeface="Arial" panose="020B0604020202020204" pitchFamily="34" charset="0"/>
              <a:buChar char="•"/>
            </a:pPr>
            <a:r>
              <a:rPr lang="en-GB" sz="1200" dirty="0">
                <a:solidFill>
                  <a:schemeClr val="tx1"/>
                </a:solidFill>
              </a:rPr>
              <a:t>A sense of community within the organisation</a:t>
            </a:r>
          </a:p>
          <a:p>
            <a:pPr marL="342900" indent="-342900">
              <a:spcBef>
                <a:spcPts val="600"/>
              </a:spcBef>
              <a:buFont typeface="Arial" panose="020B0604020202020204" pitchFamily="34" charset="0"/>
              <a:buChar char="•"/>
            </a:pPr>
            <a:r>
              <a:rPr lang="en-GB" sz="1200" dirty="0">
                <a:solidFill>
                  <a:schemeClr val="tx1"/>
                </a:solidFill>
              </a:rPr>
              <a:t>Helping the wider community outside the organisation</a:t>
            </a:r>
          </a:p>
          <a:p>
            <a:pPr marL="342900" indent="-342900">
              <a:spcBef>
                <a:spcPts val="600"/>
              </a:spcBef>
              <a:buFont typeface="Arial" panose="020B0604020202020204" pitchFamily="34" charset="0"/>
              <a:buChar char="•"/>
            </a:pPr>
            <a:r>
              <a:rPr lang="en-GB" sz="1200" dirty="0">
                <a:solidFill>
                  <a:schemeClr val="tx1"/>
                </a:solidFill>
              </a:rPr>
              <a:t>Helping employees to learn and develop their skills</a:t>
            </a:r>
          </a:p>
          <a:p>
            <a:pPr marL="342900" indent="-342900">
              <a:spcBef>
                <a:spcPts val="600"/>
              </a:spcBef>
              <a:buFont typeface="Arial" panose="020B0604020202020204" pitchFamily="34" charset="0"/>
              <a:buChar char="•"/>
            </a:pPr>
            <a:r>
              <a:rPr lang="en-GB" sz="1200" dirty="0">
                <a:solidFill>
                  <a:schemeClr val="tx1"/>
                </a:solidFill>
              </a:rPr>
              <a:t>Helping to support employees health and wellbeing</a:t>
            </a:r>
          </a:p>
          <a:p>
            <a:pPr marL="342900" indent="-342900">
              <a:spcBef>
                <a:spcPts val="600"/>
              </a:spcBef>
              <a:buFont typeface="Arial" panose="020B0604020202020204" pitchFamily="34" charset="0"/>
              <a:buChar char="•"/>
            </a:pPr>
            <a:r>
              <a:rPr lang="en-GB" sz="1200" dirty="0">
                <a:solidFill>
                  <a:schemeClr val="tx1"/>
                </a:solidFill>
              </a:rPr>
              <a:t>Helping to protect the environment or reduce waste</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14</a:t>
            </a:fld>
            <a:endParaRPr lang="en-GB"/>
          </a:p>
        </p:txBody>
      </p:sp>
    </p:spTree>
    <p:extLst>
      <p:ext uri="{BB962C8B-B14F-4D97-AF65-F5344CB8AC3E}">
        <p14:creationId xmlns:p14="http://schemas.microsoft.com/office/powerpoint/2010/main" val="401877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A few examples of what you might consider to be important could include:</a:t>
            </a:r>
          </a:p>
          <a:p>
            <a:pPr marL="342900" indent="-342900">
              <a:spcBef>
                <a:spcPts val="600"/>
              </a:spcBef>
              <a:buFont typeface="Arial" panose="020B0604020202020204" pitchFamily="34" charset="0"/>
              <a:buChar char="•"/>
            </a:pPr>
            <a:r>
              <a:rPr lang="en-GB" sz="1200" dirty="0">
                <a:solidFill>
                  <a:schemeClr val="tx1"/>
                </a:solidFill>
              </a:rPr>
              <a:t>A sense of community or a friendly workplace</a:t>
            </a:r>
          </a:p>
          <a:p>
            <a:pPr marL="342900" indent="-342900">
              <a:spcBef>
                <a:spcPts val="600"/>
              </a:spcBef>
              <a:buFont typeface="Arial" panose="020B0604020202020204" pitchFamily="34" charset="0"/>
              <a:buChar char="•"/>
            </a:pPr>
            <a:r>
              <a:rPr lang="en-GB" sz="1200" dirty="0">
                <a:solidFill>
                  <a:schemeClr val="tx1"/>
                </a:solidFill>
              </a:rPr>
              <a:t>Sharing similar values</a:t>
            </a:r>
          </a:p>
          <a:p>
            <a:pPr marL="342900" indent="-342900">
              <a:spcBef>
                <a:spcPts val="600"/>
              </a:spcBef>
              <a:buFont typeface="Arial" panose="020B0604020202020204" pitchFamily="34" charset="0"/>
              <a:buChar char="•"/>
            </a:pPr>
            <a:r>
              <a:rPr lang="en-GB" sz="1200" dirty="0">
                <a:solidFill>
                  <a:schemeClr val="tx1"/>
                </a:solidFill>
              </a:rPr>
              <a:t>Good pay</a:t>
            </a:r>
          </a:p>
          <a:p>
            <a:pPr marL="342900" indent="-342900">
              <a:spcBef>
                <a:spcPts val="600"/>
              </a:spcBef>
              <a:buFont typeface="Arial" panose="020B0604020202020204" pitchFamily="34" charset="0"/>
              <a:buChar char="•"/>
            </a:pPr>
            <a:r>
              <a:rPr lang="en-GB" sz="1200" dirty="0">
                <a:solidFill>
                  <a:schemeClr val="tx1"/>
                </a:solidFill>
              </a:rPr>
              <a:t>A job that people admire or respect</a:t>
            </a:r>
          </a:p>
          <a:p>
            <a:pPr marL="342900" indent="-342900">
              <a:spcBef>
                <a:spcPts val="600"/>
              </a:spcBef>
              <a:buFont typeface="Arial" panose="020B0604020202020204" pitchFamily="34" charset="0"/>
              <a:buChar char="•"/>
            </a:pPr>
            <a:r>
              <a:rPr lang="en-GB" sz="1200" dirty="0">
                <a:solidFill>
                  <a:schemeClr val="tx1"/>
                </a:solidFill>
              </a:rPr>
              <a:t>Opportunities to learn or develop skills</a:t>
            </a:r>
          </a:p>
          <a:p>
            <a:pPr marL="342900" indent="-342900">
              <a:spcBef>
                <a:spcPts val="600"/>
              </a:spcBef>
              <a:buFont typeface="Arial" panose="020B0604020202020204" pitchFamily="34" charset="0"/>
              <a:buChar char="•"/>
            </a:pPr>
            <a:r>
              <a:rPr lang="en-GB" sz="1200" dirty="0">
                <a:solidFill>
                  <a:schemeClr val="tx1"/>
                </a:solidFill>
              </a:rPr>
              <a:t>A role that helps to protect the environment</a:t>
            </a:r>
          </a:p>
          <a:p>
            <a:pPr marL="342900" indent="-342900">
              <a:spcBef>
                <a:spcPts val="600"/>
              </a:spcBef>
              <a:buFont typeface="Arial" panose="020B0604020202020204" pitchFamily="34" charset="0"/>
              <a:buChar char="•"/>
            </a:pPr>
            <a:r>
              <a:rPr lang="en-GB" sz="1200" dirty="0">
                <a:solidFill>
                  <a:schemeClr val="tx1"/>
                </a:solidFill>
              </a:rPr>
              <a:t>Opportunities to change people’s live for the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15</a:t>
            </a:fld>
            <a:endParaRPr lang="en-GB"/>
          </a:p>
        </p:txBody>
      </p:sp>
    </p:spTree>
    <p:extLst>
      <p:ext uri="{BB962C8B-B14F-4D97-AF65-F5344CB8AC3E}">
        <p14:creationId xmlns:p14="http://schemas.microsoft.com/office/powerpoint/2010/main" val="209870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16</a:t>
            </a:fld>
            <a:endParaRPr lang="en-GB"/>
          </a:p>
        </p:txBody>
      </p:sp>
    </p:spTree>
    <p:extLst>
      <p:ext uri="{BB962C8B-B14F-4D97-AF65-F5344CB8AC3E}">
        <p14:creationId xmlns:p14="http://schemas.microsoft.com/office/powerpoint/2010/main" val="124786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Examples: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A sense of community or a friendly workplace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Sharing similar values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Good 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A job that people admire or respect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Opportunities to learn or develop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A role that helps to protect the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Opportunities to change people’s live for the better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4</a:t>
            </a:fld>
            <a:endParaRPr lang="en-GB"/>
          </a:p>
        </p:txBody>
      </p:sp>
    </p:spTree>
    <p:extLst>
      <p:ext uri="{BB962C8B-B14F-4D97-AF65-F5344CB8AC3E}">
        <p14:creationId xmlns:p14="http://schemas.microsoft.com/office/powerpoint/2010/main" val="191823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5</a:t>
            </a:fld>
            <a:endParaRPr lang="en-GB"/>
          </a:p>
        </p:txBody>
      </p:sp>
    </p:spTree>
    <p:extLst>
      <p:ext uri="{BB962C8B-B14F-4D97-AF65-F5344CB8AC3E}">
        <p14:creationId xmlns:p14="http://schemas.microsoft.com/office/powerpoint/2010/main" val="639365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6</a:t>
            </a:fld>
            <a:endParaRPr lang="en-GB"/>
          </a:p>
        </p:txBody>
      </p:sp>
    </p:spTree>
    <p:extLst>
      <p:ext uri="{BB962C8B-B14F-4D97-AF65-F5344CB8AC3E}">
        <p14:creationId xmlns:p14="http://schemas.microsoft.com/office/powerpoint/2010/main" val="428787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How might Amara’s feelings and actions differ when she’s trying to complete her Spanish work compared to work for a topic she feels confident doing?</a:t>
            </a:r>
          </a:p>
          <a:p>
            <a:pPr marL="0" lvl="0" indent="0">
              <a:buNone/>
            </a:pPr>
            <a:r>
              <a:rPr lang="en-GB" sz="1200" dirty="0"/>
              <a:t>Amara might have more positive feelings while completing work for a subject that she feels confident in. She might feel like she has the skills to tackle the work on her own.</a:t>
            </a:r>
          </a:p>
          <a:p>
            <a:pPr marL="0" lvl="0" indent="0">
              <a:buNone/>
            </a:pPr>
            <a:r>
              <a:rPr lang="en-GB" sz="1200" dirty="0"/>
              <a:t>This could mean she spends more time completing work for these topics or tries more challenging activities.</a:t>
            </a:r>
          </a:p>
          <a:p>
            <a:pPr marL="0" lvl="0" indent="0">
              <a:buNone/>
            </a:pPr>
            <a:r>
              <a:rPr lang="en-GB" sz="1200" dirty="0"/>
              <a:t>She might find it harder to stay motivated when completing her Spanish work, but if she practices with Luca this will help her to feel more confident in future Spanish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What advice do you have for Amara about how she spends her time after finishing her school work? </a:t>
            </a:r>
          </a:p>
          <a:p>
            <a:pPr marL="0" lvl="0" indent="0">
              <a:buNone/>
            </a:pPr>
            <a:r>
              <a:rPr lang="en-GB" sz="1200" dirty="0"/>
              <a:t>You may have agreed with one of Luca’s suggestions or you might have come up with a suggestion of your own. </a:t>
            </a:r>
          </a:p>
          <a:p>
            <a:pPr marL="0" lvl="0" indent="0">
              <a:buNone/>
            </a:pPr>
            <a:r>
              <a:rPr lang="en-GB" sz="1200" dirty="0"/>
              <a:t>Amara might like to practise Spanish so she feels more confident with this in the future. </a:t>
            </a:r>
          </a:p>
          <a:p>
            <a:pPr marL="0" lvl="0" indent="0">
              <a:buNone/>
            </a:pPr>
            <a:r>
              <a:rPr lang="en-GB" sz="1200" dirty="0"/>
              <a:t>Amara is already interested in the oceans so she could watch the documentary to find out more. She might also want to use art to share the issues that are important to her by taking part in the competition.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Can you think of any other projects Amara could take part in or goals she could set herself in relation to her ambitions?</a:t>
            </a:r>
          </a:p>
          <a:p>
            <a:pPr marL="0" lvl="0" indent="0">
              <a:buNone/>
            </a:pPr>
            <a:r>
              <a:rPr lang="en-GB" sz="1200" dirty="0"/>
              <a:t>Amara has identified that she might like a career that helps to protect and raise awareness about the environment. She could take part in projects that give her the opportunity to practice skills related to this. </a:t>
            </a:r>
          </a:p>
          <a:p>
            <a:pPr marL="0" lvl="0" indent="0">
              <a:buNone/>
            </a:pPr>
            <a:r>
              <a:rPr lang="en-GB" sz="1200" dirty="0"/>
              <a:t>This might include:</a:t>
            </a:r>
          </a:p>
          <a:p>
            <a:pPr marL="342900" lvl="0" indent="-342900"/>
            <a:r>
              <a:rPr lang="en-GB" sz="1200" dirty="0"/>
              <a:t>Research projects related to the environment.</a:t>
            </a:r>
          </a:p>
          <a:p>
            <a:pPr marL="342900" lvl="0" indent="-342900"/>
            <a:r>
              <a:rPr lang="en-GB" sz="1200" dirty="0"/>
              <a:t>Writing about why these issues are important to her.</a:t>
            </a:r>
          </a:p>
          <a:p>
            <a:pPr marL="342900" lvl="0" indent="-342900"/>
            <a:r>
              <a:rPr lang="en-GB" sz="1200" dirty="0"/>
              <a:t>Setting herself goals such reducing single-use plastic in her own home.</a:t>
            </a:r>
            <a:endParaRPr lang="en-GB" sz="1200"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7</a:t>
            </a:fld>
            <a:endParaRPr lang="en-GB"/>
          </a:p>
        </p:txBody>
      </p:sp>
    </p:spTree>
    <p:extLst>
      <p:ext uri="{BB962C8B-B14F-4D97-AF65-F5344CB8AC3E}">
        <p14:creationId xmlns:p14="http://schemas.microsoft.com/office/powerpoint/2010/main" val="283386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Nina</a:t>
            </a:r>
          </a:p>
          <a:p>
            <a:pPr marL="0" indent="0">
              <a:buNone/>
            </a:pPr>
            <a:r>
              <a:rPr lang="en-GB" sz="1200" dirty="0"/>
              <a:t>Nina has recently finished a Business degree. She’s looking forward to making some new friendships in her new workplace.</a:t>
            </a:r>
          </a:p>
          <a:p>
            <a:pPr marL="0" indent="0">
              <a:buNone/>
            </a:pPr>
            <a:r>
              <a:rPr lang="en-GB" sz="1200" dirty="0"/>
              <a:t>Nina enjoyed the sense of community she experienced while volunteering in her university’s student union. She regularly helped with volunteering opportunities, especially those that included helping to provide learning opportunities for younger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8</a:t>
            </a:fld>
            <a:endParaRPr lang="en-GB"/>
          </a:p>
        </p:txBody>
      </p:sp>
    </p:spTree>
    <p:extLst>
      <p:ext uri="{BB962C8B-B14F-4D97-AF65-F5344CB8AC3E}">
        <p14:creationId xmlns:p14="http://schemas.microsoft.com/office/powerpoint/2010/main" val="136848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Lato" panose="020F0502020204030203" pitchFamily="34" charset="0"/>
                <a:ea typeface="Lato" panose="020F0502020204030203" pitchFamily="34" charset="0"/>
                <a:cs typeface="Lato" panose="020F0502020204030203" pitchFamily="34" charset="0"/>
              </a:rPr>
              <a:t>Keen Ideas</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At Keen Ideas we host events and idea sharing opportunities so that people can learn from others’ experiences.</a:t>
            </a:r>
          </a:p>
          <a:p>
            <a:pPr>
              <a:spcAft>
                <a:spcPts val="600"/>
              </a:spcAft>
            </a:pPr>
            <a:endParaRPr lang="en-GB" dirty="0">
              <a:latin typeface="Lato" panose="020F0502020204030203" pitchFamily="34" charset="0"/>
              <a:ea typeface="Lato" panose="020F0502020204030203" pitchFamily="34" charset="0"/>
              <a:cs typeface="Lato" panose="020F0502020204030203" pitchFamily="34" charset="0"/>
            </a:endParaRP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Our shared values are:</a:t>
            </a:r>
          </a:p>
          <a:p>
            <a:pPr marL="742950" lvl="1" indent="-285750">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Building a sense of global community.</a:t>
            </a:r>
          </a:p>
          <a:p>
            <a:pPr marL="742950" lvl="1" indent="-285750">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Helping people to build strong, respectful relationships.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Fantastic Child</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At Fantastic Child we help to provide school supplies for children who need them by connecting different communities to help them share what they have.</a:t>
            </a:r>
          </a:p>
          <a:p>
            <a:pPr>
              <a:spcBef>
                <a:spcPts val="600"/>
              </a:spcBef>
            </a:pPr>
            <a:endParaRPr lang="en-GB"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Our shared values are:</a:t>
            </a:r>
          </a:p>
          <a:p>
            <a:pPr marL="742950" lvl="1" indent="-285750">
              <a:spcBef>
                <a:spcPts val="600"/>
              </a:spcBef>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Building connected communities. </a:t>
            </a:r>
          </a:p>
          <a:p>
            <a:pPr marL="742950" lvl="1" indent="-285750">
              <a:spcBef>
                <a:spcPts val="600"/>
              </a:spcBef>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Helping others to learn and develop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GB" b="1" dirty="0" err="1">
                <a:latin typeface="Lato" panose="020F0502020204030203" pitchFamily="34" charset="0"/>
                <a:ea typeface="Lato" panose="020F0502020204030203" pitchFamily="34" charset="0"/>
                <a:cs typeface="Lato" panose="020F0502020204030203" pitchFamily="34" charset="0"/>
              </a:rPr>
              <a:t>Sustainabelle</a:t>
            </a:r>
            <a:endParaRPr lang="en-GB" b="1"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At </a:t>
            </a:r>
            <a:r>
              <a:rPr lang="en-GB" dirty="0" err="1">
                <a:latin typeface="Lato" panose="020F0502020204030203" pitchFamily="34" charset="0"/>
                <a:ea typeface="Lato" panose="020F0502020204030203" pitchFamily="34" charset="0"/>
                <a:cs typeface="Lato" panose="020F0502020204030203" pitchFamily="34" charset="0"/>
              </a:rPr>
              <a:t>Sustainabelle</a:t>
            </a:r>
            <a:r>
              <a:rPr lang="en-GB" dirty="0">
                <a:latin typeface="Lato" panose="020F0502020204030203" pitchFamily="34" charset="0"/>
                <a:ea typeface="Lato" panose="020F0502020204030203" pitchFamily="34" charset="0"/>
                <a:cs typeface="Lato" panose="020F0502020204030203" pitchFamily="34" charset="0"/>
              </a:rPr>
              <a:t> we produce eco-friendly fashionwear. </a:t>
            </a:r>
            <a:br>
              <a:rPr lang="en-GB" dirty="0">
                <a:latin typeface="Lato" panose="020F0502020204030203" pitchFamily="34" charset="0"/>
                <a:ea typeface="Lato" panose="020F0502020204030203" pitchFamily="34" charset="0"/>
                <a:cs typeface="Lato" panose="020F0502020204030203" pitchFamily="34" charset="0"/>
              </a:rPr>
            </a:br>
            <a:br>
              <a:rPr lang="en-GB" dirty="0">
                <a:latin typeface="Lato" panose="020F0502020204030203" pitchFamily="34" charset="0"/>
                <a:ea typeface="Lato" panose="020F0502020204030203" pitchFamily="34" charset="0"/>
                <a:cs typeface="Lato" panose="020F0502020204030203" pitchFamily="34" charset="0"/>
              </a:rPr>
            </a:br>
            <a:r>
              <a:rPr lang="en-GB" dirty="0">
                <a:latin typeface="Lato" panose="020F0502020204030203" pitchFamily="34" charset="0"/>
                <a:ea typeface="Lato" panose="020F0502020204030203" pitchFamily="34" charset="0"/>
                <a:cs typeface="Lato" panose="020F0502020204030203" pitchFamily="34" charset="0"/>
              </a:rPr>
              <a:t>Our shared values are: </a:t>
            </a:r>
          </a:p>
          <a:p>
            <a:pPr marL="742950" lvl="1" indent="-285750">
              <a:spcBef>
                <a:spcPts val="600"/>
              </a:spcBef>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Protecting the environment by using sustainable materials for our clothing.</a:t>
            </a:r>
          </a:p>
          <a:p>
            <a:pPr marL="742950" lvl="1" indent="-285750">
              <a:spcBef>
                <a:spcPts val="600"/>
              </a:spcBef>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Making clothes that people enjoy and that follow the latest fashion trends.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r>
              <a:rPr lang="en-GB" b="1" dirty="0">
                <a:latin typeface="Lato" panose="020F0502020204030203" pitchFamily="34" charset="0"/>
                <a:ea typeface="Lato" panose="020F0502020204030203" pitchFamily="34" charset="0"/>
                <a:cs typeface="Lato" panose="020F0502020204030203" pitchFamily="34" charset="0"/>
              </a:rPr>
              <a:t>Nutrious.ly</a:t>
            </a:r>
          </a:p>
          <a:p>
            <a:r>
              <a:rPr lang="en-GB" dirty="0">
                <a:latin typeface="Lato" panose="020F0502020204030203" pitchFamily="34" charset="0"/>
                <a:ea typeface="Lato" panose="020F0502020204030203" pitchFamily="34" charset="0"/>
                <a:cs typeface="Lato" panose="020F0502020204030203" pitchFamily="34" charset="0"/>
              </a:rPr>
              <a:t>We deliver organic fruit and vegetables.</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Our shared values are:</a:t>
            </a:r>
          </a:p>
          <a:p>
            <a:pPr marL="742950" lvl="1" indent="-2857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Making sure our customers have access to high-quality, healthy food.</a:t>
            </a:r>
          </a:p>
          <a:p>
            <a:pPr marL="742950" lvl="1" indent="-2857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Working with local farmers so to build community and reduce the distance food travels.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9</a:t>
            </a:fld>
            <a:endParaRPr lang="en-GB"/>
          </a:p>
        </p:txBody>
      </p:sp>
    </p:spTree>
    <p:extLst>
      <p:ext uri="{BB962C8B-B14F-4D97-AF65-F5344CB8AC3E}">
        <p14:creationId xmlns:p14="http://schemas.microsoft.com/office/powerpoint/2010/main" val="873245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10</a:t>
            </a:fld>
            <a:endParaRPr lang="en-GB"/>
          </a:p>
        </p:txBody>
      </p:sp>
    </p:spTree>
    <p:extLst>
      <p:ext uri="{BB962C8B-B14F-4D97-AF65-F5344CB8AC3E}">
        <p14:creationId xmlns:p14="http://schemas.microsoft.com/office/powerpoint/2010/main" val="2306370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B341621-6C35-4F0F-A6C9-262F1FFD9795}" type="slidenum">
              <a:rPr lang="en-GB" smtClean="0"/>
              <a:t>11</a:t>
            </a:fld>
            <a:endParaRPr lang="en-GB"/>
          </a:p>
        </p:txBody>
      </p:sp>
    </p:spTree>
    <p:extLst>
      <p:ext uri="{BB962C8B-B14F-4D97-AF65-F5344CB8AC3E}">
        <p14:creationId xmlns:p14="http://schemas.microsoft.com/office/powerpoint/2010/main" val="3060482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90D8-8E18-49AB-B8ED-4365990B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569E6FD-FADD-421A-97A4-2F806C00D3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C9F10A-B773-4132-9ADF-FB6699DAF261}"/>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5DAB0A44-04B6-417C-887F-3CBF2B0647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469111-C8F4-424F-948B-52B7EC9E745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81854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D4FA-2E77-48A0-83AB-D7EEAA28EE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BD0570-3DC0-4416-9F8F-269D7E36EB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F124D5-8AAE-4F1C-A98E-D0F9B54DDE8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D7181E14-9110-4C98-A029-708005672E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093E88-8095-441F-81AC-314D149DEFB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68630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D5FAF4-4F8E-45B9-9339-9F30E338347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7DF531-482C-45D6-9F19-1159AB126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ACAAD5A-7FC9-4E04-A303-C6AECDD25309}"/>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2D627700-7223-4FD1-A852-B328A36CED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DB539A-93E5-44E5-8CC6-DBC4FE6C8B81}"/>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7267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0D611-95F4-4A89-8DD3-E665A7EB0A2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722BBC-F877-43F2-9648-C644A7B05A9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CEBD9-F490-4787-A3E6-3227CA10333F}"/>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92FC1B9A-FBED-46B8-BCB7-E187B5C7C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25598B-7DB6-4176-992A-3CD57B4DC6C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4084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3BBDF-1B4A-4E5D-9E57-072F82BF0A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4B20846-7527-4F56-AA39-C8D9E58EF5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ACB993-4502-4437-9399-4C877EEB9535}"/>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559D40D4-6CD1-43E2-B9E2-6D1894D6B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2F541E-44C0-4B64-B8F0-B3BD0842DF18}"/>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006130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04663-88A1-4BF1-9150-7BF312C7E4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7E6AE0-24F3-47BB-8FFC-87C2B11BC8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F8FFAE-A688-4803-97AF-CD46D75DBB6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264426-019E-4F25-99EE-4BEFC17FB7B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241DE85D-06DD-4794-9257-AE6BAB22F5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062C6B-FEE1-47EF-A699-94570146A3D0}"/>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548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7D7CE-A7F5-4686-B017-E3A16367B2A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8FA905-A9E0-4A98-99C3-441C8C51A2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E169F47-23AA-4717-9E9B-19AE1436DE6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7703E6A-45FB-4879-955F-1F5AC865E3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58EA1F-D109-402B-998E-3B4A99AE77F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C7DE07-3B71-4D13-B9AD-C152B1E21916}"/>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8" name="Footer Placeholder 7">
            <a:extLst>
              <a:ext uri="{FF2B5EF4-FFF2-40B4-BE49-F238E27FC236}">
                <a16:creationId xmlns:a16="http://schemas.microsoft.com/office/drawing/2014/main" id="{6134531C-584D-4C0E-885F-4A5E7E7AD86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531D27E-3988-4B75-BBEF-19BC8E4715E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48130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BA3B-CE85-44E1-BFC5-D497239902F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ADF2279-50C9-46DB-897E-643B198A67EE}"/>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4" name="Footer Placeholder 3">
            <a:extLst>
              <a:ext uri="{FF2B5EF4-FFF2-40B4-BE49-F238E27FC236}">
                <a16:creationId xmlns:a16="http://schemas.microsoft.com/office/drawing/2014/main" id="{3FD21C17-529E-44D7-950D-79D13AB0E7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79DFB-240F-44B8-9C16-3E17416F90D6}"/>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336712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AD815E-D3E1-413A-B7F3-5052AD0F61BF}"/>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3" name="Footer Placeholder 2">
            <a:extLst>
              <a:ext uri="{FF2B5EF4-FFF2-40B4-BE49-F238E27FC236}">
                <a16:creationId xmlns:a16="http://schemas.microsoft.com/office/drawing/2014/main" id="{60A67679-8A58-42F2-AE85-1C0D2B9B50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3920B81-AD82-43BC-A38B-BC8BF00B9409}"/>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5887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BDAC-9A03-4151-BFDA-C783834C2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D624E-98D1-429B-9022-D6543143DC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DEE0FC-8792-4A31-AB3D-D69593F8A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3CB2FC-6538-4944-8A8C-2C8EE8AA05A3}"/>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E3550AE2-9415-46CE-9FDE-5143B8AFD5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E19B64-0114-4E0A-8DE2-A82D70C25FC2}"/>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1532262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CFE0-5686-40FD-9961-B211C9812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0BDD55-BFD9-48AD-8DC3-D473DC13D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C29B0D0-816D-472A-83A5-C0009D1830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33B15FE-C48D-4F24-84D7-40F7C71E0955}"/>
              </a:ext>
            </a:extLst>
          </p:cNvPr>
          <p:cNvSpPr>
            <a:spLocks noGrp="1"/>
          </p:cNvSpPr>
          <p:nvPr>
            <p:ph type="dt" sz="half" idx="10"/>
          </p:nvPr>
        </p:nvSpPr>
        <p:spPr/>
        <p:txBody>
          <a:bodyPr/>
          <a:lstStyle/>
          <a:p>
            <a:fld id="{22D2BB77-EE8D-4283-A1C3-26D15F185850}" type="datetimeFigureOut">
              <a:rPr lang="en-GB" smtClean="0"/>
              <a:t>15/06/2020</a:t>
            </a:fld>
            <a:endParaRPr lang="en-GB"/>
          </a:p>
        </p:txBody>
      </p:sp>
      <p:sp>
        <p:nvSpPr>
          <p:cNvPr id="6" name="Footer Placeholder 5">
            <a:extLst>
              <a:ext uri="{FF2B5EF4-FFF2-40B4-BE49-F238E27FC236}">
                <a16:creationId xmlns:a16="http://schemas.microsoft.com/office/drawing/2014/main" id="{212A477A-499D-43D9-8142-25E1D3DAC7D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5C1B29-8F39-4855-928D-3104B76AE51B}"/>
              </a:ext>
            </a:extLst>
          </p:cNvPr>
          <p:cNvSpPr>
            <a:spLocks noGrp="1"/>
          </p:cNvSpPr>
          <p:nvPr>
            <p:ph type="sldNum" sz="quarter" idx="12"/>
          </p:nvPr>
        </p:nvSpPr>
        <p:spPr/>
        <p:txBody>
          <a:bodyPr/>
          <a:lstStyle/>
          <a:p>
            <a:fld id="{87866202-1A40-409B-B611-B4619AAF144C}" type="slidenum">
              <a:rPr lang="en-GB" smtClean="0"/>
              <a:t>‹#›</a:t>
            </a:fld>
            <a:endParaRPr lang="en-GB"/>
          </a:p>
        </p:txBody>
      </p:sp>
    </p:spTree>
    <p:extLst>
      <p:ext uri="{BB962C8B-B14F-4D97-AF65-F5344CB8AC3E}">
        <p14:creationId xmlns:p14="http://schemas.microsoft.com/office/powerpoint/2010/main" val="244508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D0CE4-B0AB-4937-A1B8-B5B7960F84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5C5870-0B15-4F5F-AD9C-E8C440FE90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81DEF0-221A-47BB-B63B-0362D1B59E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2BB77-EE8D-4283-A1C3-26D15F185850}" type="datetimeFigureOut">
              <a:rPr lang="en-GB" smtClean="0"/>
              <a:t>15/06/2020</a:t>
            </a:fld>
            <a:endParaRPr lang="en-GB"/>
          </a:p>
        </p:txBody>
      </p:sp>
      <p:sp>
        <p:nvSpPr>
          <p:cNvPr id="5" name="Footer Placeholder 4">
            <a:extLst>
              <a:ext uri="{FF2B5EF4-FFF2-40B4-BE49-F238E27FC236}">
                <a16:creationId xmlns:a16="http://schemas.microsoft.com/office/drawing/2014/main" id="{CBB04EFD-8ED9-42BD-93A4-B34C34DA75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77DAC44-02A6-44B3-A00F-8C95395E33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66202-1A40-409B-B611-B4619AAF144C}" type="slidenum">
              <a:rPr lang="en-GB" smtClean="0"/>
              <a:t>‹#›</a:t>
            </a:fld>
            <a:endParaRPr lang="en-GB"/>
          </a:p>
        </p:txBody>
      </p:sp>
    </p:spTree>
    <p:extLst>
      <p:ext uri="{BB962C8B-B14F-4D97-AF65-F5344CB8AC3E}">
        <p14:creationId xmlns:p14="http://schemas.microsoft.com/office/powerpoint/2010/main" val="38488121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4.jf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5519E"/>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62F946-9A3E-444A-A62A-BE4B9E0BC230}"/>
              </a:ext>
            </a:extLst>
          </p:cNvPr>
          <p:cNvSpPr txBox="1"/>
          <p:nvPr/>
        </p:nvSpPr>
        <p:spPr>
          <a:xfrm>
            <a:off x="9869891" y="195939"/>
            <a:ext cx="2110827" cy="1077218"/>
          </a:xfrm>
          <a:prstGeom prst="rect">
            <a:avLst/>
          </a:prstGeom>
          <a:noFill/>
          <a:ln>
            <a:solidFill>
              <a:schemeClr val="bg1"/>
            </a:solidFill>
            <a:prstDash val="dash"/>
          </a:ln>
        </p:spPr>
        <p:txBody>
          <a:bodyPr wrap="square" rtlCol="0" anchor="ctr" anchorCtr="1">
            <a:spAutoFit/>
          </a:bodyPr>
          <a:lstStyle/>
          <a:p>
            <a:r>
              <a:rPr lang="en-GB" sz="32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Before you start</a:t>
            </a:r>
          </a:p>
        </p:txBody>
      </p:sp>
      <p:sp>
        <p:nvSpPr>
          <p:cNvPr id="7" name="TextBox 6">
            <a:extLst>
              <a:ext uri="{FF2B5EF4-FFF2-40B4-BE49-F238E27FC236}">
                <a16:creationId xmlns:a16="http://schemas.microsoft.com/office/drawing/2014/main" id="{B31A5CF3-DEFB-40E8-B3F7-8493BC9EAA0D}"/>
              </a:ext>
            </a:extLst>
          </p:cNvPr>
          <p:cNvSpPr txBox="1"/>
          <p:nvPr/>
        </p:nvSpPr>
        <p:spPr>
          <a:xfrm>
            <a:off x="293714" y="2458771"/>
            <a:ext cx="11604571" cy="1492716"/>
          </a:xfrm>
          <a:prstGeom prst="rect">
            <a:avLst/>
          </a:prstGeom>
          <a:noFill/>
        </p:spPr>
        <p:txBody>
          <a:bodyPr wrap="square" rtlCol="0">
            <a:spAutoFit/>
          </a:bodyPr>
          <a:lstStyle/>
          <a:p>
            <a:pPr algn="ctr"/>
            <a:r>
              <a:rPr lang="en-GB" sz="46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Growing Careers for Positive Change</a:t>
            </a:r>
          </a:p>
          <a:p>
            <a:pPr algn="ctr"/>
            <a:endParaRPr lang="en-GB" sz="200" b="1"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a:p>
            <a:pPr algn="ctr"/>
            <a:r>
              <a:rPr lang="en-GB" sz="4000" b="1" dirty="0">
                <a:solidFill>
                  <a:schemeClr val="bg1"/>
                </a:solidFill>
                <a:latin typeface="Lato" panose="020F0502020204030203" pitchFamily="34" charset="0"/>
                <a:ea typeface="Lato" panose="020F0502020204030203" pitchFamily="34" charset="0"/>
                <a:cs typeface="Lato" panose="020F0502020204030203" pitchFamily="34" charset="0"/>
              </a:rPr>
              <a:t>Home-learning KS3 lesson 2: Making a difference</a:t>
            </a:r>
          </a:p>
        </p:txBody>
      </p:sp>
      <p:sp>
        <p:nvSpPr>
          <p:cNvPr id="8" name="TextBox 7">
            <a:extLst>
              <a:ext uri="{FF2B5EF4-FFF2-40B4-BE49-F238E27FC236}">
                <a16:creationId xmlns:a16="http://schemas.microsoft.com/office/drawing/2014/main" id="{038FAA43-0204-4495-B264-446F7D86361D}"/>
              </a:ext>
            </a:extLst>
          </p:cNvPr>
          <p:cNvSpPr txBox="1"/>
          <p:nvPr/>
        </p:nvSpPr>
        <p:spPr>
          <a:xfrm>
            <a:off x="3687187" y="5000687"/>
            <a:ext cx="4817624" cy="954107"/>
          </a:xfrm>
          <a:prstGeom prst="rect">
            <a:avLst/>
          </a:prstGeom>
          <a:noFill/>
        </p:spPr>
        <p:txBody>
          <a:bodyPr wrap="square" rtlCol="0">
            <a:spAutoFit/>
          </a:bodyPr>
          <a:lstStyle/>
          <a:p>
            <a:pPr algn="ctr"/>
            <a:r>
              <a:rPr lang="pt-BR"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rPr>
              <a:t>To start, play this slideshow from beginning</a:t>
            </a:r>
            <a:endParaRPr lang="en-GB" sz="2800" dirty="0">
              <a:solidFill>
                <a:schemeClr val="bg1"/>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pic>
        <p:nvPicPr>
          <p:cNvPr id="9" name="Picture 8">
            <a:extLst>
              <a:ext uri="{FF2B5EF4-FFF2-40B4-BE49-F238E27FC236}">
                <a16:creationId xmlns:a16="http://schemas.microsoft.com/office/drawing/2014/main" id="{9BA99356-B64C-40E9-9E32-CB89297FDE42}"/>
              </a:ext>
            </a:extLst>
          </p:cNvPr>
          <p:cNvPicPr>
            <a:picLocks noChangeAspect="1"/>
          </p:cNvPicPr>
          <p:nvPr/>
        </p:nvPicPr>
        <p:blipFill rotWithShape="1">
          <a:blip r:embed="rId2"/>
          <a:srcRect l="8621" t="-1" r="2490" b="822"/>
          <a:stretch/>
        </p:blipFill>
        <p:spPr>
          <a:xfrm>
            <a:off x="8386011" y="5104986"/>
            <a:ext cx="825104" cy="954107"/>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D4E22F69-9DF0-45FC-B4AA-E4D7A8B799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8" t="1312" r="50968" b="-1568"/>
          <a:stretch/>
        </p:blipFill>
        <p:spPr>
          <a:xfrm rot="20700138">
            <a:off x="8766963" y="5193127"/>
            <a:ext cx="799141" cy="828395"/>
          </a:xfrm>
          <a:prstGeom prst="rect">
            <a:avLst/>
          </a:prstGeom>
        </p:spPr>
      </p:pic>
      <p:sp>
        <p:nvSpPr>
          <p:cNvPr id="11" name="Footer Placeholder 3">
            <a:extLst>
              <a:ext uri="{FF2B5EF4-FFF2-40B4-BE49-F238E27FC236}">
                <a16:creationId xmlns:a16="http://schemas.microsoft.com/office/drawing/2014/main" id="{CD1D9508-ACF4-4C19-A313-007D0C8CCB41}"/>
              </a:ext>
            </a:extLst>
          </p:cNvPr>
          <p:cNvSpPr>
            <a:spLocks noGrp="1"/>
          </p:cNvSpPr>
          <p:nvPr>
            <p:ph type="ftr" sz="quarter" idx="11"/>
          </p:nvPr>
        </p:nvSpPr>
        <p:spPr>
          <a:xfrm>
            <a:off x="0" y="6581516"/>
            <a:ext cx="12192000" cy="365125"/>
          </a:xfrm>
        </p:spPr>
        <p:txBody>
          <a:bodyPr/>
          <a:lstStyle/>
          <a:p>
            <a:r>
              <a:rPr lang="en-GB" sz="1050" dirty="0">
                <a:solidFill>
                  <a:schemeClr val="bg1"/>
                </a:solidFill>
              </a:rPr>
              <a:t>© PSHE Association 2020</a:t>
            </a:r>
            <a:r>
              <a:rPr lang="en-GB" dirty="0">
                <a:solidFill>
                  <a:schemeClr val="bg1"/>
                </a:solidFill>
              </a:rPr>
              <a:t>	 </a:t>
            </a:r>
          </a:p>
        </p:txBody>
      </p:sp>
      <p:sp>
        <p:nvSpPr>
          <p:cNvPr id="2" name="TextBox 1"/>
          <p:cNvSpPr txBox="1"/>
          <p:nvPr/>
        </p:nvSpPr>
        <p:spPr>
          <a:xfrm>
            <a:off x="178130" y="5750519"/>
            <a:ext cx="2553371" cy="830997"/>
          </a:xfrm>
          <a:prstGeom prst="rect">
            <a:avLst/>
          </a:prstGeom>
          <a:noFill/>
        </p:spPr>
        <p:txBody>
          <a:bodyPr wrap="square" rtlCol="0">
            <a:spAutoFit/>
          </a:bodyPr>
          <a:lstStyle/>
          <a:p>
            <a:r>
              <a:rPr lang="en-GB" sz="1600" i="1" dirty="0">
                <a:solidFill>
                  <a:schemeClr val="bg1"/>
                </a:solidFill>
              </a:rPr>
              <a:t>Adapted for home learning with kind permission from the Environment Agency</a:t>
            </a: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93714" y="213463"/>
            <a:ext cx="4448396" cy="1229655"/>
          </a:xfrm>
          <a:prstGeom prst="rect">
            <a:avLst/>
          </a:prstGeom>
        </p:spPr>
      </p:pic>
    </p:spTree>
    <p:extLst>
      <p:ext uri="{BB962C8B-B14F-4D97-AF65-F5344CB8AC3E}">
        <p14:creationId xmlns:p14="http://schemas.microsoft.com/office/powerpoint/2010/main" val="81529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2" y="272883"/>
            <a:ext cx="10761517"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Organisations, values and motivation:</a:t>
            </a:r>
          </a:p>
        </p:txBody>
      </p:sp>
      <p:sp>
        <p:nvSpPr>
          <p:cNvPr id="11" name="Content Placeholder 2">
            <a:extLst>
              <a:ext uri="{FF2B5EF4-FFF2-40B4-BE49-F238E27FC236}">
                <a16:creationId xmlns:a16="http://schemas.microsoft.com/office/drawing/2014/main" id="{3B78A38C-2E51-4EDE-8A48-1F7476F1CD91}"/>
              </a:ext>
            </a:extLst>
          </p:cNvPr>
          <p:cNvSpPr>
            <a:spLocks noGrp="1"/>
          </p:cNvSpPr>
          <p:nvPr>
            <p:ph idx="1"/>
          </p:nvPr>
        </p:nvSpPr>
        <p:spPr>
          <a:xfrm>
            <a:off x="708231" y="1110179"/>
            <a:ext cx="10940144" cy="5373748"/>
          </a:xfrm>
        </p:spPr>
        <p:txBody>
          <a:bodyPr>
            <a:normAutofit/>
          </a:bodyPr>
          <a:lstStyle/>
          <a:p>
            <a:pPr marL="0" indent="0">
              <a:buNone/>
            </a:pPr>
            <a:r>
              <a:rPr lang="en-GB" dirty="0"/>
              <a:t>When looking for a job, people can consider whether an organisation has values that match with their own.</a:t>
            </a:r>
          </a:p>
          <a:p>
            <a:pPr marL="0" indent="0">
              <a:buNone/>
            </a:pPr>
            <a:r>
              <a:rPr lang="en-GB" dirty="0"/>
              <a:t>People might find that they feel more motivated in a career that has values that they agree with. </a:t>
            </a:r>
          </a:p>
          <a:p>
            <a:pPr marL="0" indent="0">
              <a:buNone/>
            </a:pPr>
            <a:r>
              <a:rPr lang="en-GB" dirty="0"/>
              <a:t>People might get along well with colleagues that share similar values. They could work well as a team or make lasting friendships at work.</a:t>
            </a:r>
          </a:p>
          <a:p>
            <a:endParaRPr lang="en-GB" dirty="0"/>
          </a:p>
          <a:p>
            <a:pPr marL="0" indent="0">
              <a:buNone/>
            </a:pPr>
            <a:r>
              <a:rPr lang="en-GB" dirty="0"/>
              <a:t>Shared values are one of a number of considerations people have when looking for a job. For example, they will also need to consider:</a:t>
            </a:r>
          </a:p>
          <a:p>
            <a:r>
              <a:rPr lang="en-GB" b="1" dirty="0"/>
              <a:t>Whether they have the right skills for the job</a:t>
            </a:r>
          </a:p>
          <a:p>
            <a:r>
              <a:rPr lang="en-GB" b="1" dirty="0"/>
              <a:t>If the money they will be paid meets their needs</a:t>
            </a:r>
          </a:p>
          <a:p>
            <a:endParaRPr lang="en-GB" dirty="0"/>
          </a:p>
          <a:p>
            <a:endParaRPr lang="en-GB" sz="3200" dirty="0"/>
          </a:p>
        </p:txBody>
      </p:sp>
    </p:spTree>
    <p:extLst>
      <p:ext uri="{BB962C8B-B14F-4D97-AF65-F5344CB8AC3E}">
        <p14:creationId xmlns:p14="http://schemas.microsoft.com/office/powerpoint/2010/main" val="59091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Career case study</a:t>
            </a:r>
          </a:p>
        </p:txBody>
      </p:sp>
      <p:sp>
        <p:nvSpPr>
          <p:cNvPr id="19" name="Content Placeholder 2">
            <a:extLst>
              <a:ext uri="{FF2B5EF4-FFF2-40B4-BE49-F238E27FC236}">
                <a16:creationId xmlns:a16="http://schemas.microsoft.com/office/drawing/2014/main" id="{B93911B3-30C5-47D1-903A-C5FEA675C465}"/>
              </a:ext>
            </a:extLst>
          </p:cNvPr>
          <p:cNvSpPr>
            <a:spLocks noGrp="1"/>
          </p:cNvSpPr>
          <p:nvPr>
            <p:ph idx="1"/>
          </p:nvPr>
        </p:nvSpPr>
        <p:spPr>
          <a:xfrm>
            <a:off x="794657" y="1315843"/>
            <a:ext cx="10646494" cy="5140713"/>
          </a:xfrm>
        </p:spPr>
        <p:txBody>
          <a:bodyPr>
            <a:normAutofit/>
          </a:bodyPr>
          <a:lstStyle/>
          <a:p>
            <a:pPr marL="0" indent="0">
              <a:buNone/>
            </a:pPr>
            <a:r>
              <a:rPr lang="en-GB" dirty="0"/>
              <a:t>Read the case study on the next slide. This is a case study of a real person, </a:t>
            </a:r>
            <a:r>
              <a:rPr lang="en-GB" dirty="0" err="1"/>
              <a:t>Yianni</a:t>
            </a:r>
            <a:r>
              <a:rPr lang="en-GB" dirty="0"/>
              <a:t>, who has graduated from university and started a new career by joining a graduate scheme with the Environment Agency.</a:t>
            </a:r>
          </a:p>
          <a:p>
            <a:pPr marL="0" indent="0">
              <a:buNone/>
            </a:pPr>
            <a:endParaRPr lang="en-GB" dirty="0"/>
          </a:p>
          <a:p>
            <a:pPr marL="0" indent="0">
              <a:buNone/>
            </a:pPr>
            <a:r>
              <a:rPr lang="en-GB" dirty="0"/>
              <a:t>This means that </a:t>
            </a:r>
            <a:r>
              <a:rPr lang="en-GB" dirty="0" err="1"/>
              <a:t>Yianni</a:t>
            </a:r>
            <a:r>
              <a:rPr lang="en-GB" dirty="0"/>
              <a:t> gets to experience a range of different roles within the organisation, before joining the area that best suits his strengths, interests and ambitions. </a:t>
            </a:r>
          </a:p>
          <a:p>
            <a:pPr marL="0" indent="0">
              <a:buNone/>
            </a:pPr>
            <a:endParaRPr lang="en-GB" dirty="0"/>
          </a:p>
          <a:p>
            <a:pPr marL="0" indent="0">
              <a:buNone/>
            </a:pPr>
            <a:r>
              <a:rPr lang="en-GB" dirty="0"/>
              <a:t>After you have read the case study, move forward on to the following slide and answer the questions. These questions explore how </a:t>
            </a:r>
            <a:r>
              <a:rPr lang="en-GB" dirty="0" err="1"/>
              <a:t>Yianni’s</a:t>
            </a:r>
            <a:r>
              <a:rPr lang="en-GB" dirty="0"/>
              <a:t> experiences support his wellbeing and personal growth.</a:t>
            </a:r>
          </a:p>
          <a:p>
            <a:pPr marL="0" indent="0">
              <a:buNone/>
            </a:pPr>
            <a:endParaRPr lang="en-GB" dirty="0"/>
          </a:p>
          <a:p>
            <a:pPr marL="0" indent="0">
              <a:buNone/>
            </a:pPr>
            <a:endParaRPr lang="en-GB" dirty="0"/>
          </a:p>
          <a:p>
            <a:pPr marL="0" indent="0">
              <a:buNone/>
            </a:pPr>
            <a:endParaRPr lang="en-GB" sz="3200" i="1" dirty="0"/>
          </a:p>
        </p:txBody>
      </p:sp>
    </p:spTree>
    <p:extLst>
      <p:ext uri="{BB962C8B-B14F-4D97-AF65-F5344CB8AC3E}">
        <p14:creationId xmlns:p14="http://schemas.microsoft.com/office/powerpoint/2010/main" val="3441283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47483"/>
            <a:ext cx="9658608" cy="707886"/>
          </a:xfrm>
          <a:prstGeom prst="rect">
            <a:avLst/>
          </a:prstGeom>
          <a:solidFill>
            <a:srgbClr val="F9E3E7">
              <a:alpha val="0"/>
            </a:srgbClr>
          </a:solidFill>
        </p:spPr>
        <p:txBody>
          <a:bodyPr wrap="square" rtlCol="0">
            <a:spAutoFit/>
          </a:bodyPr>
          <a:lstStyle/>
          <a:p>
            <a:pPr lvl="0">
              <a:defRPr/>
            </a:pPr>
            <a:r>
              <a:rPr lang="en-GB" sz="4000" b="1" dirty="0" err="1">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Yianni’s</a:t>
            </a: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 career journey</a:t>
            </a:r>
          </a:p>
        </p:txBody>
      </p:sp>
      <p:sp>
        <p:nvSpPr>
          <p:cNvPr id="19" name="Content Placeholder 2">
            <a:extLst>
              <a:ext uri="{FF2B5EF4-FFF2-40B4-BE49-F238E27FC236}">
                <a16:creationId xmlns:a16="http://schemas.microsoft.com/office/drawing/2014/main" id="{B93911B3-30C5-47D1-903A-C5FEA675C465}"/>
              </a:ext>
            </a:extLst>
          </p:cNvPr>
          <p:cNvSpPr>
            <a:spLocks noGrp="1"/>
          </p:cNvSpPr>
          <p:nvPr>
            <p:ph idx="1"/>
          </p:nvPr>
        </p:nvSpPr>
        <p:spPr>
          <a:xfrm>
            <a:off x="457924" y="1169556"/>
            <a:ext cx="11173522" cy="5388922"/>
          </a:xfrm>
        </p:spPr>
        <p:txBody>
          <a:bodyPr>
            <a:normAutofit/>
          </a:bodyPr>
          <a:lstStyle/>
          <a:p>
            <a:pPr marL="0" indent="0">
              <a:spcAft>
                <a:spcPts val="200"/>
              </a:spcAft>
              <a:buNone/>
            </a:pPr>
            <a:r>
              <a:rPr lang="en-GB" dirty="0"/>
              <a:t>I was employed via the Environment Agency’s graduate scheme after I finished my university degree in Civil Engineering (the kind of engineering that helps to design and construct lots of different things such as bridges or buildings).</a:t>
            </a:r>
          </a:p>
          <a:p>
            <a:pPr marL="0" indent="0">
              <a:spcAft>
                <a:spcPts val="200"/>
              </a:spcAft>
              <a:buNone/>
            </a:pPr>
            <a:r>
              <a:rPr lang="en-GB" dirty="0"/>
              <a:t>The graduate scheme means I try lots of different roles in the agency. I ask lots of questions in each role to feel more confident about what I need to do, and also to learn about what kind of role suits me best. People here are always willing to help! </a:t>
            </a:r>
          </a:p>
          <a:p>
            <a:pPr marL="0" indent="0">
              <a:spcAft>
                <a:spcPts val="200"/>
              </a:spcAft>
              <a:buNone/>
            </a:pPr>
            <a:r>
              <a:rPr lang="en-GB" dirty="0"/>
              <a:t>Currently I am working with a team that help to build flood defences. I spend lots of time travelling around the UK and seeing how our projects help to support different communities all around the country. </a:t>
            </a:r>
          </a:p>
          <a:p>
            <a:pPr marL="0" indent="0">
              <a:spcAft>
                <a:spcPts val="200"/>
              </a:spcAft>
              <a:buNone/>
            </a:pPr>
            <a:endParaRPr lang="en-GB" dirty="0"/>
          </a:p>
        </p:txBody>
      </p:sp>
    </p:spTree>
    <p:extLst>
      <p:ext uri="{BB962C8B-B14F-4D97-AF65-F5344CB8AC3E}">
        <p14:creationId xmlns:p14="http://schemas.microsoft.com/office/powerpoint/2010/main" val="3453742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17318" y="18883"/>
            <a:ext cx="12209317" cy="1323439"/>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Match each question to an answer</a:t>
            </a:r>
          </a:p>
          <a:p>
            <a:pPr lvl="0">
              <a:defRPr/>
            </a:pPr>
            <a:endParaRPr lang="en-GB" sz="16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a:p>
            <a:pPr lvl="0" algn="ctr">
              <a:defRPr/>
            </a:pPr>
            <a:r>
              <a:rPr lang="en-GB" sz="2400" b="1" dirty="0">
                <a:solidFill>
                  <a:srgbClr val="95519E"/>
                </a:solidFill>
                <a:latin typeface="Lato" panose="020F0502020204030203" pitchFamily="34" charset="0"/>
                <a:ea typeface="Lato" panose="020F0502020204030203" pitchFamily="34" charset="0"/>
                <a:cs typeface="Lato" panose="020F0502020204030203" pitchFamily="34" charset="0"/>
              </a:rPr>
              <a:t>Click on each question to reveal the answers!</a:t>
            </a:r>
          </a:p>
        </p:txBody>
      </p:sp>
      <p:sp>
        <p:nvSpPr>
          <p:cNvPr id="13" name="Rectangle 12">
            <a:extLst>
              <a:ext uri="{FF2B5EF4-FFF2-40B4-BE49-F238E27FC236}">
                <a16:creationId xmlns:a16="http://schemas.microsoft.com/office/drawing/2014/main" id="{262ED1EC-5F80-480D-9092-6A662F4E8CDB}"/>
              </a:ext>
            </a:extLst>
          </p:cNvPr>
          <p:cNvSpPr>
            <a:spLocks noChangeArrowheads="1"/>
          </p:cNvSpPr>
          <p:nvPr/>
        </p:nvSpPr>
        <p:spPr bwMode="auto">
          <a:xfrm>
            <a:off x="624927" y="1435534"/>
            <a:ext cx="3153304" cy="2503101"/>
          </a:xfrm>
          <a:prstGeom prst="rect">
            <a:avLst/>
          </a:prstGeom>
          <a:solidFill>
            <a:srgbClr val="E9D9EB"/>
          </a:solidFill>
          <a:ln>
            <a:noFill/>
          </a:ln>
          <a:extLst>
            <a:ext uri="{91240B29-F687-4f45-9708-019B960494DF}"/>
          </a:extLst>
        </p:spPr>
        <p:txBody>
          <a:bodyPr anchor="ctr" upright="1"/>
          <a:lstStyle/>
          <a:p>
            <a:r>
              <a:rPr lang="en-GB" sz="2800" dirty="0"/>
              <a:t>What opportunities does </a:t>
            </a:r>
            <a:r>
              <a:rPr lang="en-GB" sz="2800" dirty="0" err="1"/>
              <a:t>Yianni</a:t>
            </a:r>
            <a:r>
              <a:rPr lang="en-GB" sz="2800" dirty="0"/>
              <a:t> have to make his own </a:t>
            </a:r>
            <a:r>
              <a:rPr lang="en-GB" sz="2800" b="1" dirty="0"/>
              <a:t>choices</a:t>
            </a:r>
            <a:r>
              <a:rPr lang="en-GB" sz="2800" dirty="0"/>
              <a:t> about his career?</a:t>
            </a:r>
          </a:p>
        </p:txBody>
      </p:sp>
      <p:sp>
        <p:nvSpPr>
          <p:cNvPr id="8" name="Rectangle 7">
            <a:extLst>
              <a:ext uri="{FF2B5EF4-FFF2-40B4-BE49-F238E27FC236}">
                <a16:creationId xmlns:a16="http://schemas.microsoft.com/office/drawing/2014/main" id="{EB8CA4C6-92B0-48B3-8D7B-1F1AB2F3374A}"/>
              </a:ext>
            </a:extLst>
          </p:cNvPr>
          <p:cNvSpPr>
            <a:spLocks noChangeArrowheads="1"/>
          </p:cNvSpPr>
          <p:nvPr/>
        </p:nvSpPr>
        <p:spPr bwMode="auto">
          <a:xfrm>
            <a:off x="8239675" y="1397433"/>
            <a:ext cx="3153304" cy="2503101"/>
          </a:xfrm>
          <a:prstGeom prst="rect">
            <a:avLst/>
          </a:prstGeom>
          <a:solidFill>
            <a:srgbClr val="E9D9EB"/>
          </a:solidFill>
          <a:ln>
            <a:noFill/>
          </a:ln>
          <a:extLst>
            <a:ext uri="{91240B29-F687-4f45-9708-019B960494DF}"/>
          </a:extLst>
        </p:spPr>
        <p:txBody>
          <a:bodyPr anchor="ctr" upright="1"/>
          <a:lstStyle/>
          <a:p>
            <a:r>
              <a:rPr lang="en-GB" sz="2800" dirty="0"/>
              <a:t>How does </a:t>
            </a:r>
            <a:r>
              <a:rPr lang="en-GB" sz="2800" dirty="0" err="1"/>
              <a:t>Yianni’s</a:t>
            </a:r>
            <a:r>
              <a:rPr lang="en-GB" sz="2800" dirty="0"/>
              <a:t> career give him a sense of </a:t>
            </a:r>
            <a:r>
              <a:rPr lang="en-GB" sz="2800" b="1" dirty="0"/>
              <a:t>connection</a:t>
            </a:r>
            <a:r>
              <a:rPr lang="en-GB" sz="2800" dirty="0"/>
              <a:t> to communities and the wider world?</a:t>
            </a:r>
          </a:p>
        </p:txBody>
      </p:sp>
      <p:sp>
        <p:nvSpPr>
          <p:cNvPr id="9" name="Rectangle 8">
            <a:extLst>
              <a:ext uri="{FF2B5EF4-FFF2-40B4-BE49-F238E27FC236}">
                <a16:creationId xmlns:a16="http://schemas.microsoft.com/office/drawing/2014/main" id="{648BAA34-FB8B-4924-BF26-73F71B9F5F00}"/>
              </a:ext>
            </a:extLst>
          </p:cNvPr>
          <p:cNvSpPr>
            <a:spLocks noChangeArrowheads="1"/>
          </p:cNvSpPr>
          <p:nvPr/>
        </p:nvSpPr>
        <p:spPr bwMode="auto">
          <a:xfrm>
            <a:off x="4432301" y="1397434"/>
            <a:ext cx="3153304" cy="2503101"/>
          </a:xfrm>
          <a:prstGeom prst="rect">
            <a:avLst/>
          </a:prstGeom>
          <a:solidFill>
            <a:srgbClr val="E9D9EB"/>
          </a:solidFill>
          <a:ln>
            <a:noFill/>
          </a:ln>
          <a:extLst>
            <a:ext uri="{91240B29-F687-4f45-9708-019B960494DF}"/>
          </a:extLst>
        </p:spPr>
        <p:txBody>
          <a:bodyPr anchor="ctr" upright="1"/>
          <a:lstStyle/>
          <a:p>
            <a:r>
              <a:rPr lang="en-GB" sz="2800" dirty="0"/>
              <a:t>How is </a:t>
            </a:r>
            <a:r>
              <a:rPr lang="en-GB" sz="2800" dirty="0" err="1"/>
              <a:t>Yianni</a:t>
            </a:r>
            <a:r>
              <a:rPr lang="en-GB" sz="2800" dirty="0"/>
              <a:t> developing the </a:t>
            </a:r>
            <a:r>
              <a:rPr lang="en-GB" sz="2800" b="1" dirty="0"/>
              <a:t>skills and knowledge </a:t>
            </a:r>
            <a:r>
              <a:rPr lang="en-GB" sz="2800" dirty="0"/>
              <a:t>he needs to succeed?</a:t>
            </a:r>
          </a:p>
        </p:txBody>
      </p:sp>
      <p:sp>
        <p:nvSpPr>
          <p:cNvPr id="17" name="Rectangle 16">
            <a:extLst>
              <a:ext uri="{FF2B5EF4-FFF2-40B4-BE49-F238E27FC236}">
                <a16:creationId xmlns:a16="http://schemas.microsoft.com/office/drawing/2014/main" id="{4EFFE839-80C6-4DAF-BF7A-20E915A223F9}"/>
              </a:ext>
            </a:extLst>
          </p:cNvPr>
          <p:cNvSpPr>
            <a:spLocks noChangeArrowheads="1"/>
          </p:cNvSpPr>
          <p:nvPr/>
        </p:nvSpPr>
        <p:spPr bwMode="auto">
          <a:xfrm>
            <a:off x="624927" y="4262714"/>
            <a:ext cx="3246076" cy="1738884"/>
          </a:xfrm>
          <a:prstGeom prst="rect">
            <a:avLst/>
          </a:prstGeom>
          <a:solidFill>
            <a:srgbClr val="E9D9EB"/>
          </a:solidFill>
          <a:ln>
            <a:noFill/>
          </a:ln>
          <a:extLst>
            <a:ext uri="{91240B29-F687-4f45-9708-019B960494DF}"/>
          </a:extLst>
        </p:spPr>
        <p:txBody>
          <a:bodyPr anchor="ctr" upright="1"/>
          <a:lstStyle/>
          <a:p>
            <a:r>
              <a:rPr lang="en-GB" sz="2400" dirty="0"/>
              <a:t>Asking questions when he’s not sure about something.</a:t>
            </a:r>
          </a:p>
        </p:txBody>
      </p:sp>
      <p:sp>
        <p:nvSpPr>
          <p:cNvPr id="22" name="Rectangle 21">
            <a:extLst>
              <a:ext uri="{FF2B5EF4-FFF2-40B4-BE49-F238E27FC236}">
                <a16:creationId xmlns:a16="http://schemas.microsoft.com/office/drawing/2014/main" id="{427188DE-0C5F-40FB-91DA-1621D234C1D3}"/>
              </a:ext>
            </a:extLst>
          </p:cNvPr>
          <p:cNvSpPr>
            <a:spLocks noChangeArrowheads="1"/>
          </p:cNvSpPr>
          <p:nvPr/>
        </p:nvSpPr>
        <p:spPr bwMode="auto">
          <a:xfrm>
            <a:off x="4431528" y="4300381"/>
            <a:ext cx="3246076" cy="1738884"/>
          </a:xfrm>
          <a:prstGeom prst="rect">
            <a:avLst/>
          </a:prstGeom>
          <a:solidFill>
            <a:srgbClr val="E9D9EB"/>
          </a:solidFill>
          <a:ln>
            <a:noFill/>
          </a:ln>
          <a:extLst>
            <a:ext uri="{91240B29-F687-4f45-9708-019B960494DF}"/>
          </a:extLst>
        </p:spPr>
        <p:txBody>
          <a:bodyPr anchor="ctr" upright="1"/>
          <a:lstStyle/>
          <a:p>
            <a:r>
              <a:rPr lang="en-GB" sz="2400" dirty="0"/>
              <a:t>Visiting communities that he is doing work for and seeing the impact it has.</a:t>
            </a:r>
          </a:p>
        </p:txBody>
      </p:sp>
      <p:sp>
        <p:nvSpPr>
          <p:cNvPr id="23" name="Rectangle 22">
            <a:extLst>
              <a:ext uri="{FF2B5EF4-FFF2-40B4-BE49-F238E27FC236}">
                <a16:creationId xmlns:a16="http://schemas.microsoft.com/office/drawing/2014/main" id="{3DBFF1B3-F82B-42F8-A664-406030EC3794}"/>
              </a:ext>
            </a:extLst>
          </p:cNvPr>
          <p:cNvSpPr>
            <a:spLocks noChangeArrowheads="1"/>
          </p:cNvSpPr>
          <p:nvPr/>
        </p:nvSpPr>
        <p:spPr bwMode="auto">
          <a:xfrm>
            <a:off x="8238129" y="4300381"/>
            <a:ext cx="3246076" cy="1738884"/>
          </a:xfrm>
          <a:prstGeom prst="rect">
            <a:avLst/>
          </a:prstGeom>
          <a:solidFill>
            <a:srgbClr val="E9D9EB"/>
          </a:solidFill>
          <a:ln>
            <a:noFill/>
          </a:ln>
          <a:extLst>
            <a:ext uri="{91240B29-F687-4f45-9708-019B960494DF}"/>
          </a:extLst>
        </p:spPr>
        <p:txBody>
          <a:bodyPr anchor="ctr" upright="1"/>
          <a:lstStyle/>
          <a:p>
            <a:r>
              <a:rPr lang="en-GB" sz="2400" dirty="0"/>
              <a:t>Identifying the role that suits him best and choosing to work in this area.</a:t>
            </a:r>
          </a:p>
        </p:txBody>
      </p:sp>
      <p:cxnSp>
        <p:nvCxnSpPr>
          <p:cNvPr id="6" name="Straight Arrow Connector 5">
            <a:extLst>
              <a:ext uri="{FF2B5EF4-FFF2-40B4-BE49-F238E27FC236}">
                <a16:creationId xmlns:a16="http://schemas.microsoft.com/office/drawing/2014/main" id="{CD34A4BE-9585-4BFF-BCE2-068A4CBAF346}"/>
              </a:ext>
            </a:extLst>
          </p:cNvPr>
          <p:cNvCxnSpPr>
            <a:stCxn id="13" idx="2"/>
            <a:endCxn id="23" idx="0"/>
          </p:cNvCxnSpPr>
          <p:nvPr/>
        </p:nvCxnSpPr>
        <p:spPr>
          <a:xfrm>
            <a:off x="2201579" y="3938635"/>
            <a:ext cx="7659588" cy="361746"/>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9281A06-7839-4DFC-B94C-4D77F1BDB618}"/>
              </a:ext>
            </a:extLst>
          </p:cNvPr>
          <p:cNvCxnSpPr>
            <a:cxnSpLocks/>
            <a:stCxn id="9" idx="2"/>
            <a:endCxn id="17" idx="0"/>
          </p:cNvCxnSpPr>
          <p:nvPr/>
        </p:nvCxnSpPr>
        <p:spPr>
          <a:xfrm flipH="1">
            <a:off x="2247965" y="3900535"/>
            <a:ext cx="3760988" cy="362179"/>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D967615-3D74-4445-9675-0E562ACBAEED}"/>
              </a:ext>
            </a:extLst>
          </p:cNvPr>
          <p:cNvCxnSpPr>
            <a:cxnSpLocks/>
            <a:stCxn id="8" idx="2"/>
            <a:endCxn id="22" idx="0"/>
          </p:cNvCxnSpPr>
          <p:nvPr/>
        </p:nvCxnSpPr>
        <p:spPr>
          <a:xfrm flipH="1">
            <a:off x="6054566" y="3900534"/>
            <a:ext cx="3761761" cy="399847"/>
          </a:xfrm>
          <a:prstGeom prst="straightConnector1">
            <a:avLst/>
          </a:prstGeom>
          <a:ln w="57150">
            <a:solidFill>
              <a:srgbClr val="95519E"/>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7349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5" presetClass="emph" presetSubtype="0" fill="hold" nodeType="afterEffect">
                                  <p:stCondLst>
                                    <p:cond delay="0"/>
                                  </p:stCondLst>
                                  <p:childTnLst>
                                    <p:animClr clrSpc="hsl" dir="cw">
                                      <p:cBhvr override="childStyle">
                                        <p:cTn id="10" dur="500" fill="hold"/>
                                        <p:tgtEl>
                                          <p:spTgt spid="6"/>
                                        </p:tgtEl>
                                        <p:attrNameLst>
                                          <p:attrName>style.color</p:attrName>
                                        </p:attrNameLst>
                                      </p:cBhvr>
                                      <p:by>
                                        <p:hsl h="0" s="-70588" l="0"/>
                                      </p:by>
                                    </p:animClr>
                                    <p:animClr clrSpc="hsl" dir="cw">
                                      <p:cBhvr>
                                        <p:cTn id="11" dur="500" fill="hold"/>
                                        <p:tgtEl>
                                          <p:spTgt spid="6"/>
                                        </p:tgtEl>
                                        <p:attrNameLst>
                                          <p:attrName>fillcolor</p:attrName>
                                        </p:attrNameLst>
                                      </p:cBhvr>
                                      <p:by>
                                        <p:hsl h="0" s="-70588" l="0"/>
                                      </p:by>
                                    </p:animClr>
                                    <p:animClr clrSpc="hsl" dir="cw">
                                      <p:cBhvr>
                                        <p:cTn id="12" dur="500" fill="hold"/>
                                        <p:tgtEl>
                                          <p:spTgt spid="6"/>
                                        </p:tgtEl>
                                        <p:attrNameLst>
                                          <p:attrName>stroke.color</p:attrName>
                                        </p:attrNameLst>
                                      </p:cBhvr>
                                      <p:by>
                                        <p:hsl h="0" s="-70588" l="0"/>
                                      </p:by>
                                    </p:animClr>
                                    <p:set>
                                      <p:cBhvr>
                                        <p:cTn id="13" dur="500" fill="hold"/>
                                        <p:tgtEl>
                                          <p:spTgt spid="6"/>
                                        </p:tgtEl>
                                        <p:attrNameLst>
                                          <p:attrName>fill.type</p:attrName>
                                        </p:attrNameLst>
                                      </p:cBhvr>
                                      <p:to>
                                        <p:strVal val="solid"/>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par>
                          <p:cTn id="20" fill="hold">
                            <p:stCondLst>
                              <p:cond delay="500"/>
                            </p:stCondLst>
                            <p:childTnLst>
                              <p:par>
                                <p:cTn id="21" presetID="25" presetClass="emph" presetSubtype="0" fill="hold" nodeType="afterEffect">
                                  <p:stCondLst>
                                    <p:cond delay="0"/>
                                  </p:stCondLst>
                                  <p:childTnLst>
                                    <p:animClr clrSpc="hsl" dir="cw">
                                      <p:cBhvr override="childStyle">
                                        <p:cTn id="22" dur="500" fill="hold"/>
                                        <p:tgtEl>
                                          <p:spTgt spid="28"/>
                                        </p:tgtEl>
                                        <p:attrNameLst>
                                          <p:attrName>style.color</p:attrName>
                                        </p:attrNameLst>
                                      </p:cBhvr>
                                      <p:by>
                                        <p:hsl h="0" s="-70588" l="0"/>
                                      </p:by>
                                    </p:animClr>
                                    <p:animClr clrSpc="hsl" dir="cw">
                                      <p:cBhvr>
                                        <p:cTn id="23" dur="500" fill="hold"/>
                                        <p:tgtEl>
                                          <p:spTgt spid="28"/>
                                        </p:tgtEl>
                                        <p:attrNameLst>
                                          <p:attrName>fillcolor</p:attrName>
                                        </p:attrNameLst>
                                      </p:cBhvr>
                                      <p:by>
                                        <p:hsl h="0" s="-70588" l="0"/>
                                      </p:by>
                                    </p:animClr>
                                    <p:animClr clrSpc="hsl" dir="cw">
                                      <p:cBhvr>
                                        <p:cTn id="24" dur="500" fill="hold"/>
                                        <p:tgtEl>
                                          <p:spTgt spid="28"/>
                                        </p:tgtEl>
                                        <p:attrNameLst>
                                          <p:attrName>stroke.color</p:attrName>
                                        </p:attrNameLst>
                                      </p:cBhvr>
                                      <p:by>
                                        <p:hsl h="0" s="-70588" l="0"/>
                                      </p:by>
                                    </p:animClr>
                                    <p:set>
                                      <p:cBhvr>
                                        <p:cTn id="25" dur="500" fill="hold"/>
                                        <p:tgtEl>
                                          <p:spTgt spid="28"/>
                                        </p:tgtEl>
                                        <p:attrNameLst>
                                          <p:attrName>fill.type</p:attrName>
                                        </p:attrNameLst>
                                      </p:cBhvr>
                                      <p:to>
                                        <p:strVal val="solid"/>
                                      </p:to>
                                    </p:set>
                                  </p:childTnLst>
                                </p:cTn>
                              </p:par>
                            </p:childTnLst>
                          </p:cTn>
                        </p:par>
                      </p:childTnLst>
                    </p:cTn>
                  </p:par>
                </p:childTnLst>
              </p:cTn>
              <p:nextCondLst>
                <p:cond evt="onClick" delay="0">
                  <p:tgtEl>
                    <p:spTgt spid="8"/>
                  </p:tgtEl>
                </p:cond>
              </p:nextCondLst>
            </p:seq>
            <p:seq concurrent="1" nextAc="seek">
              <p:cTn id="26" restart="whenNotActive" fill="hold" evtFilter="cancelBubble" nodeType="interactiveSeq">
                <p:stCondLst>
                  <p:cond evt="onClick" delay="0">
                    <p:tgtEl>
                      <p:spTgt spid="9"/>
                    </p:tgtEl>
                  </p:cond>
                </p:stCondLst>
                <p:endSync evt="end" delay="0">
                  <p:rtn val="all"/>
                </p:endSync>
                <p:childTnLst>
                  <p:par>
                    <p:cTn id="27" fill="hold">
                      <p:stCondLst>
                        <p:cond delay="0"/>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right)">
                                      <p:cBhvr>
                                        <p:cTn id="31" dur="500"/>
                                        <p:tgtEl>
                                          <p:spTgt spid="25"/>
                                        </p:tgtEl>
                                      </p:cBhvr>
                                    </p:animEffect>
                                  </p:childTnLst>
                                </p:cTn>
                              </p:par>
                            </p:childTnLst>
                          </p:cTn>
                        </p:par>
                        <p:par>
                          <p:cTn id="32" fill="hold">
                            <p:stCondLst>
                              <p:cond delay="500"/>
                            </p:stCondLst>
                            <p:childTnLst>
                              <p:par>
                                <p:cTn id="33" presetID="25" presetClass="emph" presetSubtype="0" fill="hold" nodeType="afterEffect">
                                  <p:stCondLst>
                                    <p:cond delay="0"/>
                                  </p:stCondLst>
                                  <p:childTnLst>
                                    <p:animClr clrSpc="hsl" dir="cw">
                                      <p:cBhvr override="childStyle">
                                        <p:cTn id="34" dur="500" fill="hold"/>
                                        <p:tgtEl>
                                          <p:spTgt spid="25"/>
                                        </p:tgtEl>
                                        <p:attrNameLst>
                                          <p:attrName>style.color</p:attrName>
                                        </p:attrNameLst>
                                      </p:cBhvr>
                                      <p:by>
                                        <p:hsl h="0" s="-70588" l="0"/>
                                      </p:by>
                                    </p:animClr>
                                    <p:animClr clrSpc="hsl" dir="cw">
                                      <p:cBhvr>
                                        <p:cTn id="35" dur="500" fill="hold"/>
                                        <p:tgtEl>
                                          <p:spTgt spid="25"/>
                                        </p:tgtEl>
                                        <p:attrNameLst>
                                          <p:attrName>fillcolor</p:attrName>
                                        </p:attrNameLst>
                                      </p:cBhvr>
                                      <p:by>
                                        <p:hsl h="0" s="-70588" l="0"/>
                                      </p:by>
                                    </p:animClr>
                                    <p:animClr clrSpc="hsl" dir="cw">
                                      <p:cBhvr>
                                        <p:cTn id="36" dur="500" fill="hold"/>
                                        <p:tgtEl>
                                          <p:spTgt spid="25"/>
                                        </p:tgtEl>
                                        <p:attrNameLst>
                                          <p:attrName>stroke.color</p:attrName>
                                        </p:attrNameLst>
                                      </p:cBhvr>
                                      <p:by>
                                        <p:hsl h="0" s="-70588" l="0"/>
                                      </p:by>
                                    </p:animClr>
                                    <p:set>
                                      <p:cBhvr>
                                        <p:cTn id="37" dur="500" fill="hold"/>
                                        <p:tgtEl>
                                          <p:spTgt spid="25"/>
                                        </p:tgtEl>
                                        <p:attrNameLst>
                                          <p:attrName>fill.type</p:attrName>
                                        </p:attrNameLst>
                                      </p:cBhvr>
                                      <p:to>
                                        <p:strVal val="solid"/>
                                      </p:to>
                                    </p:set>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Personal reflection</a:t>
            </a:r>
            <a:endParaRPr lang="en-GB" sz="4000" b="1" strike="sngStrike"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26" name="Content Placeholder 2">
            <a:extLst>
              <a:ext uri="{FF2B5EF4-FFF2-40B4-BE49-F238E27FC236}">
                <a16:creationId xmlns:a16="http://schemas.microsoft.com/office/drawing/2014/main" id="{E21D2E6C-6B9A-4589-B4F6-51FD4274E556}"/>
              </a:ext>
            </a:extLst>
          </p:cNvPr>
          <p:cNvSpPr>
            <a:spLocks noGrp="1"/>
          </p:cNvSpPr>
          <p:nvPr>
            <p:ph idx="1"/>
          </p:nvPr>
        </p:nvSpPr>
        <p:spPr>
          <a:xfrm>
            <a:off x="305171" y="1193204"/>
            <a:ext cx="6971929" cy="5232996"/>
          </a:xfrm>
        </p:spPr>
        <p:txBody>
          <a:bodyPr>
            <a:normAutofit/>
          </a:bodyPr>
          <a:lstStyle/>
          <a:p>
            <a:pPr marL="0" indent="0">
              <a:buNone/>
            </a:pPr>
            <a:endParaRPr lang="en-GB" dirty="0"/>
          </a:p>
          <a:p>
            <a:pPr marL="0" indent="0">
              <a:buNone/>
            </a:pPr>
            <a:endParaRPr lang="en-GB" dirty="0"/>
          </a:p>
          <a:p>
            <a:pPr marL="0" indent="0">
              <a:buNone/>
            </a:pPr>
            <a:r>
              <a:rPr lang="en-GB" dirty="0"/>
              <a:t>We have explored how these values can be shared with an organisation. </a:t>
            </a:r>
          </a:p>
          <a:p>
            <a:pPr marL="0" indent="0">
              <a:buNone/>
            </a:pPr>
            <a:endParaRPr lang="en-GB" dirty="0"/>
          </a:p>
          <a:p>
            <a:pPr marL="0" indent="0">
              <a:buNone/>
            </a:pPr>
            <a:r>
              <a:rPr lang="en-GB" dirty="0"/>
              <a:t>What values would you expect, or look for, in an organisation you would want to work for?</a:t>
            </a:r>
          </a:p>
          <a:p>
            <a:pPr marL="0" indent="0">
              <a:buNone/>
            </a:pPr>
            <a:endParaRPr lang="en-GB" dirty="0"/>
          </a:p>
          <a:p>
            <a:pPr marL="0" indent="0">
              <a:buNone/>
            </a:pPr>
            <a:endParaRPr lang="en-GB" dirty="0"/>
          </a:p>
        </p:txBody>
      </p:sp>
      <p:sp>
        <p:nvSpPr>
          <p:cNvPr id="8" name="Rectangle 7">
            <a:extLst>
              <a:ext uri="{FF2B5EF4-FFF2-40B4-BE49-F238E27FC236}">
                <a16:creationId xmlns:a16="http://schemas.microsoft.com/office/drawing/2014/main" id="{22DAD594-1207-4502-87CC-25DE25F3505A}"/>
              </a:ext>
            </a:extLst>
          </p:cNvPr>
          <p:cNvSpPr/>
          <p:nvPr/>
        </p:nvSpPr>
        <p:spPr>
          <a:xfrm>
            <a:off x="7645400" y="272883"/>
            <a:ext cx="4241429" cy="6127917"/>
          </a:xfrm>
          <a:prstGeom prst="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examples of values you might expect could include:</a:t>
            </a:r>
          </a:p>
          <a:p>
            <a:pPr marL="342900" indent="-342900">
              <a:spcBef>
                <a:spcPts val="600"/>
              </a:spcBef>
              <a:buFont typeface="Arial" panose="020B0604020202020204" pitchFamily="34" charset="0"/>
              <a:buChar char="•"/>
            </a:pPr>
            <a:r>
              <a:rPr lang="en-GB" sz="2400" dirty="0">
                <a:solidFill>
                  <a:schemeClr val="tx1"/>
                </a:solidFill>
              </a:rPr>
              <a:t>A sense of community within the organisation</a:t>
            </a:r>
          </a:p>
          <a:p>
            <a:pPr marL="342900" indent="-342900">
              <a:spcBef>
                <a:spcPts val="600"/>
              </a:spcBef>
              <a:buFont typeface="Arial" panose="020B0604020202020204" pitchFamily="34" charset="0"/>
              <a:buChar char="•"/>
            </a:pPr>
            <a:r>
              <a:rPr lang="en-GB" sz="2400" dirty="0">
                <a:solidFill>
                  <a:schemeClr val="tx1"/>
                </a:solidFill>
              </a:rPr>
              <a:t>Helping the wider community outside the organisation</a:t>
            </a:r>
          </a:p>
          <a:p>
            <a:pPr marL="342900" indent="-342900">
              <a:spcBef>
                <a:spcPts val="600"/>
              </a:spcBef>
              <a:buFont typeface="Arial" panose="020B0604020202020204" pitchFamily="34" charset="0"/>
              <a:buChar char="•"/>
            </a:pPr>
            <a:r>
              <a:rPr lang="en-GB" sz="2400" dirty="0">
                <a:solidFill>
                  <a:schemeClr val="tx1"/>
                </a:solidFill>
              </a:rPr>
              <a:t>Helping employees to learn and develop their skills</a:t>
            </a:r>
          </a:p>
          <a:p>
            <a:pPr marL="342900" indent="-342900">
              <a:spcBef>
                <a:spcPts val="600"/>
              </a:spcBef>
              <a:buFont typeface="Arial" panose="020B0604020202020204" pitchFamily="34" charset="0"/>
              <a:buChar char="•"/>
            </a:pPr>
            <a:r>
              <a:rPr lang="en-GB" sz="2400" dirty="0">
                <a:solidFill>
                  <a:schemeClr val="tx1"/>
                </a:solidFill>
              </a:rPr>
              <a:t>Helping to support employees health and wellbeing</a:t>
            </a:r>
          </a:p>
          <a:p>
            <a:pPr marL="342900" indent="-342900">
              <a:spcBef>
                <a:spcPts val="600"/>
              </a:spcBef>
              <a:buFont typeface="Arial" panose="020B0604020202020204" pitchFamily="34" charset="0"/>
              <a:buChar char="•"/>
            </a:pPr>
            <a:r>
              <a:rPr lang="en-GB" sz="2400" dirty="0">
                <a:solidFill>
                  <a:schemeClr val="tx1"/>
                </a:solidFill>
              </a:rPr>
              <a:t>Helping to protect the environment or reduce waste</a:t>
            </a:r>
          </a:p>
        </p:txBody>
      </p:sp>
      <p:sp>
        <p:nvSpPr>
          <p:cNvPr id="9" name="Rectangle 8">
            <a:extLst>
              <a:ext uri="{FF2B5EF4-FFF2-40B4-BE49-F238E27FC236}">
                <a16:creationId xmlns:a16="http://schemas.microsoft.com/office/drawing/2014/main" id="{853C0AFC-232F-4B12-AEF7-B63F75483DEA}"/>
              </a:ext>
            </a:extLst>
          </p:cNvPr>
          <p:cNvSpPr/>
          <p:nvPr/>
        </p:nvSpPr>
        <p:spPr>
          <a:xfrm>
            <a:off x="7645400" y="247483"/>
            <a:ext cx="4241429" cy="6127917"/>
          </a:xfrm>
          <a:prstGeom prst="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examples of values you might expect could include:</a:t>
            </a:r>
          </a:p>
          <a:p>
            <a:pPr marL="342900" indent="-342900">
              <a:spcBef>
                <a:spcPts val="600"/>
              </a:spcBef>
              <a:buFont typeface="Arial" panose="020B0604020202020204" pitchFamily="34" charset="0"/>
              <a:buChar char="•"/>
            </a:pPr>
            <a:r>
              <a:rPr lang="en-GB" sz="2400" dirty="0">
                <a:solidFill>
                  <a:schemeClr val="tx1"/>
                </a:solidFill>
              </a:rPr>
              <a:t>A sense of community within the organisation</a:t>
            </a:r>
          </a:p>
          <a:p>
            <a:pPr marL="342900" indent="-342900">
              <a:spcBef>
                <a:spcPts val="600"/>
              </a:spcBef>
              <a:buFont typeface="Arial" panose="020B0604020202020204" pitchFamily="34" charset="0"/>
              <a:buChar char="•"/>
            </a:pPr>
            <a:r>
              <a:rPr lang="en-GB" sz="2400" dirty="0">
                <a:solidFill>
                  <a:schemeClr val="tx1"/>
                </a:solidFill>
              </a:rPr>
              <a:t>Helping the wider community outside the organisation</a:t>
            </a:r>
          </a:p>
          <a:p>
            <a:pPr marL="342900" indent="-342900">
              <a:spcBef>
                <a:spcPts val="600"/>
              </a:spcBef>
              <a:buFont typeface="Arial" panose="020B0604020202020204" pitchFamily="34" charset="0"/>
              <a:buChar char="•"/>
            </a:pPr>
            <a:r>
              <a:rPr lang="en-GB" sz="2400" dirty="0">
                <a:solidFill>
                  <a:schemeClr val="tx1"/>
                </a:solidFill>
              </a:rPr>
              <a:t>Helping employees to learn and develop their skills</a:t>
            </a:r>
          </a:p>
          <a:p>
            <a:pPr marL="342900" indent="-342900">
              <a:spcBef>
                <a:spcPts val="600"/>
              </a:spcBef>
              <a:buFont typeface="Arial" panose="020B0604020202020204" pitchFamily="34" charset="0"/>
              <a:buChar char="•"/>
            </a:pPr>
            <a:r>
              <a:rPr lang="en-GB" sz="2400" dirty="0">
                <a:solidFill>
                  <a:schemeClr val="tx1"/>
                </a:solidFill>
              </a:rPr>
              <a:t>Helping to support employees health and wellbeing</a:t>
            </a:r>
          </a:p>
          <a:p>
            <a:pPr marL="342900" indent="-342900">
              <a:spcBef>
                <a:spcPts val="600"/>
              </a:spcBef>
              <a:buFont typeface="Arial" panose="020B0604020202020204" pitchFamily="34" charset="0"/>
              <a:buChar char="•"/>
            </a:pPr>
            <a:r>
              <a:rPr lang="en-GB" sz="2400" dirty="0">
                <a:solidFill>
                  <a:schemeClr val="tx1"/>
                </a:solidFill>
              </a:rPr>
              <a:t>Helping to protect the environment or reduce waste</a:t>
            </a:r>
          </a:p>
        </p:txBody>
      </p:sp>
      <p:sp>
        <p:nvSpPr>
          <p:cNvPr id="2" name="Rectangle 1">
            <a:extLst>
              <a:ext uri="{FF2B5EF4-FFF2-40B4-BE49-F238E27FC236}">
                <a16:creationId xmlns:a16="http://schemas.microsoft.com/office/drawing/2014/main" id="{C97E735D-20B4-4634-ADEE-F0EF2D5CCD0D}"/>
              </a:ext>
            </a:extLst>
          </p:cNvPr>
          <p:cNvSpPr/>
          <p:nvPr/>
        </p:nvSpPr>
        <p:spPr>
          <a:xfrm>
            <a:off x="7598455" y="206291"/>
            <a:ext cx="4335317" cy="6261099"/>
          </a:xfrm>
          <a:prstGeom prst="rect">
            <a:avLst/>
          </a:prstGeom>
          <a:solidFill>
            <a:srgbClr val="E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rPr>
              <a:t>Need help?</a:t>
            </a:r>
          </a:p>
          <a:p>
            <a:pPr algn="ctr"/>
            <a:r>
              <a:rPr lang="en-GB" sz="3200" b="1" i="1" dirty="0">
                <a:solidFill>
                  <a:schemeClr val="tx1"/>
                </a:solidFill>
              </a:rPr>
              <a:t>Click here for some examples</a:t>
            </a:r>
          </a:p>
        </p:txBody>
      </p:sp>
    </p:spTree>
    <p:extLst>
      <p:ext uri="{BB962C8B-B14F-4D97-AF65-F5344CB8AC3E}">
        <p14:creationId xmlns:p14="http://schemas.microsoft.com/office/powerpoint/2010/main" val="40636504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F547C8-39AF-455A-AD6A-101322891A89}"/>
              </a:ext>
            </a:extLst>
          </p:cNvPr>
          <p:cNvGrpSpPr/>
          <p:nvPr/>
        </p:nvGrpSpPr>
        <p:grpSpPr>
          <a:xfrm>
            <a:off x="530746" y="1863005"/>
            <a:ext cx="6471948" cy="4095454"/>
            <a:chOff x="921311" y="398668"/>
            <a:chExt cx="6471948" cy="4095454"/>
          </a:xfrm>
        </p:grpSpPr>
        <p:sp>
          <p:nvSpPr>
            <p:cNvPr id="2" name="Thought Bubble: Cloud 1">
              <a:extLst>
                <a:ext uri="{FF2B5EF4-FFF2-40B4-BE49-F238E27FC236}">
                  <a16:creationId xmlns:a16="http://schemas.microsoft.com/office/drawing/2014/main" id="{1E20A2A4-BBFE-4318-A7D9-338EA5DF4D36}"/>
                </a:ext>
              </a:extLst>
            </p:cNvPr>
            <p:cNvSpPr/>
            <p:nvPr/>
          </p:nvSpPr>
          <p:spPr>
            <a:xfrm>
              <a:off x="921311" y="398668"/>
              <a:ext cx="6471948" cy="4095454"/>
            </a:xfrm>
            <a:prstGeom prst="cloudCallout">
              <a:avLst>
                <a:gd name="adj1" fmla="val -51860"/>
                <a:gd name="adj2" fmla="val 65995"/>
              </a:avLst>
            </a:prstGeom>
            <a:no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3A9A4A28-C164-4A9B-857C-DB257FC74516}"/>
                </a:ext>
              </a:extLst>
            </p:cNvPr>
            <p:cNvSpPr txBox="1">
              <a:spLocks/>
            </p:cNvSpPr>
            <p:nvPr/>
          </p:nvSpPr>
          <p:spPr>
            <a:xfrm>
              <a:off x="2185016" y="1137446"/>
              <a:ext cx="3944538" cy="28855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dirty="0"/>
                <a:t>What do you think are the three most important things to think about when choosing a career or job?</a:t>
              </a:r>
            </a:p>
            <a:p>
              <a:pPr marL="0" indent="0" algn="ctr">
                <a:buFont typeface="Arial" panose="020B0604020202020204" pitchFamily="34" charset="0"/>
                <a:buNone/>
              </a:pPr>
              <a:endParaRPr lang="en-GB" sz="3600" b="1" i="1" dirty="0"/>
            </a:p>
          </p:txBody>
        </p:sp>
      </p:grpSp>
      <p:sp>
        <p:nvSpPr>
          <p:cNvPr id="6" name="TextBox 5">
            <a:extLst>
              <a:ext uri="{FF2B5EF4-FFF2-40B4-BE49-F238E27FC236}">
                <a16:creationId xmlns:a16="http://schemas.microsoft.com/office/drawing/2014/main" id="{BBAA1B8B-816F-4417-86EC-809742135ECB}"/>
              </a:ext>
            </a:extLst>
          </p:cNvPr>
          <p:cNvSpPr txBox="1"/>
          <p:nvPr/>
        </p:nvSpPr>
        <p:spPr>
          <a:xfrm>
            <a:off x="211283" y="133183"/>
            <a:ext cx="7340229" cy="954107"/>
          </a:xfrm>
          <a:prstGeom prst="rect">
            <a:avLst/>
          </a:prstGeom>
          <a:solidFill>
            <a:srgbClr val="F9E3E7">
              <a:alpha val="0"/>
            </a:srgbClr>
          </a:solidFill>
        </p:spPr>
        <p:txBody>
          <a:bodyPr wrap="square" rtlCol="0">
            <a:spAutoFit/>
          </a:bodyPr>
          <a:lstStyle/>
          <a:p>
            <a:pPr lvl="0">
              <a:defRPr/>
            </a:pPr>
            <a:r>
              <a:rPr lang="en-GB" sz="2800" b="1" dirty="0">
                <a:solidFill>
                  <a:srgbClr val="95519E"/>
                </a:solidFill>
                <a:latin typeface="Lato" panose="020F0502020204030203" pitchFamily="34" charset="0"/>
                <a:ea typeface="Lato" panose="020F0502020204030203" pitchFamily="34" charset="0"/>
                <a:cs typeface="Lato" panose="020F0502020204030203" pitchFamily="34" charset="0"/>
              </a:rPr>
              <a:t>Looking back at your list of important factors when choosing a job, has anything changed? </a:t>
            </a:r>
          </a:p>
        </p:txBody>
      </p:sp>
      <p:sp>
        <p:nvSpPr>
          <p:cNvPr id="7" name="Rectangle 6">
            <a:extLst>
              <a:ext uri="{FF2B5EF4-FFF2-40B4-BE49-F238E27FC236}">
                <a16:creationId xmlns:a16="http://schemas.microsoft.com/office/drawing/2014/main" id="{DBCC1579-A82C-46D6-AEA0-C7F1536BF636}"/>
              </a:ext>
            </a:extLst>
          </p:cNvPr>
          <p:cNvSpPr/>
          <p:nvPr/>
        </p:nvSpPr>
        <p:spPr>
          <a:xfrm>
            <a:off x="7645400" y="336383"/>
            <a:ext cx="4241429" cy="6127917"/>
          </a:xfrm>
          <a:prstGeom prst="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examples of what you might consider to be important could include:</a:t>
            </a:r>
          </a:p>
          <a:p>
            <a:pPr marL="342900" indent="-342900">
              <a:spcBef>
                <a:spcPts val="600"/>
              </a:spcBef>
              <a:buFont typeface="Arial" panose="020B0604020202020204" pitchFamily="34" charset="0"/>
              <a:buChar char="•"/>
            </a:pPr>
            <a:r>
              <a:rPr lang="en-GB" sz="2400" dirty="0">
                <a:solidFill>
                  <a:schemeClr val="tx1"/>
                </a:solidFill>
              </a:rPr>
              <a:t>A sense of community or a friendly workplace</a:t>
            </a:r>
          </a:p>
          <a:p>
            <a:pPr marL="342900" indent="-342900">
              <a:spcBef>
                <a:spcPts val="600"/>
              </a:spcBef>
              <a:buFont typeface="Arial" panose="020B0604020202020204" pitchFamily="34" charset="0"/>
              <a:buChar char="•"/>
            </a:pPr>
            <a:r>
              <a:rPr lang="en-GB" sz="2400" dirty="0">
                <a:solidFill>
                  <a:schemeClr val="tx1"/>
                </a:solidFill>
              </a:rPr>
              <a:t>Sharing similar values</a:t>
            </a:r>
          </a:p>
          <a:p>
            <a:pPr marL="342900" indent="-342900">
              <a:spcBef>
                <a:spcPts val="600"/>
              </a:spcBef>
              <a:buFont typeface="Arial" panose="020B0604020202020204" pitchFamily="34" charset="0"/>
              <a:buChar char="•"/>
            </a:pPr>
            <a:r>
              <a:rPr lang="en-GB" sz="2400" dirty="0">
                <a:solidFill>
                  <a:schemeClr val="tx1"/>
                </a:solidFill>
              </a:rPr>
              <a:t>Good pay</a:t>
            </a:r>
          </a:p>
          <a:p>
            <a:pPr marL="342900" indent="-342900">
              <a:spcBef>
                <a:spcPts val="600"/>
              </a:spcBef>
              <a:buFont typeface="Arial" panose="020B0604020202020204" pitchFamily="34" charset="0"/>
              <a:buChar char="•"/>
            </a:pPr>
            <a:r>
              <a:rPr lang="en-GB" sz="2400" dirty="0">
                <a:solidFill>
                  <a:schemeClr val="tx1"/>
                </a:solidFill>
              </a:rPr>
              <a:t>A job that people admire or respect</a:t>
            </a:r>
          </a:p>
          <a:p>
            <a:pPr marL="342900" indent="-342900">
              <a:spcBef>
                <a:spcPts val="600"/>
              </a:spcBef>
              <a:buFont typeface="Arial" panose="020B0604020202020204" pitchFamily="34" charset="0"/>
              <a:buChar char="•"/>
            </a:pPr>
            <a:r>
              <a:rPr lang="en-GB" sz="2400" dirty="0">
                <a:solidFill>
                  <a:schemeClr val="tx1"/>
                </a:solidFill>
              </a:rPr>
              <a:t>Opportunities to learn or develop skills</a:t>
            </a:r>
          </a:p>
          <a:p>
            <a:pPr marL="342900" indent="-342900">
              <a:spcBef>
                <a:spcPts val="600"/>
              </a:spcBef>
              <a:buFont typeface="Arial" panose="020B0604020202020204" pitchFamily="34" charset="0"/>
              <a:buChar char="•"/>
            </a:pPr>
            <a:r>
              <a:rPr lang="en-GB" sz="2400" dirty="0">
                <a:solidFill>
                  <a:schemeClr val="tx1"/>
                </a:solidFill>
              </a:rPr>
              <a:t>A role that helps to protect the environment</a:t>
            </a:r>
          </a:p>
          <a:p>
            <a:pPr marL="342900" indent="-342900">
              <a:spcBef>
                <a:spcPts val="600"/>
              </a:spcBef>
              <a:buFont typeface="Arial" panose="020B0604020202020204" pitchFamily="34" charset="0"/>
              <a:buChar char="•"/>
            </a:pPr>
            <a:r>
              <a:rPr lang="en-GB" sz="2400" dirty="0">
                <a:solidFill>
                  <a:schemeClr val="tx1"/>
                </a:solidFill>
              </a:rPr>
              <a:t>Opportunities to change people’s live for the better</a:t>
            </a:r>
          </a:p>
        </p:txBody>
      </p:sp>
      <p:sp>
        <p:nvSpPr>
          <p:cNvPr id="8" name="Rectangle 7">
            <a:extLst>
              <a:ext uri="{FF2B5EF4-FFF2-40B4-BE49-F238E27FC236}">
                <a16:creationId xmlns:a16="http://schemas.microsoft.com/office/drawing/2014/main" id="{43428540-0314-418F-8834-C94823E0EC9B}"/>
              </a:ext>
            </a:extLst>
          </p:cNvPr>
          <p:cNvSpPr/>
          <p:nvPr/>
        </p:nvSpPr>
        <p:spPr>
          <a:xfrm>
            <a:off x="7613463" y="254001"/>
            <a:ext cx="4335317" cy="6261099"/>
          </a:xfrm>
          <a:prstGeom prst="rect">
            <a:avLst/>
          </a:prstGeom>
          <a:solidFill>
            <a:srgbClr val="E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rPr>
              <a:t>Need help? </a:t>
            </a:r>
          </a:p>
          <a:p>
            <a:pPr algn="ctr"/>
            <a:r>
              <a:rPr lang="en-GB" sz="3200" b="1" i="1" dirty="0">
                <a:solidFill>
                  <a:schemeClr val="tx1"/>
                </a:solidFill>
              </a:rPr>
              <a:t>Click here for some examples</a:t>
            </a:r>
          </a:p>
        </p:txBody>
      </p:sp>
    </p:spTree>
    <p:extLst>
      <p:ext uri="{BB962C8B-B14F-4D97-AF65-F5344CB8AC3E}">
        <p14:creationId xmlns:p14="http://schemas.microsoft.com/office/powerpoint/2010/main" val="15739792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7288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Support </a:t>
            </a:r>
          </a:p>
        </p:txBody>
      </p:sp>
      <p:sp>
        <p:nvSpPr>
          <p:cNvPr id="19" name="Content Placeholder 2">
            <a:extLst>
              <a:ext uri="{FF2B5EF4-FFF2-40B4-BE49-F238E27FC236}">
                <a16:creationId xmlns:a16="http://schemas.microsoft.com/office/drawing/2014/main" id="{E90F11D2-D575-4C5A-B7AA-86BD0DE901B6}"/>
              </a:ext>
            </a:extLst>
          </p:cNvPr>
          <p:cNvSpPr txBox="1">
            <a:spLocks/>
          </p:cNvSpPr>
          <p:nvPr/>
        </p:nvSpPr>
        <p:spPr>
          <a:xfrm>
            <a:off x="5400909" y="2004948"/>
            <a:ext cx="751573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p>
        </p:txBody>
      </p:sp>
      <p:pic>
        <p:nvPicPr>
          <p:cNvPr id="14" name="Picture 13">
            <a:extLst>
              <a:ext uri="{FF2B5EF4-FFF2-40B4-BE49-F238E27FC236}">
                <a16:creationId xmlns:a16="http://schemas.microsoft.com/office/drawing/2014/main" id="{6E683235-5B39-47C3-A331-1A04A97E2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0909" y="2454931"/>
            <a:ext cx="1264923" cy="1490475"/>
          </a:xfrm>
          <a:prstGeom prst="rect">
            <a:avLst/>
          </a:prstGeom>
        </p:spPr>
      </p:pic>
      <p:sp>
        <p:nvSpPr>
          <p:cNvPr id="21" name="Content Placeholder 2">
            <a:extLst>
              <a:ext uri="{FF2B5EF4-FFF2-40B4-BE49-F238E27FC236}">
                <a16:creationId xmlns:a16="http://schemas.microsoft.com/office/drawing/2014/main" id="{84D6A29C-BB85-404A-B42A-C9685AFF9769}"/>
              </a:ext>
            </a:extLst>
          </p:cNvPr>
          <p:cNvSpPr txBox="1">
            <a:spLocks/>
          </p:cNvSpPr>
          <p:nvPr/>
        </p:nvSpPr>
        <p:spPr>
          <a:xfrm>
            <a:off x="6733801" y="2454931"/>
            <a:ext cx="545819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For information, advice and guidance about a wide range of careers and education pathways, visit the national careers service.</a:t>
            </a:r>
          </a:p>
          <a:p>
            <a:pPr marL="0" indent="0">
              <a:buNone/>
            </a:pPr>
            <a:r>
              <a:rPr lang="en-GB" sz="2400" b="1" dirty="0"/>
              <a:t>nationalcareers.service.gov.uk</a:t>
            </a:r>
            <a:endParaRPr lang="en-GB" sz="2400" dirty="0"/>
          </a:p>
          <a:p>
            <a:pPr marL="0" indent="0">
              <a:buNone/>
            </a:pPr>
            <a:endParaRPr lang="en-GB" sz="2400" dirty="0"/>
          </a:p>
          <a:p>
            <a:pPr marL="0" indent="0">
              <a:buNone/>
            </a:pPr>
            <a:r>
              <a:rPr lang="en-GB" sz="2400" dirty="0"/>
              <a:t>For information, advice and guidance about career options should you choose to go to university, visit prospects.</a:t>
            </a:r>
          </a:p>
          <a:p>
            <a:pPr marL="0" indent="0">
              <a:buNone/>
            </a:pPr>
            <a:r>
              <a:rPr lang="en-GB" sz="2400" b="1" dirty="0"/>
              <a:t>www.prospects.ac.uk</a:t>
            </a:r>
          </a:p>
          <a:p>
            <a:pPr marL="0" indent="0">
              <a:buNone/>
            </a:pPr>
            <a:endParaRPr lang="en-GB" sz="200" dirty="0"/>
          </a:p>
          <a:p>
            <a:pPr marL="0" indent="0">
              <a:buNone/>
            </a:pPr>
            <a:endParaRPr lang="en-GB" sz="2400" dirty="0"/>
          </a:p>
          <a:p>
            <a:pPr marL="0" indent="0">
              <a:buNone/>
            </a:pPr>
            <a:endParaRPr lang="en-GB" sz="2400" dirty="0"/>
          </a:p>
          <a:p>
            <a:pPr marL="0" indent="0">
              <a:buNone/>
            </a:pPr>
            <a:endParaRPr lang="en-GB" dirty="0"/>
          </a:p>
        </p:txBody>
      </p:sp>
      <p:pic>
        <p:nvPicPr>
          <p:cNvPr id="22" name="Picture 21">
            <a:extLst>
              <a:ext uri="{FF2B5EF4-FFF2-40B4-BE49-F238E27FC236}">
                <a16:creationId xmlns:a16="http://schemas.microsoft.com/office/drawing/2014/main" id="{02C76E2E-E6E2-417D-8446-447C858634D7}"/>
              </a:ext>
            </a:extLst>
          </p:cNvPr>
          <p:cNvPicPr>
            <a:picLocks noChangeAspect="1"/>
          </p:cNvPicPr>
          <p:nvPr/>
        </p:nvPicPr>
        <p:blipFill rotWithShape="1">
          <a:blip r:embed="rId4">
            <a:extLst>
              <a:ext uri="{28A0092B-C50C-407E-A947-70E740481C1C}">
                <a14:useLocalDpi xmlns:a14="http://schemas.microsoft.com/office/drawing/2010/main" val="0"/>
              </a:ext>
            </a:extLst>
          </a:blip>
          <a:srcRect l="12824" t="30852" r="14837" b="32910"/>
          <a:stretch/>
        </p:blipFill>
        <p:spPr>
          <a:xfrm>
            <a:off x="4248662" y="5359482"/>
            <a:ext cx="2304494" cy="607597"/>
          </a:xfrm>
          <a:prstGeom prst="rect">
            <a:avLst/>
          </a:prstGeom>
        </p:spPr>
      </p:pic>
      <p:sp>
        <p:nvSpPr>
          <p:cNvPr id="15" name="TextBox 14">
            <a:extLst>
              <a:ext uri="{FF2B5EF4-FFF2-40B4-BE49-F238E27FC236}">
                <a16:creationId xmlns:a16="http://schemas.microsoft.com/office/drawing/2014/main" id="{733228B5-9F6E-485B-BCB1-F15569A43ADD}"/>
              </a:ext>
            </a:extLst>
          </p:cNvPr>
          <p:cNvSpPr txBox="1"/>
          <p:nvPr/>
        </p:nvSpPr>
        <p:spPr>
          <a:xfrm>
            <a:off x="211283" y="1194719"/>
            <a:ext cx="4603785" cy="2585323"/>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If you have questions or concerns about topics explored here, you can always speak to your parent or carer, or contact a teacher in school for more advice and support. </a:t>
            </a:r>
          </a:p>
          <a:p>
            <a:endParaRPr lang="en-GB" dirty="0"/>
          </a:p>
        </p:txBody>
      </p:sp>
      <p:sp>
        <p:nvSpPr>
          <p:cNvPr id="20" name="TextBox 19">
            <a:extLst>
              <a:ext uri="{FF2B5EF4-FFF2-40B4-BE49-F238E27FC236}">
                <a16:creationId xmlns:a16="http://schemas.microsoft.com/office/drawing/2014/main" id="{CD480617-69AF-4BCB-811D-F349F5C86C59}"/>
              </a:ext>
            </a:extLst>
          </p:cNvPr>
          <p:cNvSpPr txBox="1"/>
          <p:nvPr/>
        </p:nvSpPr>
        <p:spPr>
          <a:xfrm>
            <a:off x="5333606" y="1173951"/>
            <a:ext cx="6647111" cy="830997"/>
          </a:xfrm>
          <a:prstGeom prst="rect">
            <a:avLst/>
          </a:prstGeom>
          <a:noFill/>
        </p:spPr>
        <p:txBody>
          <a:bodyPr wrap="square" rtlCol="0">
            <a:spAutoFit/>
          </a:bodyPr>
          <a:lstStyle/>
          <a:p>
            <a:r>
              <a:rPr lang="en-GB" sz="2400" dirty="0">
                <a:latin typeface="Lato" panose="020F0502020204030203" pitchFamily="34" charset="0"/>
                <a:ea typeface="Lato" panose="020F0502020204030203" pitchFamily="34" charset="0"/>
                <a:cs typeface="Lato" panose="020F0502020204030203" pitchFamily="34" charset="0"/>
              </a:rPr>
              <a:t>There are lots of places to get advice about career pathways:</a:t>
            </a:r>
            <a:endParaRPr lang="en-GB" dirty="0"/>
          </a:p>
        </p:txBody>
      </p:sp>
      <p:sp>
        <p:nvSpPr>
          <p:cNvPr id="23" name="Footer Placeholder 3">
            <a:extLst>
              <a:ext uri="{FF2B5EF4-FFF2-40B4-BE49-F238E27FC236}">
                <a16:creationId xmlns:a16="http://schemas.microsoft.com/office/drawing/2014/main" id="{D81439A2-3104-422C-8C6F-A0745C645A47}"/>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29092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7753924-49C4-49AB-8591-B5C03D8DBEB4}"/>
              </a:ext>
            </a:extLst>
          </p:cNvPr>
          <p:cNvSpPr txBox="1"/>
          <p:nvPr/>
        </p:nvSpPr>
        <p:spPr>
          <a:xfrm>
            <a:off x="-154441" y="4804998"/>
            <a:ext cx="12183120" cy="1787669"/>
          </a:xfrm>
          <a:prstGeom prst="rect">
            <a:avLst/>
          </a:prstGeom>
          <a:solidFill>
            <a:srgbClr val="F9E3E7">
              <a:alpha val="0"/>
            </a:srgbClr>
          </a:solidFill>
        </p:spPr>
        <p:txBody>
          <a:bodyPr wrap="square" rtlCol="0">
            <a:spAutoFit/>
          </a:bodyPr>
          <a:lstStyle/>
          <a:p>
            <a:pPr lvl="0" algn="ctr">
              <a:lnSpc>
                <a:spcPts val="6800"/>
              </a:lnSpc>
              <a:defRPr/>
            </a:pPr>
            <a: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t>Home learning lesson 2:</a:t>
            </a:r>
            <a:br>
              <a:rPr lang="en-GB" sz="5400" b="1" dirty="0">
                <a:latin typeface="League Spartan" panose="00000800000000000000" pitchFamily="50" charset="0"/>
                <a:ea typeface="Open Sans Extrabold" panose="020B0906030804020204" pitchFamily="34" charset="0"/>
                <a:cs typeface="Open Sans Extrabold" panose="020B0906030804020204" pitchFamily="34" charset="0"/>
              </a:rPr>
            </a:br>
            <a:r>
              <a:rPr lang="en-GB" sz="4400" b="1" dirty="0">
                <a:latin typeface="League Spartan" panose="00000800000000000000" pitchFamily="50" charset="0"/>
                <a:ea typeface="Open Sans Extrabold" panose="020B0906030804020204" pitchFamily="34" charset="0"/>
                <a:cs typeface="Open Sans Extrabold" panose="020B0906030804020204" pitchFamily="34" charset="0"/>
              </a:rPr>
              <a:t>Making a difference</a:t>
            </a:r>
            <a:endParaRPr lang="en-GB" sz="4800" b="1" strike="sngStrike" dirty="0">
              <a:latin typeface="League Spartan" panose="00000800000000000000" pitchFamily="50" charset="0"/>
              <a:ea typeface="Open Sans Extrabold" panose="020B0906030804020204" pitchFamily="34" charset="0"/>
              <a:cs typeface="Open Sans Extrabold" panose="020B0906030804020204" pitchFamily="34" charset="0"/>
            </a:endParaRPr>
          </a:p>
        </p:txBody>
      </p:sp>
      <p:sp>
        <p:nvSpPr>
          <p:cNvPr id="3" name="Footer Placeholder 3">
            <a:extLst>
              <a:ext uri="{FF2B5EF4-FFF2-40B4-BE49-F238E27FC236}">
                <a16:creationId xmlns:a16="http://schemas.microsoft.com/office/drawing/2014/main" id="{B29CDB4E-2946-4110-9EC6-C9EA7F5068DC}"/>
              </a:ext>
            </a:extLst>
          </p:cNvPr>
          <p:cNvSpPr>
            <a:spLocks noGrp="1"/>
          </p:cNvSpPr>
          <p:nvPr>
            <p:ph type="ftr" sz="quarter" idx="11"/>
          </p:nvPr>
        </p:nvSpPr>
        <p:spPr>
          <a:xfrm>
            <a:off x="0" y="6592667"/>
            <a:ext cx="12192000" cy="365125"/>
          </a:xfrm>
        </p:spPr>
        <p:txBody>
          <a:bodyPr/>
          <a:lstStyle/>
          <a:p>
            <a:r>
              <a:rPr lang="en-GB" sz="1050" dirty="0"/>
              <a:t>© PSHE Association 2020</a:t>
            </a:r>
            <a:r>
              <a:rPr lang="en-GB" dirty="0"/>
              <a:t>	 </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0606" b="10303"/>
          <a:stretch/>
        </p:blipFill>
        <p:spPr>
          <a:xfrm>
            <a:off x="3858394" y="358912"/>
            <a:ext cx="4157450" cy="4310313"/>
          </a:xfrm>
          <a:prstGeom prst="rect">
            <a:avLst/>
          </a:prstGeom>
        </p:spPr>
      </p:pic>
    </p:spTree>
    <p:extLst>
      <p:ext uri="{BB962C8B-B14F-4D97-AF65-F5344CB8AC3E}">
        <p14:creationId xmlns:p14="http://schemas.microsoft.com/office/powerpoint/2010/main" val="2778798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64211" y="3185282"/>
            <a:ext cx="9607863" cy="2646878"/>
          </a:xfrm>
          <a:prstGeom prst="rect">
            <a:avLst/>
          </a:prstGeom>
          <a:solidFill>
            <a:schemeClr val="bg1"/>
          </a:solidFill>
        </p:spPr>
        <p:txBody>
          <a:bodyPr wrap="square" rtlCol="0">
            <a:spAutoFit/>
          </a:bodyPr>
          <a:lstStyle/>
          <a:p>
            <a:pPr lvl="1">
              <a:spcAft>
                <a:spcPts val="1200"/>
              </a:spcAft>
            </a:pPr>
            <a:r>
              <a:rPr lang="en-GB" sz="3200" b="1" dirty="0">
                <a:latin typeface="League Spartan" panose="00000800000000000000" pitchFamily="50" charset="0"/>
              </a:rPr>
              <a:t>We will be able to:</a:t>
            </a:r>
          </a:p>
          <a:p>
            <a:pPr lvl="1">
              <a:spcAft>
                <a:spcPts val="1200"/>
              </a:spcAft>
            </a:pPr>
            <a:r>
              <a:rPr lang="en-GB" sz="200" b="1" dirty="0">
                <a:latin typeface="League Spartan" panose="00000800000000000000" pitchFamily="50" charset="0"/>
              </a:rPr>
              <a:t> </a:t>
            </a:r>
          </a:p>
          <a:p>
            <a:pPr lvl="3"/>
            <a:endParaRPr lang="en-GB" sz="100" b="1" dirty="0">
              <a:latin typeface="Gill Sans MT" panose="020B0502020104020203" pitchFamily="34" charset="0"/>
            </a:endParaRP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how shared values might influence where someone chooses to work.</a:t>
            </a:r>
          </a:p>
          <a:p>
            <a:pPr marL="914400" lvl="1" indent="-457200">
              <a:spcAft>
                <a:spcPts val="1800"/>
              </a:spcAft>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the connection between people’s values, motivation and goals.</a:t>
            </a:r>
          </a:p>
        </p:txBody>
      </p:sp>
      <p:sp>
        <p:nvSpPr>
          <p:cNvPr id="10" name="TextBox 9"/>
          <p:cNvSpPr txBox="1"/>
          <p:nvPr/>
        </p:nvSpPr>
        <p:spPr>
          <a:xfrm>
            <a:off x="749850" y="589419"/>
            <a:ext cx="10706426" cy="938719"/>
          </a:xfrm>
          <a:prstGeom prst="rect">
            <a:avLst/>
          </a:prstGeom>
          <a:solidFill>
            <a:schemeClr val="bg1"/>
          </a:solidFill>
        </p:spPr>
        <p:txBody>
          <a:bodyPr wrap="square" rtlCol="0">
            <a:spAutoFit/>
          </a:bodyPr>
          <a:lstStyle/>
          <a:p>
            <a:pPr lvl="3"/>
            <a:endParaRPr lang="en-GB" sz="1600" b="1" dirty="0">
              <a:latin typeface="Gill Sans MT" panose="020B0502020104020203" pitchFamily="34" charset="0"/>
            </a:endParaRPr>
          </a:p>
          <a:p>
            <a:pPr lvl="3"/>
            <a:endParaRPr lang="en-GB" sz="1100" b="1" dirty="0">
              <a:latin typeface="Gill Sans MT" panose="020B0502020104020203" pitchFamily="34" charset="0"/>
            </a:endParaRPr>
          </a:p>
          <a:p>
            <a:pPr lvl="3"/>
            <a:endParaRPr lang="en-GB" sz="800" b="1" dirty="0">
              <a:latin typeface="Gill Sans MT" panose="020B0502020104020203" pitchFamily="34" charset="0"/>
            </a:endParaRPr>
          </a:p>
          <a:p>
            <a:pPr lvl="3"/>
            <a:endParaRPr lang="en-GB" sz="2000" b="1" dirty="0">
              <a:latin typeface="Gill Sans MT" panose="020B0502020104020203"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156" y="951146"/>
            <a:ext cx="968621" cy="1076313"/>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l="10502" r="10174"/>
          <a:stretch/>
        </p:blipFill>
        <p:spPr>
          <a:xfrm>
            <a:off x="578803" y="3029146"/>
            <a:ext cx="877333" cy="1001704"/>
          </a:xfrm>
          <a:prstGeom prst="rect">
            <a:avLst/>
          </a:prstGeom>
        </p:spPr>
      </p:pic>
      <p:sp>
        <p:nvSpPr>
          <p:cNvPr id="5" name="Rectangle 4"/>
          <p:cNvSpPr/>
          <p:nvPr/>
        </p:nvSpPr>
        <p:spPr>
          <a:xfrm>
            <a:off x="1344626" y="889137"/>
            <a:ext cx="10950753" cy="1477328"/>
          </a:xfrm>
          <a:prstGeom prst="rect">
            <a:avLst/>
          </a:prstGeom>
        </p:spPr>
        <p:txBody>
          <a:bodyPr wrap="square">
            <a:spAutoFit/>
          </a:bodyPr>
          <a:lstStyle/>
          <a:p>
            <a:pPr lvl="1">
              <a:lnSpc>
                <a:spcPct val="150000"/>
              </a:lnSpc>
              <a:buSzPct val="202000"/>
            </a:pPr>
            <a:r>
              <a:rPr lang="en-GB" sz="3200" b="1" dirty="0">
                <a:solidFill>
                  <a:prstClr val="black"/>
                </a:solidFill>
                <a:latin typeface="League Spartan" panose="020B0604020202020204" charset="0"/>
                <a:ea typeface="Lato" panose="020F0502020204030203" pitchFamily="34" charset="0"/>
                <a:cs typeface="Lato" panose="020F0502020204030203" pitchFamily="34" charset="0"/>
              </a:rPr>
              <a:t>We are learning:</a:t>
            </a:r>
          </a:p>
          <a:p>
            <a:pPr lvl="1">
              <a:lnSpc>
                <a:spcPct val="150000"/>
              </a:lnSpc>
              <a:buSzPct val="202000"/>
            </a:pPr>
            <a:endParaRPr lang="en-GB" sz="1100" dirty="0">
              <a:solidFill>
                <a:prstClr val="black"/>
              </a:solidFill>
              <a:latin typeface="League Spartan" panose="020B0604020202020204" charset="0"/>
              <a:ea typeface="Lato" panose="020F0502020204030203" pitchFamily="34" charset="0"/>
              <a:cs typeface="Lato" panose="020F0502020204030203" pitchFamily="34" charset="0"/>
            </a:endParaRPr>
          </a:p>
          <a:p>
            <a:pPr marL="914400" lvl="1" indent="-457200">
              <a:spcAft>
                <a:spcPts val="1200"/>
              </a:spcAft>
              <a:buSzPct val="202000"/>
              <a:buBlip>
                <a:blip r:embed="rId3"/>
              </a:buBlip>
              <a:defRPr/>
            </a:pPr>
            <a:r>
              <a:rPr lang="en-GB" sz="2400" dirty="0">
                <a:latin typeface="Lato" panose="020F0502020204030203" pitchFamily="34" charset="0"/>
                <a:ea typeface="Lato" panose="020F0502020204030203" pitchFamily="34" charset="0"/>
                <a:cs typeface="Lato" panose="020F0502020204030203" pitchFamily="34" charset="0"/>
              </a:rPr>
              <a:t>About career choices and how we can make a difference.</a:t>
            </a:r>
          </a:p>
        </p:txBody>
      </p:sp>
      <p:sp>
        <p:nvSpPr>
          <p:cNvPr id="9" name="Footer Placeholder 3">
            <a:extLst>
              <a:ext uri="{FF2B5EF4-FFF2-40B4-BE49-F238E27FC236}">
                <a16:creationId xmlns:a16="http://schemas.microsoft.com/office/drawing/2014/main" id="{B5A34E6D-9566-4E5F-A2B2-582AC60CB96E}"/>
              </a:ext>
            </a:extLst>
          </p:cNvPr>
          <p:cNvSpPr>
            <a:spLocks noGrp="1"/>
          </p:cNvSpPr>
          <p:nvPr>
            <p:ph type="ftr" sz="quarter" idx="11"/>
          </p:nvPr>
        </p:nvSpPr>
        <p:spPr>
          <a:xfrm>
            <a:off x="0" y="6581516"/>
            <a:ext cx="12192000" cy="365125"/>
          </a:xfrm>
        </p:spPr>
        <p:txBody>
          <a:bodyPr/>
          <a:lstStyle/>
          <a:p>
            <a:r>
              <a:rPr lang="en-GB" sz="1050" dirty="0"/>
              <a:t>© PSHE Association 2020</a:t>
            </a:r>
            <a:r>
              <a:rPr lang="en-GB" dirty="0"/>
              <a:t>	 </a:t>
            </a:r>
          </a:p>
        </p:txBody>
      </p:sp>
    </p:spTree>
    <p:extLst>
      <p:ext uri="{BB962C8B-B14F-4D97-AF65-F5344CB8AC3E}">
        <p14:creationId xmlns:p14="http://schemas.microsoft.com/office/powerpoint/2010/main" val="155948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F547C8-39AF-455A-AD6A-101322891A89}"/>
              </a:ext>
            </a:extLst>
          </p:cNvPr>
          <p:cNvGrpSpPr/>
          <p:nvPr/>
        </p:nvGrpSpPr>
        <p:grpSpPr>
          <a:xfrm>
            <a:off x="606946" y="487236"/>
            <a:ext cx="6471948" cy="4095454"/>
            <a:chOff x="921311" y="398668"/>
            <a:chExt cx="6471948" cy="4095454"/>
          </a:xfrm>
        </p:grpSpPr>
        <p:sp>
          <p:nvSpPr>
            <p:cNvPr id="2" name="Thought Bubble: Cloud 1">
              <a:extLst>
                <a:ext uri="{FF2B5EF4-FFF2-40B4-BE49-F238E27FC236}">
                  <a16:creationId xmlns:a16="http://schemas.microsoft.com/office/drawing/2014/main" id="{1E20A2A4-BBFE-4318-A7D9-338EA5DF4D36}"/>
                </a:ext>
              </a:extLst>
            </p:cNvPr>
            <p:cNvSpPr/>
            <p:nvPr/>
          </p:nvSpPr>
          <p:spPr>
            <a:xfrm>
              <a:off x="921311" y="398668"/>
              <a:ext cx="6471948" cy="4095454"/>
            </a:xfrm>
            <a:prstGeom prst="cloudCallout">
              <a:avLst>
                <a:gd name="adj1" fmla="val -51860"/>
                <a:gd name="adj2" fmla="val 65995"/>
              </a:avLst>
            </a:prstGeom>
            <a:solidFill>
              <a:schemeClr val="bg1"/>
            </a:solidFill>
            <a:ln w="57150">
              <a:solidFill>
                <a:srgbClr val="95519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a:extLst>
                <a:ext uri="{FF2B5EF4-FFF2-40B4-BE49-F238E27FC236}">
                  <a16:creationId xmlns:a16="http://schemas.microsoft.com/office/drawing/2014/main" id="{3A9A4A28-C164-4A9B-857C-DB257FC74516}"/>
                </a:ext>
              </a:extLst>
            </p:cNvPr>
            <p:cNvSpPr txBox="1">
              <a:spLocks/>
            </p:cNvSpPr>
            <p:nvPr/>
          </p:nvSpPr>
          <p:spPr>
            <a:xfrm>
              <a:off x="2185016" y="1137446"/>
              <a:ext cx="3944538" cy="28855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dirty="0"/>
                <a:t>What do you think are the </a:t>
              </a:r>
              <a:r>
                <a:rPr lang="en-GB" sz="3600" b="1" dirty="0"/>
                <a:t>three most important things</a:t>
              </a:r>
              <a:r>
                <a:rPr lang="en-GB" sz="3600" dirty="0"/>
                <a:t> to think about when choosing a career or job?</a:t>
              </a:r>
            </a:p>
            <a:p>
              <a:pPr marL="0" indent="0" algn="ctr">
                <a:buFont typeface="Arial" panose="020B0604020202020204" pitchFamily="34" charset="0"/>
                <a:buNone/>
              </a:pPr>
              <a:endParaRPr lang="en-GB" sz="3600" b="1" i="1" dirty="0"/>
            </a:p>
          </p:txBody>
        </p:sp>
      </p:grpSp>
      <p:sp>
        <p:nvSpPr>
          <p:cNvPr id="3" name="TextBox 2">
            <a:extLst>
              <a:ext uri="{FF2B5EF4-FFF2-40B4-BE49-F238E27FC236}">
                <a16:creationId xmlns:a16="http://schemas.microsoft.com/office/drawing/2014/main" id="{A3C20FD5-CB52-4A01-A25E-B502895AF63C}"/>
              </a:ext>
            </a:extLst>
          </p:cNvPr>
          <p:cNvSpPr txBox="1"/>
          <p:nvPr/>
        </p:nvSpPr>
        <p:spPr>
          <a:xfrm>
            <a:off x="1618856" y="4867686"/>
            <a:ext cx="4282069" cy="1237786"/>
          </a:xfrm>
          <a:prstGeom prst="rect">
            <a:avLst/>
          </a:prstGeom>
          <a:noFill/>
        </p:spPr>
        <p:txBody>
          <a:bodyPr wrap="square" rtlCol="0">
            <a:spAutoFit/>
          </a:bodyPr>
          <a:lstStyle/>
          <a:p>
            <a:pPr algn="ctr"/>
            <a:r>
              <a:rPr lang="en-GB" sz="2400" i="1" dirty="0"/>
              <a:t>Write this down and keep it safe!</a:t>
            </a:r>
            <a:br>
              <a:rPr lang="en-GB" sz="2400" i="1" dirty="0"/>
            </a:br>
            <a:r>
              <a:rPr lang="en-GB" sz="2400" i="1" dirty="0"/>
              <a:t>You will be returning to it at the end of the session.</a:t>
            </a:r>
          </a:p>
        </p:txBody>
      </p:sp>
      <p:sp>
        <p:nvSpPr>
          <p:cNvPr id="6" name="Rectangle 5">
            <a:extLst>
              <a:ext uri="{FF2B5EF4-FFF2-40B4-BE49-F238E27FC236}">
                <a16:creationId xmlns:a16="http://schemas.microsoft.com/office/drawing/2014/main" id="{30A209BA-74F3-430A-8173-7551553C9A1F}"/>
              </a:ext>
            </a:extLst>
          </p:cNvPr>
          <p:cNvSpPr/>
          <p:nvPr/>
        </p:nvSpPr>
        <p:spPr>
          <a:xfrm>
            <a:off x="7645400" y="336383"/>
            <a:ext cx="4241429" cy="6127917"/>
          </a:xfrm>
          <a:prstGeom prst="rect">
            <a:avLst/>
          </a:prstGeom>
          <a:solidFill>
            <a:schemeClr val="bg1"/>
          </a:solidFill>
          <a:ln w="38100">
            <a:solidFill>
              <a:srgbClr val="9551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solidFill>
                  <a:schemeClr val="tx1"/>
                </a:solidFill>
              </a:rPr>
              <a:t>A few examples of what you might consider to be important could include:</a:t>
            </a:r>
          </a:p>
          <a:p>
            <a:pPr marL="342900" indent="-342900">
              <a:spcBef>
                <a:spcPts val="600"/>
              </a:spcBef>
              <a:buFont typeface="Arial" panose="020B0604020202020204" pitchFamily="34" charset="0"/>
              <a:buChar char="•"/>
            </a:pPr>
            <a:r>
              <a:rPr lang="en-GB" sz="2400" dirty="0">
                <a:solidFill>
                  <a:schemeClr val="tx1"/>
                </a:solidFill>
              </a:rPr>
              <a:t>A sense of community or a friendly workplace</a:t>
            </a:r>
          </a:p>
          <a:p>
            <a:pPr marL="342900" indent="-342900">
              <a:spcBef>
                <a:spcPts val="600"/>
              </a:spcBef>
              <a:buFont typeface="Arial" panose="020B0604020202020204" pitchFamily="34" charset="0"/>
              <a:buChar char="•"/>
            </a:pPr>
            <a:r>
              <a:rPr lang="en-GB" sz="2400" dirty="0">
                <a:solidFill>
                  <a:schemeClr val="tx1"/>
                </a:solidFill>
              </a:rPr>
              <a:t>Sharing similar values</a:t>
            </a:r>
          </a:p>
          <a:p>
            <a:pPr marL="342900" indent="-342900">
              <a:spcBef>
                <a:spcPts val="600"/>
              </a:spcBef>
              <a:buFont typeface="Arial" panose="020B0604020202020204" pitchFamily="34" charset="0"/>
              <a:buChar char="•"/>
            </a:pPr>
            <a:r>
              <a:rPr lang="en-GB" sz="2400" dirty="0">
                <a:solidFill>
                  <a:schemeClr val="tx1"/>
                </a:solidFill>
              </a:rPr>
              <a:t>Good pay</a:t>
            </a:r>
          </a:p>
          <a:p>
            <a:pPr marL="342900" indent="-342900">
              <a:spcBef>
                <a:spcPts val="600"/>
              </a:spcBef>
              <a:buFont typeface="Arial" panose="020B0604020202020204" pitchFamily="34" charset="0"/>
              <a:buChar char="•"/>
            </a:pPr>
            <a:r>
              <a:rPr lang="en-GB" sz="2400" dirty="0">
                <a:solidFill>
                  <a:schemeClr val="tx1"/>
                </a:solidFill>
              </a:rPr>
              <a:t>A job that people admire or respect</a:t>
            </a:r>
          </a:p>
          <a:p>
            <a:pPr marL="342900" indent="-342900">
              <a:spcBef>
                <a:spcPts val="600"/>
              </a:spcBef>
              <a:buFont typeface="Arial" panose="020B0604020202020204" pitchFamily="34" charset="0"/>
              <a:buChar char="•"/>
            </a:pPr>
            <a:r>
              <a:rPr lang="en-GB" sz="2400" dirty="0">
                <a:solidFill>
                  <a:schemeClr val="tx1"/>
                </a:solidFill>
              </a:rPr>
              <a:t>Opportunities to learn or develop skills</a:t>
            </a:r>
          </a:p>
          <a:p>
            <a:pPr marL="342900" indent="-342900">
              <a:spcBef>
                <a:spcPts val="600"/>
              </a:spcBef>
              <a:buFont typeface="Arial" panose="020B0604020202020204" pitchFamily="34" charset="0"/>
              <a:buChar char="•"/>
            </a:pPr>
            <a:r>
              <a:rPr lang="en-GB" sz="2400" dirty="0">
                <a:solidFill>
                  <a:schemeClr val="tx1"/>
                </a:solidFill>
              </a:rPr>
              <a:t>A role that helps to protect the environment</a:t>
            </a:r>
          </a:p>
          <a:p>
            <a:pPr marL="342900" indent="-342900">
              <a:spcBef>
                <a:spcPts val="600"/>
              </a:spcBef>
              <a:buFont typeface="Arial" panose="020B0604020202020204" pitchFamily="34" charset="0"/>
              <a:buChar char="•"/>
            </a:pPr>
            <a:r>
              <a:rPr lang="en-GB" sz="2400" dirty="0">
                <a:solidFill>
                  <a:schemeClr val="tx1"/>
                </a:solidFill>
              </a:rPr>
              <a:t>Opportunities to change people’s live for the better</a:t>
            </a:r>
          </a:p>
        </p:txBody>
      </p:sp>
      <p:sp>
        <p:nvSpPr>
          <p:cNvPr id="7" name="Rectangle 6">
            <a:extLst>
              <a:ext uri="{FF2B5EF4-FFF2-40B4-BE49-F238E27FC236}">
                <a16:creationId xmlns:a16="http://schemas.microsoft.com/office/drawing/2014/main" id="{83806017-B779-4719-9F6C-044BEAF5CB49}"/>
              </a:ext>
            </a:extLst>
          </p:cNvPr>
          <p:cNvSpPr/>
          <p:nvPr/>
        </p:nvSpPr>
        <p:spPr>
          <a:xfrm>
            <a:off x="7598455" y="269791"/>
            <a:ext cx="4335317" cy="6261099"/>
          </a:xfrm>
          <a:prstGeom prst="rect">
            <a:avLst/>
          </a:prstGeom>
          <a:solidFill>
            <a:srgbClr val="E9D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i="1" dirty="0">
                <a:solidFill>
                  <a:schemeClr val="tx1"/>
                </a:solidFill>
              </a:rPr>
              <a:t>Need help?</a:t>
            </a:r>
          </a:p>
          <a:p>
            <a:pPr algn="ctr"/>
            <a:r>
              <a:rPr lang="en-GB" sz="2800" b="1" i="1" dirty="0">
                <a:solidFill>
                  <a:schemeClr val="tx1"/>
                </a:solidFill>
              </a:rPr>
              <a:t>Click here for some examples to choose from</a:t>
            </a:r>
          </a:p>
        </p:txBody>
      </p:sp>
    </p:spTree>
    <p:extLst>
      <p:ext uri="{BB962C8B-B14F-4D97-AF65-F5344CB8AC3E}">
        <p14:creationId xmlns:p14="http://schemas.microsoft.com/office/powerpoint/2010/main" val="12136396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B78A38C-2E51-4EDE-8A48-1F7476F1CD91}"/>
              </a:ext>
            </a:extLst>
          </p:cNvPr>
          <p:cNvSpPr>
            <a:spLocks noGrp="1"/>
          </p:cNvSpPr>
          <p:nvPr>
            <p:ph idx="1"/>
          </p:nvPr>
        </p:nvSpPr>
        <p:spPr>
          <a:xfrm>
            <a:off x="211283" y="808239"/>
            <a:ext cx="11877798" cy="6023922"/>
          </a:xfrm>
        </p:spPr>
        <p:txBody>
          <a:bodyPr>
            <a:normAutofit lnSpcReduction="10000"/>
          </a:bodyPr>
          <a:lstStyle/>
          <a:p>
            <a:pPr marL="0" indent="0">
              <a:spcBef>
                <a:spcPts val="1200"/>
              </a:spcBef>
              <a:buNone/>
            </a:pPr>
            <a:r>
              <a:rPr lang="en-GB" sz="3200" dirty="0"/>
              <a:t>Feeling motivated is an important part of learning and our career decisions. </a:t>
            </a:r>
          </a:p>
          <a:p>
            <a:pPr marL="0" indent="0">
              <a:spcBef>
                <a:spcPts val="1200"/>
              </a:spcBef>
              <a:buNone/>
            </a:pPr>
            <a:endParaRPr lang="en-GB" sz="600" dirty="0"/>
          </a:p>
          <a:p>
            <a:pPr marL="0" indent="0">
              <a:spcBef>
                <a:spcPts val="1200"/>
              </a:spcBef>
              <a:buNone/>
            </a:pPr>
            <a:r>
              <a:rPr lang="en-GB" sz="3200" b="1" dirty="0"/>
              <a:t>Read the next slide and consider the following questions:</a:t>
            </a:r>
          </a:p>
          <a:p>
            <a:pPr marL="0" indent="0">
              <a:spcBef>
                <a:spcPts val="1200"/>
              </a:spcBef>
              <a:buNone/>
            </a:pPr>
            <a:endParaRPr lang="en-GB" sz="1400" dirty="0"/>
          </a:p>
          <a:p>
            <a:pPr marL="514350" lvl="0" indent="-514350">
              <a:buFont typeface="+mj-lt"/>
              <a:buAutoNum type="arabicPeriod"/>
            </a:pPr>
            <a:r>
              <a:rPr lang="en-GB" sz="3200" dirty="0"/>
              <a:t>How might Amara’s feelings and actions differ when she’s trying to complete her Spanish work compared to work for a topic she feels confident doing?</a:t>
            </a:r>
          </a:p>
          <a:p>
            <a:pPr marL="514350" lvl="0" indent="-514350">
              <a:buFont typeface="+mj-lt"/>
              <a:buAutoNum type="arabicPeriod"/>
            </a:pPr>
            <a:endParaRPr lang="en-GB" sz="800" dirty="0"/>
          </a:p>
          <a:p>
            <a:pPr marL="514350" lvl="0" indent="-514350">
              <a:buFont typeface="+mj-lt"/>
              <a:buAutoNum type="arabicPeriod"/>
            </a:pPr>
            <a:r>
              <a:rPr lang="en-GB" sz="3200" dirty="0"/>
              <a:t>What advice do you have for Amara about how she spends her time after finishing her school work? </a:t>
            </a:r>
          </a:p>
          <a:p>
            <a:pPr marL="514350" lvl="0" indent="-514350">
              <a:buFont typeface="+mj-lt"/>
              <a:buAutoNum type="arabicPeriod"/>
            </a:pPr>
            <a:endParaRPr lang="en-GB" sz="700" dirty="0"/>
          </a:p>
          <a:p>
            <a:pPr marL="514350" lvl="0" indent="-514350">
              <a:buFont typeface="+mj-lt"/>
              <a:buAutoNum type="arabicPeriod"/>
            </a:pPr>
            <a:r>
              <a:rPr lang="en-GB" sz="3200" dirty="0"/>
              <a:t>Can you think of any other projects Amara could take part in or goals she could set herself in relation to her ambitions?</a:t>
            </a:r>
            <a:endParaRPr lang="en-GB" sz="3200" i="1" dirty="0"/>
          </a:p>
        </p:txBody>
      </p:sp>
      <p:sp>
        <p:nvSpPr>
          <p:cNvPr id="6" name="TextBox 5">
            <a:extLst>
              <a:ext uri="{FF2B5EF4-FFF2-40B4-BE49-F238E27FC236}">
                <a16:creationId xmlns:a16="http://schemas.microsoft.com/office/drawing/2014/main" id="{B11EA336-B3C9-4104-982C-B9F7A3674990}"/>
              </a:ext>
            </a:extLst>
          </p:cNvPr>
          <p:cNvSpPr txBox="1"/>
          <p:nvPr/>
        </p:nvSpPr>
        <p:spPr>
          <a:xfrm>
            <a:off x="211283" y="10035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8D519E"/>
                </a:solidFill>
                <a:latin typeface="League Spartan" panose="00000800000000000000" pitchFamily="50" charset="0"/>
                <a:ea typeface="Open Sans Extrabold" panose="020B0906030804020204" pitchFamily="34" charset="0"/>
                <a:cs typeface="Open Sans Extrabold" panose="020B0906030804020204" pitchFamily="34" charset="0"/>
              </a:rPr>
              <a:t>Motivation and wellbeing</a:t>
            </a:r>
          </a:p>
        </p:txBody>
      </p:sp>
    </p:spTree>
    <p:extLst>
      <p:ext uri="{BB962C8B-B14F-4D97-AF65-F5344CB8AC3E}">
        <p14:creationId xmlns:p14="http://schemas.microsoft.com/office/powerpoint/2010/main" val="1946372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peech Bubble: Rectangle with Corners Rounded 15">
            <a:extLst>
              <a:ext uri="{FF2B5EF4-FFF2-40B4-BE49-F238E27FC236}">
                <a16:creationId xmlns:a16="http://schemas.microsoft.com/office/drawing/2014/main" id="{10978249-70E6-4C4C-9592-06E8EFDD5EEE}"/>
              </a:ext>
            </a:extLst>
          </p:cNvPr>
          <p:cNvSpPr/>
          <p:nvPr/>
        </p:nvSpPr>
        <p:spPr>
          <a:xfrm>
            <a:off x="7166842" y="2744799"/>
            <a:ext cx="2689047" cy="1388551"/>
          </a:xfrm>
          <a:prstGeom prst="wedgeRoundRectCallout">
            <a:avLst>
              <a:gd name="adj1" fmla="val -58811"/>
              <a:gd name="adj2" fmla="val 31068"/>
              <a:gd name="adj3" fmla="val 16667"/>
            </a:avLst>
          </a:prstGeom>
          <a:solidFill>
            <a:srgbClr val="D5B5D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Rectangle with Corners Rounded 14">
            <a:extLst>
              <a:ext uri="{FF2B5EF4-FFF2-40B4-BE49-F238E27FC236}">
                <a16:creationId xmlns:a16="http://schemas.microsoft.com/office/drawing/2014/main" id="{3B9E23F1-93C8-435E-A563-9D0931EA4B00}"/>
              </a:ext>
            </a:extLst>
          </p:cNvPr>
          <p:cNvSpPr/>
          <p:nvPr/>
        </p:nvSpPr>
        <p:spPr>
          <a:xfrm>
            <a:off x="9188605" y="808239"/>
            <a:ext cx="2689047" cy="1388551"/>
          </a:xfrm>
          <a:prstGeom prst="wedgeRoundRectCallout">
            <a:avLst>
              <a:gd name="adj1" fmla="val 58788"/>
              <a:gd name="adj2" fmla="val 31983"/>
              <a:gd name="adj3" fmla="val 16667"/>
            </a:avLst>
          </a:prstGeom>
          <a:solidFill>
            <a:srgbClr val="D5B5D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3B6CEA63-673F-4661-95A0-403D506BA9FE}"/>
              </a:ext>
            </a:extLst>
          </p:cNvPr>
          <p:cNvSpPr txBox="1"/>
          <p:nvPr/>
        </p:nvSpPr>
        <p:spPr>
          <a:xfrm>
            <a:off x="211283" y="100353"/>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8D519E"/>
                </a:solidFill>
                <a:latin typeface="League Spartan" panose="00000800000000000000" pitchFamily="50" charset="0"/>
                <a:ea typeface="Open Sans Extrabold" panose="020B0906030804020204" pitchFamily="34" charset="0"/>
                <a:cs typeface="Open Sans Extrabold" panose="020B0906030804020204" pitchFamily="34" charset="0"/>
              </a:rPr>
              <a:t>Motivation and wellbeing</a:t>
            </a:r>
          </a:p>
        </p:txBody>
      </p:sp>
      <p:sp>
        <p:nvSpPr>
          <p:cNvPr id="5" name="Rectangle 4">
            <a:extLst>
              <a:ext uri="{FF2B5EF4-FFF2-40B4-BE49-F238E27FC236}">
                <a16:creationId xmlns:a16="http://schemas.microsoft.com/office/drawing/2014/main" id="{8B69D57F-42A4-480E-A682-2B86FD440753}"/>
              </a:ext>
            </a:extLst>
          </p:cNvPr>
          <p:cNvSpPr/>
          <p:nvPr/>
        </p:nvSpPr>
        <p:spPr>
          <a:xfrm>
            <a:off x="211283" y="861088"/>
            <a:ext cx="6869151" cy="6063198"/>
          </a:xfrm>
          <a:prstGeom prst="rect">
            <a:avLst/>
          </a:prstGeom>
        </p:spPr>
        <p:txBody>
          <a:bodyPr wrap="square">
            <a:spAutoFit/>
          </a:bodyPr>
          <a:lstStyle/>
          <a:p>
            <a:r>
              <a:rPr lang="en-GB" sz="2200" dirty="0">
                <a:latin typeface="Lato Light" panose="020F0502020204030203" pitchFamily="34" charset="0"/>
                <a:ea typeface="Lato Light" panose="020F0502020204030203" pitchFamily="34" charset="0"/>
                <a:cs typeface="Lato Light" panose="020F0502020204030203" pitchFamily="34" charset="0"/>
              </a:rPr>
              <a:t>Amara has finished her school work for the day and is looking for something to do at home this evening. She enjoyed most of the work, but found Spanish quite difficult as she was learning some new vocabulary she’s never come across before. </a:t>
            </a:r>
          </a:p>
          <a:p>
            <a:endParaRPr lang="en-GB" sz="1400" dirty="0">
              <a:latin typeface="Lato Light" panose="020F0502020204030203" pitchFamily="34" charset="0"/>
              <a:ea typeface="Lato Light" panose="020F0502020204030203" pitchFamily="34" charset="0"/>
              <a:cs typeface="Lato Light" panose="020F0502020204030203" pitchFamily="34" charset="0"/>
            </a:endParaRPr>
          </a:p>
          <a:p>
            <a:r>
              <a:rPr lang="en-GB" sz="2200" dirty="0">
                <a:latin typeface="Lato Light" panose="020F0502020204030203" pitchFamily="34" charset="0"/>
                <a:ea typeface="Lato Light" panose="020F0502020204030203" pitchFamily="34" charset="0"/>
                <a:cs typeface="Lato Light" panose="020F0502020204030203" pitchFamily="34" charset="0"/>
              </a:rPr>
              <a:t>Yesterday she was daydreaming about what she’d like to do when she’s older. She was thinking about primary school when she learned about plastic pollution in the ocean, and she was fascinated when her Year 7 Geography teacher told her more about climate change and the environment. She’s pretty sure she’d like a job that helps raise awareness about these problems or even help to fix them when she’s older.</a:t>
            </a:r>
          </a:p>
          <a:p>
            <a:endParaRPr lang="en-GB" sz="1200" dirty="0">
              <a:latin typeface="Lato Light" panose="020F0502020204030203" pitchFamily="34" charset="0"/>
              <a:ea typeface="Lato Light" panose="020F0502020204030203" pitchFamily="34" charset="0"/>
              <a:cs typeface="Lato Light" panose="020F0502020204030203" pitchFamily="34" charset="0"/>
            </a:endParaRPr>
          </a:p>
          <a:p>
            <a:r>
              <a:rPr lang="en-GB" sz="2200" dirty="0">
                <a:latin typeface="Lato Light" panose="020F0502020204030203" pitchFamily="34" charset="0"/>
                <a:ea typeface="Lato Light" panose="020F0502020204030203" pitchFamily="34" charset="0"/>
                <a:cs typeface="Lato Light" panose="020F0502020204030203" pitchFamily="34" charset="0"/>
              </a:rPr>
              <a:t>Amara told her best friend Luca that she was stuck choosing something to do and he’s suggested a few options.</a:t>
            </a:r>
          </a:p>
        </p:txBody>
      </p:sp>
      <p:grpSp>
        <p:nvGrpSpPr>
          <p:cNvPr id="7" name="Group 6">
            <a:extLst>
              <a:ext uri="{FF2B5EF4-FFF2-40B4-BE49-F238E27FC236}">
                <a16:creationId xmlns:a16="http://schemas.microsoft.com/office/drawing/2014/main" id="{95B6211E-DE91-4FE2-ABAB-F07B30A84A04}"/>
              </a:ext>
            </a:extLst>
          </p:cNvPr>
          <p:cNvGrpSpPr/>
          <p:nvPr/>
        </p:nvGrpSpPr>
        <p:grpSpPr>
          <a:xfrm>
            <a:off x="7235275" y="861088"/>
            <a:ext cx="1852910" cy="1200329"/>
            <a:chOff x="8657966" y="897452"/>
            <a:chExt cx="1702580" cy="1338122"/>
          </a:xfrm>
        </p:grpSpPr>
        <p:pic>
          <p:nvPicPr>
            <p:cNvPr id="4" name="Picture 3">
              <a:extLst>
                <a:ext uri="{FF2B5EF4-FFF2-40B4-BE49-F238E27FC236}">
                  <a16:creationId xmlns:a16="http://schemas.microsoft.com/office/drawing/2014/main" id="{1E31F57A-010E-4429-8854-4D1921F6AB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657966" y="897452"/>
              <a:ext cx="1702580" cy="1338122"/>
            </a:xfrm>
            <a:prstGeom prst="rect">
              <a:avLst/>
            </a:prstGeom>
          </p:spPr>
        </p:pic>
        <p:sp>
          <p:nvSpPr>
            <p:cNvPr id="6" name="TextBox 5">
              <a:extLst>
                <a:ext uri="{FF2B5EF4-FFF2-40B4-BE49-F238E27FC236}">
                  <a16:creationId xmlns:a16="http://schemas.microsoft.com/office/drawing/2014/main" id="{4B936750-898C-4760-867C-D8B6CBA4E12A}"/>
                </a:ext>
              </a:extLst>
            </p:cNvPr>
            <p:cNvSpPr txBox="1"/>
            <p:nvPr/>
          </p:nvSpPr>
          <p:spPr>
            <a:xfrm>
              <a:off x="8798312" y="1424888"/>
              <a:ext cx="926857" cy="400110"/>
            </a:xfrm>
            <a:prstGeom prst="rect">
              <a:avLst/>
            </a:prstGeom>
            <a:noFill/>
          </p:spPr>
          <p:txBody>
            <a:bodyPr wrap="none" rtlCol="0">
              <a:spAutoFit/>
            </a:bodyPr>
            <a:lstStyle/>
            <a:p>
              <a:r>
                <a:rPr lang="en-GB" sz="2000" b="1" dirty="0">
                  <a:solidFill>
                    <a:srgbClr val="8D519E"/>
                  </a:solidFill>
                  <a:latin typeface="Arial Rounded MT Bold" panose="020F0704030504030204" pitchFamily="34" charset="0"/>
                </a:rPr>
                <a:t>¡Hola!</a:t>
              </a:r>
            </a:p>
          </p:txBody>
        </p:sp>
      </p:grpSp>
      <p:sp>
        <p:nvSpPr>
          <p:cNvPr id="9" name="TextBox 8">
            <a:extLst>
              <a:ext uri="{FF2B5EF4-FFF2-40B4-BE49-F238E27FC236}">
                <a16:creationId xmlns:a16="http://schemas.microsoft.com/office/drawing/2014/main" id="{7C565D5D-6646-4536-9CEF-370D68FDA59D}"/>
              </a:ext>
            </a:extLst>
          </p:cNvPr>
          <p:cNvSpPr txBox="1"/>
          <p:nvPr/>
        </p:nvSpPr>
        <p:spPr>
          <a:xfrm>
            <a:off x="7658153" y="100353"/>
            <a:ext cx="3590693" cy="461665"/>
          </a:xfrm>
          <a:prstGeom prst="rect">
            <a:avLst/>
          </a:prstGeom>
          <a:noFill/>
        </p:spPr>
        <p:txBody>
          <a:bodyPr wrap="square" rtlCol="0">
            <a:spAutoFit/>
          </a:bodyPr>
          <a:lstStyle/>
          <a:p>
            <a:pPr algn="ctr"/>
            <a:r>
              <a:rPr lang="en-GB" sz="2400" b="1" dirty="0"/>
              <a:t>Luca’s suggestions:</a:t>
            </a:r>
          </a:p>
        </p:txBody>
      </p:sp>
      <p:sp>
        <p:nvSpPr>
          <p:cNvPr id="11" name="TextBox 10">
            <a:extLst>
              <a:ext uri="{FF2B5EF4-FFF2-40B4-BE49-F238E27FC236}">
                <a16:creationId xmlns:a16="http://schemas.microsoft.com/office/drawing/2014/main" id="{1E720E3D-3C81-4979-A453-130017C86394}"/>
              </a:ext>
            </a:extLst>
          </p:cNvPr>
          <p:cNvSpPr txBox="1"/>
          <p:nvPr/>
        </p:nvSpPr>
        <p:spPr>
          <a:xfrm>
            <a:off x="9033764" y="886296"/>
            <a:ext cx="2946953" cy="1200329"/>
          </a:xfrm>
          <a:prstGeom prst="rect">
            <a:avLst/>
          </a:prstGeom>
          <a:noFill/>
        </p:spPr>
        <p:txBody>
          <a:bodyPr wrap="square" rtlCol="0">
            <a:spAutoFit/>
          </a:bodyPr>
          <a:lstStyle/>
          <a:p>
            <a:pPr algn="ctr"/>
            <a:r>
              <a:rPr lang="en-GB" b="1" dirty="0"/>
              <a:t>We could have a video call and catch up. We’ll use as many of our new Spanish words as we can.</a:t>
            </a:r>
          </a:p>
        </p:txBody>
      </p:sp>
      <p:pic>
        <p:nvPicPr>
          <p:cNvPr id="13" name="Picture 12">
            <a:extLst>
              <a:ext uri="{FF2B5EF4-FFF2-40B4-BE49-F238E27FC236}">
                <a16:creationId xmlns:a16="http://schemas.microsoft.com/office/drawing/2014/main" id="{310CB01F-EA15-402E-8656-0C6678577FD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45498" y="2854964"/>
            <a:ext cx="1732154" cy="1200329"/>
          </a:xfrm>
          <a:prstGeom prst="rect">
            <a:avLst/>
          </a:prstGeom>
        </p:spPr>
      </p:pic>
      <p:sp>
        <p:nvSpPr>
          <p:cNvPr id="14" name="TextBox 13">
            <a:extLst>
              <a:ext uri="{FF2B5EF4-FFF2-40B4-BE49-F238E27FC236}">
                <a16:creationId xmlns:a16="http://schemas.microsoft.com/office/drawing/2014/main" id="{5E4CC117-6995-43EB-90AE-7DACB3DBB5C8}"/>
              </a:ext>
            </a:extLst>
          </p:cNvPr>
          <p:cNvSpPr txBox="1"/>
          <p:nvPr/>
        </p:nvSpPr>
        <p:spPr>
          <a:xfrm>
            <a:off x="7133628" y="2854964"/>
            <a:ext cx="2790866" cy="1200329"/>
          </a:xfrm>
          <a:prstGeom prst="rect">
            <a:avLst/>
          </a:prstGeom>
          <a:noFill/>
        </p:spPr>
        <p:txBody>
          <a:bodyPr wrap="square" rtlCol="0">
            <a:spAutoFit/>
          </a:bodyPr>
          <a:lstStyle/>
          <a:p>
            <a:pPr algn="ctr"/>
            <a:r>
              <a:rPr lang="en-GB" b="1" dirty="0"/>
              <a:t>We could both watch the same documentary about the oceans and learn a bit more about it. </a:t>
            </a:r>
          </a:p>
        </p:txBody>
      </p:sp>
      <p:sp>
        <p:nvSpPr>
          <p:cNvPr id="17" name="Speech Bubble: Rectangle with Corners Rounded 16">
            <a:extLst>
              <a:ext uri="{FF2B5EF4-FFF2-40B4-BE49-F238E27FC236}">
                <a16:creationId xmlns:a16="http://schemas.microsoft.com/office/drawing/2014/main" id="{5B68BAC1-9922-4CE8-8AB4-E47A2BF73045}"/>
              </a:ext>
            </a:extLst>
          </p:cNvPr>
          <p:cNvSpPr/>
          <p:nvPr/>
        </p:nvSpPr>
        <p:spPr>
          <a:xfrm>
            <a:off x="9019599" y="4592641"/>
            <a:ext cx="2843888" cy="1824352"/>
          </a:xfrm>
          <a:prstGeom prst="wedgeRoundRectCallout">
            <a:avLst>
              <a:gd name="adj1" fmla="val 58788"/>
              <a:gd name="adj2" fmla="val 31983"/>
              <a:gd name="adj3" fmla="val 16667"/>
            </a:avLst>
          </a:prstGeom>
          <a:solidFill>
            <a:srgbClr val="D5B5D9"/>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3D5686B2-0414-48D1-8D4E-BF5C541E6358}"/>
              </a:ext>
            </a:extLst>
          </p:cNvPr>
          <p:cNvSpPr txBox="1"/>
          <p:nvPr/>
        </p:nvSpPr>
        <p:spPr>
          <a:xfrm>
            <a:off x="8940800" y="4649967"/>
            <a:ext cx="3013051" cy="1754326"/>
          </a:xfrm>
          <a:prstGeom prst="rect">
            <a:avLst/>
          </a:prstGeom>
          <a:noFill/>
        </p:spPr>
        <p:txBody>
          <a:bodyPr wrap="square" rtlCol="0">
            <a:spAutoFit/>
          </a:bodyPr>
          <a:lstStyle/>
          <a:p>
            <a:pPr algn="ctr"/>
            <a:r>
              <a:rPr lang="en-GB" b="1" dirty="0"/>
              <a:t>We could both enter this art competition I found and use recyclable stuff in our house. There’s not really a prize but people might see what we make on TV.</a:t>
            </a:r>
          </a:p>
        </p:txBody>
      </p:sp>
      <p:pic>
        <p:nvPicPr>
          <p:cNvPr id="22" name="Picture 21">
            <a:extLst>
              <a:ext uri="{FF2B5EF4-FFF2-40B4-BE49-F238E27FC236}">
                <a16:creationId xmlns:a16="http://schemas.microsoft.com/office/drawing/2014/main" id="{37B25055-F17F-44C2-BC48-90C153AF992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400965" y="4816596"/>
            <a:ext cx="1312267" cy="1421068"/>
          </a:xfrm>
          <a:prstGeom prst="rect">
            <a:avLst/>
          </a:prstGeom>
        </p:spPr>
      </p:pic>
    </p:spTree>
    <p:extLst>
      <p:ext uri="{BB962C8B-B14F-4D97-AF65-F5344CB8AC3E}">
        <p14:creationId xmlns:p14="http://schemas.microsoft.com/office/powerpoint/2010/main" val="170011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98296" y="81945"/>
            <a:ext cx="12209317" cy="954107"/>
          </a:xfrm>
          <a:prstGeom prst="rect">
            <a:avLst/>
          </a:prstGeom>
          <a:solidFill>
            <a:srgbClr val="F9E3E7">
              <a:alpha val="0"/>
            </a:srgbClr>
          </a:solidFill>
        </p:spPr>
        <p:txBody>
          <a:bodyPr wrap="square" rtlCol="0">
            <a:spAutoFit/>
          </a:bodyPr>
          <a:lstStyle/>
          <a:p>
            <a:pPr lvl="0">
              <a:defRPr/>
            </a:pPr>
            <a:r>
              <a:rPr lang="en-GB" sz="2800" b="1" dirty="0">
                <a:solidFill>
                  <a:srgbClr val="95519E"/>
                </a:solidFill>
                <a:latin typeface="Lato" panose="020F0502020204030203" pitchFamily="34" charset="0"/>
                <a:ea typeface="Lato" panose="020F0502020204030203" pitchFamily="34" charset="0"/>
                <a:cs typeface="Lato" panose="020F0502020204030203" pitchFamily="34" charset="0"/>
              </a:rPr>
              <a:t>Click on each question to reveal some ideas about how Amara might be feeling and what she might consider doing</a:t>
            </a:r>
          </a:p>
        </p:txBody>
      </p:sp>
      <p:sp>
        <p:nvSpPr>
          <p:cNvPr id="11" name="Content Placeholder 2">
            <a:extLst>
              <a:ext uri="{FF2B5EF4-FFF2-40B4-BE49-F238E27FC236}">
                <a16:creationId xmlns:a16="http://schemas.microsoft.com/office/drawing/2014/main" id="{3B78A38C-2E51-4EDE-8A48-1F7476F1CD91}"/>
              </a:ext>
            </a:extLst>
          </p:cNvPr>
          <p:cNvSpPr>
            <a:spLocks noGrp="1"/>
          </p:cNvSpPr>
          <p:nvPr>
            <p:ph idx="1"/>
          </p:nvPr>
        </p:nvSpPr>
        <p:spPr>
          <a:xfrm>
            <a:off x="210539" y="1219212"/>
            <a:ext cx="3816349" cy="5455828"/>
          </a:xfrm>
        </p:spPr>
        <p:txBody>
          <a:bodyPr>
            <a:normAutofit/>
          </a:bodyPr>
          <a:lstStyle/>
          <a:p>
            <a:pPr marL="0" lvl="0" indent="0">
              <a:buNone/>
            </a:pPr>
            <a:r>
              <a:rPr lang="en-GB" sz="2200" dirty="0"/>
              <a:t>Amara might have more positive feelings while completing work for a subject that she feels confident in. She might feel like she has the skills to tackle the work on her own.</a:t>
            </a:r>
          </a:p>
          <a:p>
            <a:pPr marL="0" lvl="0" indent="0">
              <a:buNone/>
            </a:pPr>
            <a:r>
              <a:rPr lang="en-GB" sz="2200" dirty="0"/>
              <a:t>This could mean she spends more time completing work for these topics or tries more challenging activities.</a:t>
            </a:r>
          </a:p>
          <a:p>
            <a:pPr marL="0" lvl="0" indent="0">
              <a:buNone/>
            </a:pPr>
            <a:r>
              <a:rPr lang="en-GB" sz="2200" dirty="0"/>
              <a:t>She might find it harder to stay motivated when completing her Spanish work, but if she practices with Luca this will help her to feel more confident in future Spanish work.</a:t>
            </a:r>
          </a:p>
          <a:p>
            <a:pPr marL="0" lvl="0" indent="0">
              <a:buNone/>
            </a:pPr>
            <a:endParaRPr lang="en-GB" sz="2200" dirty="0"/>
          </a:p>
          <a:p>
            <a:pPr marL="0" lvl="0" indent="0">
              <a:buNone/>
            </a:pPr>
            <a:endParaRPr lang="en-GB" sz="2200" dirty="0"/>
          </a:p>
          <a:p>
            <a:pPr marL="0" indent="0">
              <a:buNone/>
            </a:pPr>
            <a:endParaRPr lang="en-GB" sz="2200" i="1" dirty="0"/>
          </a:p>
        </p:txBody>
      </p:sp>
      <p:sp>
        <p:nvSpPr>
          <p:cNvPr id="13" name="Rectangle 12">
            <a:extLst>
              <a:ext uri="{FF2B5EF4-FFF2-40B4-BE49-F238E27FC236}">
                <a16:creationId xmlns:a16="http://schemas.microsoft.com/office/drawing/2014/main" id="{262ED1EC-5F80-480D-9092-6A662F4E8CDB}"/>
              </a:ext>
            </a:extLst>
          </p:cNvPr>
          <p:cNvSpPr>
            <a:spLocks noChangeArrowheads="1"/>
          </p:cNvSpPr>
          <p:nvPr/>
        </p:nvSpPr>
        <p:spPr bwMode="auto">
          <a:xfrm>
            <a:off x="210047" y="1219207"/>
            <a:ext cx="3756706" cy="5431441"/>
          </a:xfrm>
          <a:prstGeom prst="rect">
            <a:avLst/>
          </a:prstGeom>
          <a:solidFill>
            <a:srgbClr val="E9D9EB"/>
          </a:solidFill>
          <a:ln>
            <a:noFill/>
          </a:ln>
          <a:extLst>
            <a:ext uri="{91240B29-F687-4f45-9708-019B960494DF}"/>
          </a:extLst>
        </p:spPr>
        <p:txBody>
          <a:bodyPr anchor="ctr" upright="1"/>
          <a:lstStyle/>
          <a:p>
            <a:pPr lvl="0"/>
            <a:r>
              <a:rPr lang="en-GB" sz="2800" b="1" dirty="0"/>
              <a:t>How might Amara’s feelings and actions differ when she’s trying to complete her Spanish work compared to work for a topic she feels confident doing?</a:t>
            </a:r>
          </a:p>
        </p:txBody>
      </p:sp>
      <p:sp>
        <p:nvSpPr>
          <p:cNvPr id="12" name="Content Placeholder 2">
            <a:extLst>
              <a:ext uri="{FF2B5EF4-FFF2-40B4-BE49-F238E27FC236}">
                <a16:creationId xmlns:a16="http://schemas.microsoft.com/office/drawing/2014/main" id="{A4A97C8C-10B7-4E1B-8EDD-E76B7E7D975E}"/>
              </a:ext>
            </a:extLst>
          </p:cNvPr>
          <p:cNvSpPr txBox="1">
            <a:spLocks/>
          </p:cNvSpPr>
          <p:nvPr/>
        </p:nvSpPr>
        <p:spPr>
          <a:xfrm>
            <a:off x="4179165" y="1219212"/>
            <a:ext cx="3816349" cy="54558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200" dirty="0"/>
              <a:t>You may have agreed with one of Luca’s suggestions or you might have come up with a suggestion of your own. </a:t>
            </a:r>
          </a:p>
          <a:p>
            <a:pPr marL="0" lvl="0" indent="0">
              <a:buNone/>
            </a:pPr>
            <a:r>
              <a:rPr lang="en-GB" sz="2200" dirty="0"/>
              <a:t>Amara might like to practise Spanish so she feels more confident with this in the future. </a:t>
            </a:r>
          </a:p>
          <a:p>
            <a:pPr marL="0" lvl="0" indent="0">
              <a:buNone/>
            </a:pPr>
            <a:r>
              <a:rPr lang="en-GB" sz="2200" dirty="0"/>
              <a:t>Amara is already interested in the oceans so she could watch the documentary to find out more. She might also want to use art to share the issues that are important to her by taking part in the competition.</a:t>
            </a:r>
          </a:p>
          <a:p>
            <a:pPr marL="0" indent="0">
              <a:buFont typeface="Arial" panose="020B0604020202020204" pitchFamily="34" charset="0"/>
              <a:buNone/>
            </a:pPr>
            <a:endParaRPr lang="en-GB" sz="2200" i="1" dirty="0"/>
          </a:p>
        </p:txBody>
      </p:sp>
      <p:sp>
        <p:nvSpPr>
          <p:cNvPr id="16" name="Content Placeholder 2">
            <a:extLst>
              <a:ext uri="{FF2B5EF4-FFF2-40B4-BE49-F238E27FC236}">
                <a16:creationId xmlns:a16="http://schemas.microsoft.com/office/drawing/2014/main" id="{9B076FA1-9D15-4702-B175-0A516819041E}"/>
              </a:ext>
            </a:extLst>
          </p:cNvPr>
          <p:cNvSpPr txBox="1">
            <a:spLocks/>
          </p:cNvSpPr>
          <p:nvPr/>
        </p:nvSpPr>
        <p:spPr>
          <a:xfrm>
            <a:off x="8148775" y="1219212"/>
            <a:ext cx="3816349" cy="54558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400" dirty="0"/>
              <a:t>Amara has identified that she might like a career that helps to protect and raise awareness about the environment. She could take part in projects that give her the opportunity to practice skills related to this. </a:t>
            </a:r>
          </a:p>
          <a:p>
            <a:pPr marL="0" lvl="0" indent="0">
              <a:buNone/>
            </a:pPr>
            <a:r>
              <a:rPr lang="en-GB" sz="2400" dirty="0"/>
              <a:t>This might include:</a:t>
            </a:r>
          </a:p>
          <a:p>
            <a:pPr marL="342900" lvl="0" indent="-342900"/>
            <a:r>
              <a:rPr lang="en-GB" sz="2400" dirty="0"/>
              <a:t>Research projects related to the environment.</a:t>
            </a:r>
          </a:p>
          <a:p>
            <a:pPr marL="342900" lvl="0" indent="-342900"/>
            <a:r>
              <a:rPr lang="en-GB" sz="2400" dirty="0"/>
              <a:t>Writing about why these issues are important to her.</a:t>
            </a:r>
          </a:p>
          <a:p>
            <a:pPr marL="342900" lvl="0" indent="-342900"/>
            <a:r>
              <a:rPr lang="en-GB" sz="2400" dirty="0"/>
              <a:t>Setting herself goals such reducing single-use plastic in her own home.</a:t>
            </a:r>
            <a:endParaRPr lang="en-GB" sz="2200" i="1" dirty="0"/>
          </a:p>
        </p:txBody>
      </p:sp>
      <p:sp>
        <p:nvSpPr>
          <p:cNvPr id="15" name="Rectangle 14">
            <a:extLst>
              <a:ext uri="{FF2B5EF4-FFF2-40B4-BE49-F238E27FC236}">
                <a16:creationId xmlns:a16="http://schemas.microsoft.com/office/drawing/2014/main" id="{2087FC58-011F-485A-B462-C88FC3699786}"/>
              </a:ext>
            </a:extLst>
          </p:cNvPr>
          <p:cNvSpPr>
            <a:spLocks noChangeArrowheads="1"/>
          </p:cNvSpPr>
          <p:nvPr/>
        </p:nvSpPr>
        <p:spPr bwMode="auto">
          <a:xfrm>
            <a:off x="8178596" y="1219206"/>
            <a:ext cx="3756705" cy="5431439"/>
          </a:xfrm>
          <a:prstGeom prst="rect">
            <a:avLst/>
          </a:prstGeom>
          <a:solidFill>
            <a:srgbClr val="E9D9EB"/>
          </a:solidFill>
          <a:ln>
            <a:noFill/>
          </a:ln>
          <a:extLst>
            <a:ext uri="{91240B29-F687-4f45-9708-019B960494DF}"/>
          </a:extLst>
        </p:spPr>
        <p:txBody>
          <a:bodyPr anchor="ctr" upright="1"/>
          <a:lstStyle/>
          <a:p>
            <a:pPr lvl="0"/>
            <a:r>
              <a:rPr lang="en-GB" sz="2800" b="1" dirty="0"/>
              <a:t>Can you think of any other projects Amara could take part in or goals she could set herself in relation to her ambitions?</a:t>
            </a:r>
          </a:p>
        </p:txBody>
      </p:sp>
      <p:sp>
        <p:nvSpPr>
          <p:cNvPr id="14" name="Rectangle 13">
            <a:extLst>
              <a:ext uri="{FF2B5EF4-FFF2-40B4-BE49-F238E27FC236}">
                <a16:creationId xmlns:a16="http://schemas.microsoft.com/office/drawing/2014/main" id="{C4FAEAEA-BB44-4C19-91AC-8F055635336A}"/>
              </a:ext>
            </a:extLst>
          </p:cNvPr>
          <p:cNvSpPr>
            <a:spLocks noChangeArrowheads="1"/>
          </p:cNvSpPr>
          <p:nvPr/>
        </p:nvSpPr>
        <p:spPr bwMode="auto">
          <a:xfrm>
            <a:off x="4238808" y="1219207"/>
            <a:ext cx="3756706" cy="5431439"/>
          </a:xfrm>
          <a:prstGeom prst="rect">
            <a:avLst/>
          </a:prstGeom>
          <a:solidFill>
            <a:srgbClr val="E9D9EB"/>
          </a:solidFill>
          <a:ln>
            <a:noFill/>
          </a:ln>
          <a:extLst>
            <a:ext uri="{91240B29-F687-4f45-9708-019B960494DF}"/>
          </a:extLst>
        </p:spPr>
        <p:txBody>
          <a:bodyPr anchor="ctr" upright="1"/>
          <a:lstStyle/>
          <a:p>
            <a:pPr lvl="0"/>
            <a:r>
              <a:rPr lang="en-GB" sz="2800" b="1" dirty="0"/>
              <a:t>What advice do you have for Amara about how she spends her time after finishing her school work? </a:t>
            </a:r>
          </a:p>
        </p:txBody>
      </p:sp>
    </p:spTree>
    <p:extLst>
      <p:ext uri="{BB962C8B-B14F-4D97-AF65-F5344CB8AC3E}">
        <p14:creationId xmlns:p14="http://schemas.microsoft.com/office/powerpoint/2010/main" val="26273038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B6CEA63-673F-4661-95A0-403D506BA9FE}"/>
              </a:ext>
            </a:extLst>
          </p:cNvPr>
          <p:cNvSpPr txBox="1"/>
          <p:nvPr/>
        </p:nvSpPr>
        <p:spPr>
          <a:xfrm>
            <a:off x="211283" y="217127"/>
            <a:ext cx="9658608" cy="707886"/>
          </a:xfrm>
          <a:prstGeom prst="rect">
            <a:avLst/>
          </a:prstGeom>
          <a:solidFill>
            <a:srgbClr val="F9E3E7">
              <a:alpha val="0"/>
            </a:srgbClr>
          </a:solidFill>
        </p:spPr>
        <p:txBody>
          <a:bodyPr wrap="square" rtlCol="0">
            <a:spAutoFit/>
          </a:bodyPr>
          <a:lstStyle/>
          <a:p>
            <a:pPr lvl="0">
              <a:defRPr/>
            </a:pPr>
            <a:r>
              <a:rPr lang="en-GB" sz="4000" b="1" dirty="0">
                <a:solidFill>
                  <a:srgbClr val="95519E"/>
                </a:solidFill>
                <a:latin typeface="League Spartan" panose="00000800000000000000" pitchFamily="50" charset="0"/>
                <a:ea typeface="Open Sans Extrabold" panose="020B0906030804020204" pitchFamily="34" charset="0"/>
                <a:cs typeface="Open Sans Extrabold" panose="020B0906030804020204" pitchFamily="34" charset="0"/>
              </a:rPr>
              <a:t>Organisations and values</a:t>
            </a:r>
          </a:p>
        </p:txBody>
      </p:sp>
      <p:sp>
        <p:nvSpPr>
          <p:cNvPr id="11" name="Content Placeholder 2">
            <a:extLst>
              <a:ext uri="{FF2B5EF4-FFF2-40B4-BE49-F238E27FC236}">
                <a16:creationId xmlns:a16="http://schemas.microsoft.com/office/drawing/2014/main" id="{3B78A38C-2E51-4EDE-8A48-1F7476F1CD91}"/>
              </a:ext>
            </a:extLst>
          </p:cNvPr>
          <p:cNvSpPr>
            <a:spLocks noGrp="1"/>
          </p:cNvSpPr>
          <p:nvPr>
            <p:ph idx="1"/>
          </p:nvPr>
        </p:nvSpPr>
        <p:spPr>
          <a:xfrm>
            <a:off x="242682" y="1150041"/>
            <a:ext cx="7616281" cy="5864076"/>
          </a:xfrm>
        </p:spPr>
        <p:txBody>
          <a:bodyPr>
            <a:normAutofit/>
          </a:bodyPr>
          <a:lstStyle/>
          <a:p>
            <a:pPr marL="0" indent="0">
              <a:buNone/>
            </a:pPr>
            <a:r>
              <a:rPr lang="en-GB" dirty="0"/>
              <a:t>We know that people hold a variety of values as individuals, but communities and organisations can hold </a:t>
            </a:r>
            <a:r>
              <a:rPr lang="en-GB" b="1" dirty="0"/>
              <a:t>shared values </a:t>
            </a:r>
            <a:r>
              <a:rPr lang="en-GB" dirty="0"/>
              <a:t>too. Sometimes when we share values, we feel more motivated and positive about our work.</a:t>
            </a:r>
          </a:p>
          <a:p>
            <a:pPr marL="0" indent="0">
              <a:buNone/>
            </a:pPr>
            <a:r>
              <a:rPr lang="en-GB" dirty="0"/>
              <a:t>Can you think of any values you share with an organisation or community? </a:t>
            </a:r>
            <a:br>
              <a:rPr lang="en-GB" dirty="0"/>
            </a:br>
            <a:r>
              <a:rPr lang="en-GB" dirty="0"/>
              <a:t>For example, your school’s values, religious values or the values of a sports club you belong to?</a:t>
            </a:r>
          </a:p>
          <a:p>
            <a:pPr marL="0" indent="0">
              <a:buNone/>
            </a:pPr>
            <a:r>
              <a:rPr lang="en-GB" dirty="0"/>
              <a:t>Nina has just graduated from university and is looking to start her career. Read the mission statements on the next slide and decide which organisation you think would be a good fit for Nina. </a:t>
            </a:r>
            <a:r>
              <a:rPr lang="en-GB" sz="800" dirty="0"/>
              <a:t> </a:t>
            </a:r>
            <a:endParaRPr lang="en-GB" dirty="0"/>
          </a:p>
          <a:p>
            <a:pPr marL="0" indent="0">
              <a:buNone/>
            </a:pPr>
            <a:endParaRPr lang="en-GB" dirty="0"/>
          </a:p>
          <a:p>
            <a:pPr marL="0" indent="0">
              <a:buNone/>
            </a:pPr>
            <a:endParaRPr lang="en-GB" i="1" dirty="0"/>
          </a:p>
          <a:p>
            <a:pPr marL="0" indent="0">
              <a:buNone/>
            </a:pPr>
            <a:endParaRPr lang="en-GB" i="1" dirty="0"/>
          </a:p>
        </p:txBody>
      </p:sp>
      <p:sp>
        <p:nvSpPr>
          <p:cNvPr id="29" name="Content Placeholder 2">
            <a:extLst>
              <a:ext uri="{FF2B5EF4-FFF2-40B4-BE49-F238E27FC236}">
                <a16:creationId xmlns:a16="http://schemas.microsoft.com/office/drawing/2014/main" id="{62D9FF77-A6FD-4686-87F3-052BB6A3EEBB}"/>
              </a:ext>
            </a:extLst>
          </p:cNvPr>
          <p:cNvSpPr txBox="1">
            <a:spLocks/>
          </p:cNvSpPr>
          <p:nvPr/>
        </p:nvSpPr>
        <p:spPr>
          <a:xfrm>
            <a:off x="7962467" y="1505214"/>
            <a:ext cx="4293860" cy="32623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t>Nina has recently finished a Business degree. She’s looking forward to making some new friendships in her new workplace.</a:t>
            </a:r>
          </a:p>
          <a:p>
            <a:pPr marL="0" indent="0">
              <a:buNone/>
            </a:pPr>
            <a:r>
              <a:rPr lang="en-GB" sz="2000" dirty="0"/>
              <a:t>Nina enjoyed the sense of community she experienced while volunteering in her university’s student union. She regularly helped with volunteering opportunities, especially those that included helping to provide learning opportunities for younger people. </a:t>
            </a:r>
          </a:p>
          <a:p>
            <a:pPr marL="0" indent="0">
              <a:buNone/>
            </a:pPr>
            <a:endParaRPr lang="en-GB" sz="2000" dirty="0"/>
          </a:p>
        </p:txBody>
      </p:sp>
      <p:grpSp>
        <p:nvGrpSpPr>
          <p:cNvPr id="5" name="Group 4">
            <a:extLst>
              <a:ext uri="{FF2B5EF4-FFF2-40B4-BE49-F238E27FC236}">
                <a16:creationId xmlns:a16="http://schemas.microsoft.com/office/drawing/2014/main" id="{2267F3B3-D8CD-4280-B631-17439CFE122D}"/>
              </a:ext>
            </a:extLst>
          </p:cNvPr>
          <p:cNvGrpSpPr/>
          <p:nvPr/>
        </p:nvGrpSpPr>
        <p:grpSpPr>
          <a:xfrm>
            <a:off x="7686071" y="1349302"/>
            <a:ext cx="4367640" cy="3418223"/>
            <a:chOff x="7359164" y="3091761"/>
            <a:chExt cx="4596041" cy="3532257"/>
          </a:xfrm>
        </p:grpSpPr>
        <p:sp>
          <p:nvSpPr>
            <p:cNvPr id="26" name="Rectangle 25">
              <a:extLst>
                <a:ext uri="{FF2B5EF4-FFF2-40B4-BE49-F238E27FC236}">
                  <a16:creationId xmlns:a16="http://schemas.microsoft.com/office/drawing/2014/main" id="{90D1C8AC-D591-458C-89D0-775522B87F88}"/>
                </a:ext>
              </a:extLst>
            </p:cNvPr>
            <p:cNvSpPr/>
            <p:nvPr/>
          </p:nvSpPr>
          <p:spPr>
            <a:xfrm>
              <a:off x="7359164" y="3091761"/>
              <a:ext cx="1300524" cy="3532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rPr>
                <a:t>Nina</a:t>
              </a:r>
            </a:p>
          </p:txBody>
        </p:sp>
        <p:pic>
          <p:nvPicPr>
            <p:cNvPr id="4" name="Picture 3">
              <a:extLst>
                <a:ext uri="{FF2B5EF4-FFF2-40B4-BE49-F238E27FC236}">
                  <a16:creationId xmlns:a16="http://schemas.microsoft.com/office/drawing/2014/main" id="{A7159722-600B-42C3-BBBB-9BFD41261A98}"/>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3320" b="15225"/>
            <a:stretch/>
          </p:blipFill>
          <p:spPr>
            <a:xfrm>
              <a:off x="8659688" y="3091761"/>
              <a:ext cx="3295517" cy="3532257"/>
            </a:xfrm>
            <a:prstGeom prst="rect">
              <a:avLst/>
            </a:prstGeom>
          </p:spPr>
        </p:pic>
      </p:grpSp>
      <p:sp>
        <p:nvSpPr>
          <p:cNvPr id="2" name="Up Arrow 1"/>
          <p:cNvSpPr/>
          <p:nvPr/>
        </p:nvSpPr>
        <p:spPr>
          <a:xfrm>
            <a:off x="10314583" y="4874180"/>
            <a:ext cx="346510" cy="635267"/>
          </a:xfrm>
          <a:prstGeom prst="upArrow">
            <a:avLst/>
          </a:prstGeom>
          <a:solidFill>
            <a:srgbClr val="9551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8921965" y="5551745"/>
            <a:ext cx="2900086" cy="369332"/>
          </a:xfrm>
          <a:prstGeom prst="rect">
            <a:avLst/>
          </a:prstGeom>
          <a:noFill/>
        </p:spPr>
        <p:txBody>
          <a:bodyPr wrap="square" rtlCol="0">
            <a:spAutoFit/>
          </a:bodyPr>
          <a:lstStyle/>
          <a:p>
            <a:pPr algn="ctr"/>
            <a:r>
              <a:rPr lang="en-GB" dirty="0"/>
              <a:t>Click the picture</a:t>
            </a:r>
          </a:p>
        </p:txBody>
      </p:sp>
    </p:spTree>
    <p:extLst>
      <p:ext uri="{BB962C8B-B14F-4D97-AF65-F5344CB8AC3E}">
        <p14:creationId xmlns:p14="http://schemas.microsoft.com/office/powerpoint/2010/main" val="317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42" presetClass="path" presetSubtype="0" accel="50000" decel="50000" fill="hold" grpId="0" nodeType="withEffect">
                                  <p:stCondLst>
                                    <p:cond delay="500"/>
                                  </p:stCondLst>
                                  <p:childTnLst>
                                    <p:animMotion origin="layout" path="M 3.33333E-6 4.07407E-6 L -0.00118 0.30208 " pathEditMode="relative" rAng="0" ptsTypes="AA">
                                      <p:cBhvr>
                                        <p:cTn id="10" dur="2000" fill="hold"/>
                                        <p:tgtEl>
                                          <p:spTgt spid="29"/>
                                        </p:tgtEl>
                                        <p:attrNameLst>
                                          <p:attrName>ppt_x</p:attrName>
                                          <p:attrName>ppt_y</p:attrName>
                                        </p:attrNameLst>
                                      </p:cBhvr>
                                      <p:rCtr x="-65" y="15093"/>
                                    </p:animMotion>
                                  </p:childTnLst>
                                </p:cTn>
                              </p:par>
                              <p:par>
                                <p:cTn id="11" presetID="42" presetClass="path" presetSubtype="0" accel="50000" decel="50000" fill="hold" nodeType="withEffect">
                                  <p:stCondLst>
                                    <p:cond delay="500"/>
                                  </p:stCondLst>
                                  <p:childTnLst>
                                    <p:animMotion origin="layout" path="M 1.04167E-6 -3.33333E-6 L 0.00104 -0.19375 " pathEditMode="relative" rAng="0" ptsTypes="AA">
                                      <p:cBhvr>
                                        <p:cTn id="12" dur="2000" fill="hold"/>
                                        <p:tgtEl>
                                          <p:spTgt spid="5"/>
                                        </p:tgtEl>
                                        <p:attrNameLst>
                                          <p:attrName>ppt_x</p:attrName>
                                          <p:attrName>ppt_y</p:attrName>
                                        </p:attrNameLst>
                                      </p:cBhvr>
                                      <p:rCtr x="52"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29" grpId="0"/>
      <p:bldP spid="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6DAF6BC-5934-4D95-AF33-723FB75A9300}"/>
              </a:ext>
            </a:extLst>
          </p:cNvPr>
          <p:cNvSpPr/>
          <p:nvPr/>
        </p:nvSpPr>
        <p:spPr>
          <a:xfrm>
            <a:off x="6043615" y="3641628"/>
            <a:ext cx="5461000" cy="2585323"/>
          </a:xfrm>
          <a:prstGeom prst="rect">
            <a:avLst/>
          </a:prstGeom>
        </p:spPr>
        <p:txBody>
          <a:bodyPr wrap="square">
            <a:spAutoFit/>
          </a:bodyPr>
          <a:lstStyle/>
          <a:p>
            <a:r>
              <a:rPr lang="en-GB" b="1" dirty="0">
                <a:latin typeface="Lato" panose="020F0502020204030203" pitchFamily="34" charset="0"/>
                <a:ea typeface="Lato" panose="020F0502020204030203" pitchFamily="34" charset="0"/>
                <a:cs typeface="Lato" panose="020F0502020204030203" pitchFamily="34" charset="0"/>
              </a:rPr>
              <a:t>Nutrious.ly</a:t>
            </a:r>
          </a:p>
          <a:p>
            <a:r>
              <a:rPr lang="en-GB" dirty="0">
                <a:latin typeface="Lato" panose="020F0502020204030203" pitchFamily="34" charset="0"/>
                <a:ea typeface="Lato" panose="020F0502020204030203" pitchFamily="34" charset="0"/>
                <a:cs typeface="Lato" panose="020F0502020204030203" pitchFamily="34" charset="0"/>
              </a:rPr>
              <a:t>We deliver organic fruit and vegetables.</a:t>
            </a:r>
          </a:p>
          <a:p>
            <a:endParaRPr lang="en-GB" dirty="0">
              <a:latin typeface="Lato" panose="020F0502020204030203" pitchFamily="34" charset="0"/>
              <a:ea typeface="Lato" panose="020F0502020204030203" pitchFamily="34" charset="0"/>
              <a:cs typeface="Lato" panose="020F0502020204030203" pitchFamily="34" charset="0"/>
            </a:endParaRPr>
          </a:p>
          <a:p>
            <a:r>
              <a:rPr lang="en-GB" dirty="0">
                <a:latin typeface="Lato" panose="020F0502020204030203" pitchFamily="34" charset="0"/>
                <a:ea typeface="Lato" panose="020F0502020204030203" pitchFamily="34" charset="0"/>
                <a:cs typeface="Lato" panose="020F0502020204030203" pitchFamily="34" charset="0"/>
              </a:rPr>
              <a:t>Our shared values are:</a:t>
            </a:r>
          </a:p>
          <a:p>
            <a:pPr marL="285750" indent="-2857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Making sure our customers have access to high-quality, healthy food.</a:t>
            </a:r>
          </a:p>
          <a:p>
            <a:endParaRPr lang="en-GB" dirty="0">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Working with local farmers so to build community and reduce the distance food travels.</a:t>
            </a:r>
          </a:p>
        </p:txBody>
      </p:sp>
      <p:sp>
        <p:nvSpPr>
          <p:cNvPr id="15" name="Rectangle 14">
            <a:extLst>
              <a:ext uri="{FF2B5EF4-FFF2-40B4-BE49-F238E27FC236}">
                <a16:creationId xmlns:a16="http://schemas.microsoft.com/office/drawing/2014/main" id="{53C5BEFF-7FEB-45B2-8DDB-BE1A4A56A943}"/>
              </a:ext>
            </a:extLst>
          </p:cNvPr>
          <p:cNvSpPr/>
          <p:nvPr/>
        </p:nvSpPr>
        <p:spPr>
          <a:xfrm>
            <a:off x="231774" y="792162"/>
            <a:ext cx="5310554" cy="2539157"/>
          </a:xfrm>
          <a:prstGeom prst="rect">
            <a:avLst/>
          </a:prstGeom>
        </p:spPr>
        <p:txBody>
          <a:bodyPr wrap="square">
            <a:spAutoFit/>
          </a:bodyPr>
          <a:lstStyle/>
          <a:p>
            <a:r>
              <a:rPr lang="en-GB" b="1" dirty="0">
                <a:latin typeface="Lato" panose="020F0502020204030203" pitchFamily="34" charset="0"/>
                <a:ea typeface="Lato" panose="020F0502020204030203" pitchFamily="34" charset="0"/>
                <a:cs typeface="Lato" panose="020F0502020204030203" pitchFamily="34" charset="0"/>
              </a:rPr>
              <a:t>Keen Ideas</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At Keen Ideas we host events and idea sharing opportunities so that people can learn from others’ experiences.</a:t>
            </a:r>
          </a:p>
          <a:p>
            <a:pPr>
              <a:spcAft>
                <a:spcPts val="600"/>
              </a:spcAft>
            </a:pPr>
            <a:r>
              <a:rPr lang="en-GB" dirty="0">
                <a:latin typeface="Lato" panose="020F0502020204030203" pitchFamily="34" charset="0"/>
                <a:ea typeface="Lato" panose="020F0502020204030203" pitchFamily="34" charset="0"/>
                <a:cs typeface="Lato" panose="020F0502020204030203" pitchFamily="34" charset="0"/>
              </a:rPr>
              <a:t>Our shared values are:</a:t>
            </a:r>
          </a:p>
          <a:p>
            <a:pPr marL="285750" indent="-285750">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Building a sense of global community.</a:t>
            </a:r>
          </a:p>
          <a:p>
            <a:pPr marL="285750" indent="-285750">
              <a:spcAft>
                <a:spcPts val="600"/>
              </a:spcAft>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Helping people to build strong, respectful relationships.</a:t>
            </a:r>
          </a:p>
        </p:txBody>
      </p:sp>
      <p:sp>
        <p:nvSpPr>
          <p:cNvPr id="10" name="TextBox 9">
            <a:extLst>
              <a:ext uri="{FF2B5EF4-FFF2-40B4-BE49-F238E27FC236}">
                <a16:creationId xmlns:a16="http://schemas.microsoft.com/office/drawing/2014/main" id="{3B6CEA63-673F-4661-95A0-403D506BA9FE}"/>
              </a:ext>
            </a:extLst>
          </p:cNvPr>
          <p:cNvSpPr txBox="1"/>
          <p:nvPr/>
        </p:nvSpPr>
        <p:spPr>
          <a:xfrm>
            <a:off x="68628" y="26206"/>
            <a:ext cx="12123372" cy="584775"/>
          </a:xfrm>
          <a:prstGeom prst="rect">
            <a:avLst/>
          </a:prstGeom>
          <a:solidFill>
            <a:srgbClr val="F9E3E7">
              <a:alpha val="0"/>
            </a:srgbClr>
          </a:solidFill>
        </p:spPr>
        <p:txBody>
          <a:bodyPr wrap="square" rtlCol="0">
            <a:spAutoFit/>
          </a:bodyPr>
          <a:lstStyle/>
          <a:p>
            <a:pPr lvl="0">
              <a:defRPr/>
            </a:pPr>
            <a:r>
              <a:rPr lang="en-GB" sz="3200" b="1" dirty="0">
                <a:solidFill>
                  <a:srgbClr val="95519E"/>
                </a:solidFill>
                <a:latin typeface="Lato" panose="020F0502020204030203" pitchFamily="34" charset="0"/>
                <a:ea typeface="Lato" panose="020F0502020204030203" pitchFamily="34" charset="0"/>
                <a:cs typeface="Lato" panose="020F0502020204030203" pitchFamily="34" charset="0"/>
              </a:rPr>
              <a:t>Click each organisation to learn about their values</a:t>
            </a:r>
          </a:p>
        </p:txBody>
      </p:sp>
      <p:pic>
        <p:nvPicPr>
          <p:cNvPr id="16" name="Picture 15">
            <a:extLst>
              <a:ext uri="{FF2B5EF4-FFF2-40B4-BE49-F238E27FC236}">
                <a16:creationId xmlns:a16="http://schemas.microsoft.com/office/drawing/2014/main" id="{C8E2F857-DB31-41F8-934A-85ED4B903734}"/>
              </a:ext>
            </a:extLst>
          </p:cNvPr>
          <p:cNvPicPr>
            <a:picLocks noChangeAspect="1"/>
          </p:cNvPicPr>
          <p:nvPr/>
        </p:nvPicPr>
        <p:blipFill>
          <a:blip r:embed="rId3"/>
          <a:stretch>
            <a:fillRect/>
          </a:stretch>
        </p:blipFill>
        <p:spPr>
          <a:xfrm>
            <a:off x="68628" y="779220"/>
            <a:ext cx="5461062" cy="2462213"/>
          </a:xfrm>
          <a:prstGeom prst="rect">
            <a:avLst/>
          </a:prstGeom>
        </p:spPr>
      </p:pic>
      <p:sp>
        <p:nvSpPr>
          <p:cNvPr id="17" name="Rectangle 16">
            <a:extLst>
              <a:ext uri="{FF2B5EF4-FFF2-40B4-BE49-F238E27FC236}">
                <a16:creationId xmlns:a16="http://schemas.microsoft.com/office/drawing/2014/main" id="{C28474D8-9A10-4645-85F7-747D8847A230}"/>
              </a:ext>
            </a:extLst>
          </p:cNvPr>
          <p:cNvSpPr/>
          <p:nvPr/>
        </p:nvSpPr>
        <p:spPr>
          <a:xfrm>
            <a:off x="6043615" y="707886"/>
            <a:ext cx="5841999" cy="2693045"/>
          </a:xfrm>
          <a:prstGeom prst="rect">
            <a:avLst/>
          </a:prstGeom>
        </p:spPr>
        <p:txBody>
          <a:bodyPr wrap="square">
            <a:spAutoFit/>
          </a:bodyPr>
          <a:lstStyle/>
          <a:p>
            <a:r>
              <a:rPr lang="en-GB" b="1" dirty="0">
                <a:latin typeface="Lato" panose="020F0502020204030203" pitchFamily="34" charset="0"/>
                <a:ea typeface="Lato" panose="020F0502020204030203" pitchFamily="34" charset="0"/>
                <a:cs typeface="Lato" panose="020F0502020204030203" pitchFamily="34" charset="0"/>
              </a:rPr>
              <a:t>Fantastic Child</a:t>
            </a: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At Fantastic Child we help to provide school supplies for children who need them by connecting different communities to help them share what they have.</a:t>
            </a:r>
          </a:p>
          <a:p>
            <a:pPr>
              <a:spcBef>
                <a:spcPts val="600"/>
              </a:spcBef>
            </a:pPr>
            <a:endParaRPr lang="en-GB"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Our shared values are:</a:t>
            </a:r>
          </a:p>
          <a:p>
            <a:pPr marL="285750" indent="-285750">
              <a:spcBef>
                <a:spcPts val="600"/>
              </a:spcBef>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Building connected communities. </a:t>
            </a:r>
          </a:p>
          <a:p>
            <a:pPr marL="285750" indent="-285750">
              <a:spcBef>
                <a:spcPts val="600"/>
              </a:spcBef>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Helping others to learn and develop skills.</a:t>
            </a:r>
          </a:p>
        </p:txBody>
      </p:sp>
      <p:pic>
        <p:nvPicPr>
          <p:cNvPr id="18" name="Picture 17">
            <a:extLst>
              <a:ext uri="{FF2B5EF4-FFF2-40B4-BE49-F238E27FC236}">
                <a16:creationId xmlns:a16="http://schemas.microsoft.com/office/drawing/2014/main" id="{2A09FEF8-7C68-40E8-B12A-922D7DA90965}"/>
              </a:ext>
            </a:extLst>
          </p:cNvPr>
          <p:cNvPicPr>
            <a:picLocks noChangeAspect="1"/>
          </p:cNvPicPr>
          <p:nvPr/>
        </p:nvPicPr>
        <p:blipFill rotWithShape="1">
          <a:blip r:embed="rId4"/>
          <a:srcRect t="12747" r="3525"/>
          <a:stretch/>
        </p:blipFill>
        <p:spPr>
          <a:xfrm>
            <a:off x="5705474" y="707886"/>
            <a:ext cx="6342644" cy="2764486"/>
          </a:xfrm>
          <a:prstGeom prst="rect">
            <a:avLst/>
          </a:prstGeom>
        </p:spPr>
      </p:pic>
      <p:sp>
        <p:nvSpPr>
          <p:cNvPr id="19" name="Rectangle 18">
            <a:extLst>
              <a:ext uri="{FF2B5EF4-FFF2-40B4-BE49-F238E27FC236}">
                <a16:creationId xmlns:a16="http://schemas.microsoft.com/office/drawing/2014/main" id="{CE6CA0D0-A9CD-44D3-A03F-8FCA34DC1010}"/>
              </a:ext>
            </a:extLst>
          </p:cNvPr>
          <p:cNvSpPr/>
          <p:nvPr/>
        </p:nvSpPr>
        <p:spPr>
          <a:xfrm>
            <a:off x="231774" y="3497318"/>
            <a:ext cx="5461000" cy="2816156"/>
          </a:xfrm>
          <a:prstGeom prst="rect">
            <a:avLst/>
          </a:prstGeom>
        </p:spPr>
        <p:txBody>
          <a:bodyPr wrap="square">
            <a:spAutoFit/>
          </a:bodyPr>
          <a:lstStyle/>
          <a:p>
            <a:r>
              <a:rPr lang="en-GB" b="1" dirty="0" err="1">
                <a:latin typeface="Lato" panose="020F0502020204030203" pitchFamily="34" charset="0"/>
                <a:ea typeface="Lato" panose="020F0502020204030203" pitchFamily="34" charset="0"/>
                <a:cs typeface="Lato" panose="020F0502020204030203" pitchFamily="34" charset="0"/>
              </a:rPr>
              <a:t>Sustainabelle</a:t>
            </a:r>
            <a:endParaRPr lang="en-GB" b="1" dirty="0">
              <a:latin typeface="Lato" panose="020F0502020204030203" pitchFamily="34" charset="0"/>
              <a:ea typeface="Lato" panose="020F0502020204030203" pitchFamily="34" charset="0"/>
              <a:cs typeface="Lato" panose="020F0502020204030203" pitchFamily="34" charset="0"/>
            </a:endParaRPr>
          </a:p>
          <a:p>
            <a:pPr>
              <a:spcBef>
                <a:spcPts val="600"/>
              </a:spcBef>
            </a:pPr>
            <a:r>
              <a:rPr lang="en-GB" dirty="0">
                <a:latin typeface="Lato" panose="020F0502020204030203" pitchFamily="34" charset="0"/>
                <a:ea typeface="Lato" panose="020F0502020204030203" pitchFamily="34" charset="0"/>
                <a:cs typeface="Lato" panose="020F0502020204030203" pitchFamily="34" charset="0"/>
              </a:rPr>
              <a:t>At </a:t>
            </a:r>
            <a:r>
              <a:rPr lang="en-GB" dirty="0" err="1">
                <a:latin typeface="Lato" panose="020F0502020204030203" pitchFamily="34" charset="0"/>
                <a:ea typeface="Lato" panose="020F0502020204030203" pitchFamily="34" charset="0"/>
                <a:cs typeface="Lato" panose="020F0502020204030203" pitchFamily="34" charset="0"/>
              </a:rPr>
              <a:t>Sustainabelle</a:t>
            </a:r>
            <a:r>
              <a:rPr lang="en-GB" dirty="0">
                <a:latin typeface="Lato" panose="020F0502020204030203" pitchFamily="34" charset="0"/>
                <a:ea typeface="Lato" panose="020F0502020204030203" pitchFamily="34" charset="0"/>
                <a:cs typeface="Lato" panose="020F0502020204030203" pitchFamily="34" charset="0"/>
              </a:rPr>
              <a:t> we produce eco-friendly fashionwear. </a:t>
            </a:r>
            <a:br>
              <a:rPr lang="en-GB" dirty="0">
                <a:latin typeface="Lato" panose="020F0502020204030203" pitchFamily="34" charset="0"/>
                <a:ea typeface="Lato" panose="020F0502020204030203" pitchFamily="34" charset="0"/>
                <a:cs typeface="Lato" panose="020F0502020204030203" pitchFamily="34" charset="0"/>
              </a:rPr>
            </a:br>
            <a:br>
              <a:rPr lang="en-GB" dirty="0">
                <a:latin typeface="Lato" panose="020F0502020204030203" pitchFamily="34" charset="0"/>
                <a:ea typeface="Lato" panose="020F0502020204030203" pitchFamily="34" charset="0"/>
                <a:cs typeface="Lato" panose="020F0502020204030203" pitchFamily="34" charset="0"/>
              </a:rPr>
            </a:br>
            <a:r>
              <a:rPr lang="en-GB" dirty="0">
                <a:latin typeface="Lato" panose="020F0502020204030203" pitchFamily="34" charset="0"/>
                <a:ea typeface="Lato" panose="020F0502020204030203" pitchFamily="34" charset="0"/>
                <a:cs typeface="Lato" panose="020F0502020204030203" pitchFamily="34" charset="0"/>
              </a:rPr>
              <a:t>Our shared values are: </a:t>
            </a:r>
          </a:p>
          <a:p>
            <a:pPr marL="285750" indent="-285750">
              <a:spcBef>
                <a:spcPts val="600"/>
              </a:spcBef>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Protecting the environment by using sustainable materials for our clothing.</a:t>
            </a:r>
          </a:p>
          <a:p>
            <a:pPr marL="285750" indent="-285750">
              <a:spcBef>
                <a:spcPts val="600"/>
              </a:spcBef>
              <a:buFont typeface="Arial" panose="020B0604020202020204" pitchFamily="34" charset="0"/>
              <a:buChar char="•"/>
            </a:pPr>
            <a:r>
              <a:rPr lang="en-GB" dirty="0">
                <a:latin typeface="Lato" panose="020F0502020204030203" pitchFamily="34" charset="0"/>
                <a:ea typeface="Lato" panose="020F0502020204030203" pitchFamily="34" charset="0"/>
                <a:cs typeface="Lato" panose="020F0502020204030203" pitchFamily="34" charset="0"/>
              </a:rPr>
              <a:t>Making clothes that people enjoy and that follow the latest fashion trends. </a:t>
            </a:r>
          </a:p>
        </p:txBody>
      </p:sp>
      <p:pic>
        <p:nvPicPr>
          <p:cNvPr id="20" name="Picture 19">
            <a:extLst>
              <a:ext uri="{FF2B5EF4-FFF2-40B4-BE49-F238E27FC236}">
                <a16:creationId xmlns:a16="http://schemas.microsoft.com/office/drawing/2014/main" id="{80BEF690-5B93-497E-9293-8C8D12BDD2AE}"/>
              </a:ext>
            </a:extLst>
          </p:cNvPr>
          <p:cNvPicPr>
            <a:picLocks noChangeAspect="1"/>
          </p:cNvPicPr>
          <p:nvPr/>
        </p:nvPicPr>
        <p:blipFill rotWithShape="1">
          <a:blip r:embed="rId5"/>
          <a:srcRect l="5913"/>
          <a:stretch/>
        </p:blipFill>
        <p:spPr>
          <a:xfrm>
            <a:off x="231774" y="3409672"/>
            <a:ext cx="5991226" cy="3215751"/>
          </a:xfrm>
          <a:prstGeom prst="rect">
            <a:avLst/>
          </a:prstGeom>
        </p:spPr>
      </p:pic>
      <p:pic>
        <p:nvPicPr>
          <p:cNvPr id="22" name="Picture 21">
            <a:extLst>
              <a:ext uri="{FF2B5EF4-FFF2-40B4-BE49-F238E27FC236}">
                <a16:creationId xmlns:a16="http://schemas.microsoft.com/office/drawing/2014/main" id="{C53BE0EA-D5A3-46F9-AB80-D0CB502C76BF}"/>
              </a:ext>
            </a:extLst>
          </p:cNvPr>
          <p:cNvPicPr>
            <a:picLocks noChangeAspect="1"/>
          </p:cNvPicPr>
          <p:nvPr/>
        </p:nvPicPr>
        <p:blipFill rotWithShape="1">
          <a:blip r:embed="rId6"/>
          <a:srcRect l="16686" t="7947" r="4300" b="12596"/>
          <a:stretch/>
        </p:blipFill>
        <p:spPr>
          <a:xfrm>
            <a:off x="6130314" y="3400931"/>
            <a:ext cx="6015320" cy="3198911"/>
          </a:xfrm>
          <a:prstGeom prst="rect">
            <a:avLst/>
          </a:prstGeom>
        </p:spPr>
      </p:pic>
    </p:spTree>
    <p:extLst>
      <p:ext uri="{BB962C8B-B14F-4D97-AF65-F5344CB8AC3E}">
        <p14:creationId xmlns:p14="http://schemas.microsoft.com/office/powerpoint/2010/main" val="12001646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 restart="whenNotActive" fill="hold" evtFilter="cancelBubble" nodeType="interactiveSeq">
                <p:stCondLst>
                  <p:cond evt="onClick" delay="0">
                    <p:tgtEl>
                      <p:spTgt spid="1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2" restart="whenNotActive" fill="hold" evtFilter="cancelBubble" nodeType="interactiveSeq">
                <p:stCondLst>
                  <p:cond evt="onClick" delay="0">
                    <p:tgtEl>
                      <p:spTgt spid="2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7" restart="whenNotActive" fill="hold" evtFilter="cancelBubble" nodeType="interactiveSeq">
                <p:stCondLst>
                  <p:cond evt="onClick" delay="0">
                    <p:tgtEl>
                      <p:spTgt spid="2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C76EB9FC025CE4EA77484FBE6FBF5F4" ma:contentTypeVersion="13" ma:contentTypeDescription="Create a new document." ma:contentTypeScope="" ma:versionID="36ea6a21231c880cef5ed1a13e3ad9af">
  <xsd:schema xmlns:xsd="http://www.w3.org/2001/XMLSchema" xmlns:xs="http://www.w3.org/2001/XMLSchema" xmlns:p="http://schemas.microsoft.com/office/2006/metadata/properties" xmlns:ns3="ac3bf045-7311-4518-a6b4-f5f99f1c0e44" xmlns:ns4="65bb1e99-9db2-4e53-8d81-bd5b10abd0eb" targetNamespace="http://schemas.microsoft.com/office/2006/metadata/properties" ma:root="true" ma:fieldsID="201dbc7284ddb8bdf264e13af93e1635" ns3:_="" ns4:_="">
    <xsd:import namespace="ac3bf045-7311-4518-a6b4-f5f99f1c0e44"/>
    <xsd:import namespace="65bb1e99-9db2-4e53-8d81-bd5b10abd0e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bf045-7311-4518-a6b4-f5f99f1c0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bb1e99-9db2-4e53-8d81-bd5b10abd0e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8F0902-3819-47B2-B964-C491D8B5985E}">
  <ds:schemaRefs>
    <ds:schemaRef ds:uri="http://purl.org/dc/elements/1.1/"/>
    <ds:schemaRef ds:uri="http://schemas.microsoft.com/office/2006/metadata/properties"/>
    <ds:schemaRef ds:uri="http://purl.org/dc/terms/"/>
    <ds:schemaRef ds:uri="http://schemas.openxmlformats.org/package/2006/metadata/core-properties"/>
    <ds:schemaRef ds:uri="65bb1e99-9db2-4e53-8d81-bd5b10abd0eb"/>
    <ds:schemaRef ds:uri="http://schemas.microsoft.com/office/2006/documentManagement/types"/>
    <ds:schemaRef ds:uri="http://schemas.microsoft.com/office/infopath/2007/PartnerControls"/>
    <ds:schemaRef ds:uri="ac3bf045-7311-4518-a6b4-f5f99f1c0e44"/>
    <ds:schemaRef ds:uri="http://www.w3.org/XML/1998/namespace"/>
    <ds:schemaRef ds:uri="http://purl.org/dc/dcmitype/"/>
  </ds:schemaRefs>
</ds:datastoreItem>
</file>

<file path=customXml/itemProps2.xml><?xml version="1.0" encoding="utf-8"?>
<ds:datastoreItem xmlns:ds="http://schemas.openxmlformats.org/officeDocument/2006/customXml" ds:itemID="{7E151106-BCB7-4CB5-A73B-26124A01F7F1}">
  <ds:schemaRefs>
    <ds:schemaRef ds:uri="http://schemas.microsoft.com/sharepoint/v3/contenttype/forms"/>
  </ds:schemaRefs>
</ds:datastoreItem>
</file>

<file path=customXml/itemProps3.xml><?xml version="1.0" encoding="utf-8"?>
<ds:datastoreItem xmlns:ds="http://schemas.openxmlformats.org/officeDocument/2006/customXml" ds:itemID="{B0FC51F9-24E9-4288-83D3-7371A7FBF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bf045-7311-4518-a6b4-f5f99f1c0e44"/>
    <ds:schemaRef ds:uri="65bb1e99-9db2-4e53-8d81-bd5b10abd0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2179</TotalTime>
  <Words>2606</Words>
  <Application>Microsoft Office PowerPoint</Application>
  <PresentationFormat>Widescreen</PresentationFormat>
  <Paragraphs>265</Paragraphs>
  <Slides>16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Gill Sans MT</vt:lpstr>
      <vt:lpstr>Arial</vt:lpstr>
      <vt:lpstr>Arial Rounded MT Bold</vt:lpstr>
      <vt:lpstr>Calibri Light</vt:lpstr>
      <vt:lpstr>Calibri</vt:lpstr>
      <vt:lpstr>Lato</vt:lpstr>
      <vt:lpstr>League Spartan</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 Miller</dc:creator>
  <cp:lastModifiedBy>James, Jacqueline</cp:lastModifiedBy>
  <cp:revision>482</cp:revision>
  <dcterms:created xsi:type="dcterms:W3CDTF">2020-01-31T10:31:06Z</dcterms:created>
  <dcterms:modified xsi:type="dcterms:W3CDTF">2020-06-15T08:55:09Z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0x0101005C76EB9FC025CE4EA77484FBE6FBF5F4</vt:lpwstr>
  </property>
</Properties>
</file>