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546" r:id="rId5"/>
    <p:sldId id="311" r:id="rId6"/>
    <p:sldId id="312" r:id="rId7"/>
    <p:sldId id="277" r:id="rId8"/>
    <p:sldId id="309" r:id="rId9"/>
    <p:sldId id="314" r:id="rId10"/>
    <p:sldId id="315" r:id="rId11"/>
    <p:sldId id="316" r:id="rId12"/>
    <p:sldId id="301" r:id="rId13"/>
    <p:sldId id="310" r:id="rId14"/>
    <p:sldId id="31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l, Jonathan" initials="HJ" lastIdx="1" clrIdx="0">
    <p:extLst>
      <p:ext uri="{19B8F6BF-5375-455C-9EA6-DF929625EA0E}">
        <p15:presenceInfo xmlns:p15="http://schemas.microsoft.com/office/powerpoint/2012/main" userId="S::cvjon057@coventry.gov.uk::8c6879a7-c185-481e-a67b-1ec3c6c34b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335"/>
    <a:srgbClr val="CC0000"/>
    <a:srgbClr val="ACD433"/>
    <a:srgbClr val="D1F19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75843" autoAdjust="0"/>
  </p:normalViewPr>
  <p:slideViewPr>
    <p:cSldViewPr snapToGrid="0">
      <p:cViewPr varScale="1">
        <p:scale>
          <a:sx n="50" d="100"/>
          <a:sy n="50" d="100"/>
        </p:scale>
        <p:origin x="1248" y="24"/>
      </p:cViewPr>
      <p:guideLst/>
    </p:cSldViewPr>
  </p:slideViewPr>
  <p:outlineViewPr>
    <p:cViewPr>
      <p:scale>
        <a:sx n="33" d="100"/>
        <a:sy n="33" d="100"/>
      </p:scale>
      <p:origin x="0" y="-7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A7553F-719C-47A6-B1D2-119902A79B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AA125-26A1-47ED-8BE2-70E8024705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B399-B9E3-4BCA-A4EE-E3277CFBA5DA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2FE7B-3AFB-45A7-A873-3DE9D13D41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686B-A28E-4B07-A6BA-AB6D38570C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5536B-CE35-4AC9-8917-F87A9EA92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680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2943C-2656-4716-B16C-52ED04CBB7FD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61B47-23D2-430F-B740-F8246E94AB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28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24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768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91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02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47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91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84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23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0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77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61B47-23D2-430F-B740-F8246E94AB4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56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5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7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5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6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1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3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9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4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3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1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1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8FE2-460C-47AC-AA9E-CB5009F98E31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295E-D1B9-4B58-B838-B9CB639560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56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hyperlink" Target="mailto:smelowcarbon@aston.ac.uk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greenbusiness@coventry.gov.uk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9.jpeg"/><Relationship Id="rId4" Type="http://schemas.openxmlformats.org/officeDocument/2006/relationships/image" Target="../media/image2.jpe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20708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80" y="1027441"/>
            <a:ext cx="2186912" cy="4880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5081" y="2114490"/>
            <a:ext cx="1220708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b="1" dirty="0">
                <a:latin typeface="Conduit"/>
              </a:rPr>
              <a:t>Supporting SMEs on their Net Zero journey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4000" b="1" dirty="0">
              <a:latin typeface="Condui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4000" b="1" dirty="0">
              <a:latin typeface="Condui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b="1" dirty="0">
                <a:latin typeface="Conduit"/>
              </a:rPr>
              <a:t>Jonathan Howl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b="1" dirty="0">
                <a:latin typeface="Conduit"/>
              </a:rPr>
              <a:t>Business Energy Advisor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duit"/>
                <a:ea typeface="+mn-ea"/>
                <a:cs typeface="+mn-cs"/>
              </a:rPr>
              <a:t>Coventry City Council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3600" b="1" dirty="0">
              <a:latin typeface="Condui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dui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A7461-7D11-4B6F-B3F4-19E66FEAD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094" y="911912"/>
            <a:ext cx="1627773" cy="603556"/>
          </a:xfrm>
          <a:prstGeom prst="rect">
            <a:avLst/>
          </a:prstGeom>
        </p:spPr>
      </p:pic>
      <p:pic>
        <p:nvPicPr>
          <p:cNvPr id="6" name="Picture 5" descr="A picture containing person, tree, outdoor, person&#10;&#10;Description automatically generated">
            <a:extLst>
              <a:ext uri="{FF2B5EF4-FFF2-40B4-BE49-F238E27FC236}">
                <a16:creationId xmlns:a16="http://schemas.microsoft.com/office/drawing/2014/main" id="{41FB0F7E-18D1-4107-9920-AA1F1320B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871290"/>
            <a:ext cx="2720305" cy="26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72124C-B38B-4407-BC61-3102AA2A33BC}"/>
              </a:ext>
            </a:extLst>
          </p:cNvPr>
          <p:cNvSpPr txBox="1"/>
          <p:nvPr/>
        </p:nvSpPr>
        <p:spPr>
          <a:xfrm>
            <a:off x="521312" y="1765012"/>
            <a:ext cx="456918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cs typeface="Calibri"/>
              </a:rPr>
              <a:t>Highlights: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1EFAB2-DE84-4787-AB23-89BFADC92E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1" y="317215"/>
            <a:ext cx="2955008" cy="25746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B0A3C2-267E-4985-A527-E575BA2FD5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7" y="209949"/>
            <a:ext cx="1720083" cy="6411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357A26-D87D-4658-9B94-5636E27B2172}"/>
              </a:ext>
            </a:extLst>
          </p:cNvPr>
          <p:cNvSpPr/>
          <p:nvPr/>
        </p:nvSpPr>
        <p:spPr>
          <a:xfrm>
            <a:off x="982779" y="2764347"/>
            <a:ext cx="9458897" cy="43396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latin typeface="Calibri"/>
                <a:cs typeface="Calibri"/>
              </a:rPr>
              <a:t>Assisted </a:t>
            </a:r>
            <a:r>
              <a:rPr lang="en-GB" sz="2800" b="1" dirty="0">
                <a:latin typeface="Calibri"/>
                <a:cs typeface="Calibri"/>
              </a:rPr>
              <a:t>149</a:t>
            </a:r>
            <a:r>
              <a:rPr lang="en-GB" sz="2800" dirty="0">
                <a:latin typeface="Calibri"/>
                <a:cs typeface="Calibri"/>
              </a:rPr>
              <a:t> businesses during current phase 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This has saved </a:t>
            </a:r>
            <a:r>
              <a:rPr lang="en-GB" sz="2800" b="1" dirty="0">
                <a:cs typeface="Calibri"/>
              </a:rPr>
              <a:t>1,836 tonnes </a:t>
            </a:r>
            <a:r>
              <a:rPr lang="en-GB" sz="2800" dirty="0">
                <a:cs typeface="Calibri"/>
              </a:rPr>
              <a:t>of CO2e 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Issued </a:t>
            </a:r>
            <a:r>
              <a:rPr lang="en-GB" sz="2800" b="1" dirty="0">
                <a:cs typeface="Calibri"/>
              </a:rPr>
              <a:t>£1.57m in grant funding </a:t>
            </a:r>
            <a:r>
              <a:rPr lang="en-GB" sz="2800" dirty="0">
                <a:cs typeface="Calibri"/>
              </a:rPr>
              <a:t>&amp; have </a:t>
            </a:r>
            <a:r>
              <a:rPr lang="en-GB" sz="2800" b="1" dirty="0">
                <a:cs typeface="Calibri"/>
              </a:rPr>
              <a:t>£690k remaining to allocate </a:t>
            </a:r>
            <a:r>
              <a:rPr lang="en-GB" sz="2800" dirty="0">
                <a:cs typeface="Calibri"/>
              </a:rPr>
              <a:t>before the end of the programme in </a:t>
            </a:r>
            <a:r>
              <a:rPr lang="en-GB" sz="2800" b="1" dirty="0">
                <a:cs typeface="Calibri"/>
              </a:rPr>
              <a:t>mid-2023</a:t>
            </a:r>
          </a:p>
          <a:p>
            <a:pPr marL="457200" indent="-457200">
              <a:buFont typeface="Arial"/>
              <a:buChar char="•"/>
            </a:pPr>
            <a:endParaRPr lang="en-GB" sz="800" b="1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As a comparison, </a:t>
            </a:r>
            <a:r>
              <a:rPr lang="en-GB" sz="2800" b="1" dirty="0">
                <a:cs typeface="Calibri"/>
              </a:rPr>
              <a:t>1 x tonne of CO2 </a:t>
            </a:r>
            <a:r>
              <a:rPr lang="en-GB" sz="2800" dirty="0">
                <a:cs typeface="Calibri"/>
              </a:rPr>
              <a:t>is equivalent to the </a:t>
            </a:r>
            <a:r>
              <a:rPr lang="en-GB" sz="2800" b="1" dirty="0">
                <a:cs typeface="Calibri"/>
              </a:rPr>
              <a:t>emissions produced by a car in 6 months!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7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5C1438-EBD2-4E39-8FFF-67C985AC1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26" y="2041825"/>
            <a:ext cx="2875785" cy="28749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701DFA-30A1-4FB0-8BD5-4692A3D72C5E}"/>
              </a:ext>
            </a:extLst>
          </p:cNvPr>
          <p:cNvSpPr/>
          <p:nvPr/>
        </p:nvSpPr>
        <p:spPr>
          <a:xfrm>
            <a:off x="224854" y="2325185"/>
            <a:ext cx="7145762" cy="392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Membership is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free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 and offers a range of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benefits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Events, workshops &amp; webinars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Monthly e-newsletter – news, events, legislation, case studies</a:t>
            </a:r>
          </a:p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GB" sz="2200" dirty="0"/>
              <a:t>The opportunity to promote your news/projects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Expert advice with team of sustainability advisors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Enhance green credentials to secure new business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Networking and supply chain opportunities (join our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Green Business Directory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Currently 1,500 other organisations you can network with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CBDC2D-8046-49C9-BB09-6F493E7B13FC}"/>
              </a:ext>
            </a:extLst>
          </p:cNvPr>
          <p:cNvSpPr/>
          <p:nvPr/>
        </p:nvSpPr>
        <p:spPr>
          <a:xfrm>
            <a:off x="236552" y="1722902"/>
            <a:ext cx="5658134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duit"/>
                <a:ea typeface="+mn-ea"/>
                <a:cs typeface="+mn-cs"/>
              </a:rPr>
              <a:t>Green Business</a:t>
            </a:r>
            <a:r>
              <a:rPr lang="en-GB" altLang="en-US" sz="3200" b="1" dirty="0">
                <a:latin typeface="Conduit"/>
              </a:rPr>
              <a:t> Network: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dui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27441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981" y="1898443"/>
            <a:ext cx="8344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>
                <a:latin typeface="Conduit"/>
              </a:rPr>
              <a:t>For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free</a:t>
            </a:r>
            <a:r>
              <a:rPr lang="en-GB" altLang="en-US" sz="3200" b="1" dirty="0">
                <a:latin typeface="Conduit"/>
              </a:rPr>
              <a:t>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energy advice,</a:t>
            </a:r>
            <a:r>
              <a:rPr lang="en-GB" altLang="en-US" sz="3200" b="1" dirty="0">
                <a:latin typeface="Conduit"/>
              </a:rPr>
              <a:t>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energy</a:t>
            </a:r>
            <a:r>
              <a:rPr lang="en-GB" altLang="en-US" sz="3200" b="1" dirty="0">
                <a:latin typeface="Conduit"/>
              </a:rPr>
              <a:t> </a:t>
            </a:r>
            <a:r>
              <a:rPr lang="en-GB" altLang="en-US" sz="3200" b="1" dirty="0">
                <a:solidFill>
                  <a:srgbClr val="CC0000"/>
                </a:solidFill>
                <a:latin typeface="Conduit"/>
              </a:rPr>
              <a:t>audits, plus funding support</a:t>
            </a:r>
            <a:r>
              <a:rPr lang="en-GB" altLang="en-US" sz="3200" b="1" dirty="0">
                <a:latin typeface="Conduit"/>
              </a:rPr>
              <a:t> - get in touch: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47" y="1850317"/>
            <a:ext cx="1930427" cy="19298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476" y="2738110"/>
            <a:ext cx="889710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Coventry &amp; Warwickshire</a:t>
            </a:r>
            <a:r>
              <a:rPr lang="en-GB" sz="2800" dirty="0"/>
              <a:t>: </a:t>
            </a:r>
          </a:p>
          <a:p>
            <a:r>
              <a:rPr lang="en-GB" sz="2800" u="sng" dirty="0">
                <a:hlinkClick r:id="rId10"/>
              </a:rPr>
              <a:t>greenbusiness@coventry.gov.uk</a:t>
            </a:r>
            <a:endParaRPr lang="en-GB" sz="2800" u="sng" dirty="0"/>
          </a:p>
          <a:p>
            <a:endParaRPr lang="en-GB" sz="2800" u="sng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cs typeface="Arial" panose="020B0604020202020204" pitchFamily="34" charset="0"/>
              </a:rPr>
              <a:t>Black Country, Greater Birmingham &amp; Solihull</a:t>
            </a:r>
            <a:r>
              <a:rPr lang="en-GB" sz="2800" dirty="0">
                <a:cs typeface="Arial" panose="020B0604020202020204" pitchFamily="34" charset="0"/>
              </a:rPr>
              <a:t>:</a:t>
            </a:r>
          </a:p>
          <a:p>
            <a:r>
              <a:rPr lang="en-GB" sz="2800" dirty="0">
                <a:cs typeface="Arial" panose="020B0604020202020204" pitchFamily="34" charset="0"/>
                <a:hlinkClick r:id="rId11"/>
              </a:rPr>
              <a:t>smelowcarbon@aston.ac.uk</a:t>
            </a:r>
            <a:r>
              <a:rPr lang="en-GB" sz="2800" dirty="0"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Condui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6FFA96-D14E-4D9E-80A6-7C1D2F6CA5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EAAFA0-84E8-4A17-81BE-2D61825EFA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7709" y="5198832"/>
            <a:ext cx="39147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836612" y="2315527"/>
            <a:ext cx="9585897" cy="46474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dirty="0">
                <a:cs typeface="Calibri"/>
              </a:rPr>
              <a:t>Speaking to local businesses, we are finding that:</a:t>
            </a:r>
          </a:p>
          <a:p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Most SME's feel they are coming out of </a:t>
            </a:r>
            <a:r>
              <a:rPr lang="en-GB" sz="2800" b="1" dirty="0">
                <a:cs typeface="Calibri"/>
              </a:rPr>
              <a:t>COVID challenges </a:t>
            </a:r>
            <a:r>
              <a:rPr lang="en-GB" sz="2800" dirty="0">
                <a:cs typeface="Calibri"/>
              </a:rPr>
              <a:t>and are now looking to the future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Concern over </a:t>
            </a:r>
            <a:r>
              <a:rPr lang="en-GB" sz="2800" b="1" dirty="0">
                <a:cs typeface="Calibri"/>
              </a:rPr>
              <a:t>rising energy costs </a:t>
            </a:r>
          </a:p>
          <a:p>
            <a:pPr marL="457200" indent="-457200">
              <a:buFont typeface="Arial"/>
              <a:buChar char="•"/>
            </a:pPr>
            <a:endParaRPr lang="en-GB" sz="800" b="1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Main business driver is cost savings, however there are others – companies wanting to gain the benefits of </a:t>
            </a:r>
            <a:r>
              <a:rPr lang="en-GB" sz="2800" b="1" dirty="0">
                <a:cs typeface="Calibri"/>
              </a:rPr>
              <a:t>improved image </a:t>
            </a:r>
            <a:r>
              <a:rPr lang="en-GB" sz="2800" dirty="0">
                <a:cs typeface="Calibri"/>
              </a:rPr>
              <a:t>and </a:t>
            </a:r>
            <a:r>
              <a:rPr lang="en-GB" sz="2800" b="1" dirty="0">
                <a:cs typeface="Calibri"/>
              </a:rPr>
              <a:t>ability to win bids and tenders </a:t>
            </a: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F9BE90-8071-4EAC-BA0F-84030A6A2507}"/>
              </a:ext>
            </a:extLst>
          </p:cNvPr>
          <p:cNvSpPr txBox="1"/>
          <p:nvPr/>
        </p:nvSpPr>
        <p:spPr>
          <a:xfrm>
            <a:off x="709076" y="1583072"/>
            <a:ext cx="5690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b="1" dirty="0">
              <a:cs typeface="Calibri"/>
            </a:endParaRPr>
          </a:p>
          <a:p>
            <a:r>
              <a:rPr lang="en-GB" sz="3200" b="1" dirty="0">
                <a:cs typeface="Calibri"/>
              </a:rPr>
              <a:t>Recent feedback:</a:t>
            </a:r>
          </a:p>
          <a:p>
            <a:endParaRPr lang="en-GB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F7C8D-6E05-4F8B-8896-BA2457AB0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8376">
            <a:off x="6636476" y="1145253"/>
            <a:ext cx="5231982" cy="9383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4BC056-40CC-40A2-8D62-7F97671AB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49067">
            <a:off x="76627" y="379885"/>
            <a:ext cx="4593702" cy="11309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30B525-7128-4C5D-97F5-875D66455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2626" y="6154917"/>
            <a:ext cx="6525126" cy="6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700645" y="2690336"/>
            <a:ext cx="9458897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cs typeface="Calibri"/>
              </a:rPr>
              <a:t>Shift in focus:</a:t>
            </a: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cs typeface="Calibri"/>
              </a:rPr>
              <a:t>COP26</a:t>
            </a:r>
            <a:r>
              <a:rPr lang="en-GB" sz="2800" dirty="0">
                <a:cs typeface="Calibri"/>
              </a:rPr>
              <a:t> has increased overall awareness of the green agenda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So, while reducing operating costs is the main driver, awareness of wider issues is growing</a:t>
            </a:r>
          </a:p>
          <a:p>
            <a:endParaRPr lang="en-GB" sz="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Interest in </a:t>
            </a:r>
            <a:r>
              <a:rPr lang="en-GB" sz="2800" b="1" dirty="0">
                <a:cs typeface="Calibri"/>
              </a:rPr>
              <a:t>renewable technologies </a:t>
            </a:r>
            <a:r>
              <a:rPr lang="en-GB" sz="2800" dirty="0">
                <a:cs typeface="Calibri"/>
              </a:rPr>
              <a:t>increasing </a:t>
            </a:r>
          </a:p>
          <a:p>
            <a:r>
              <a:rPr lang="en-GB" sz="2800" dirty="0">
                <a:cs typeface="Calibri"/>
              </a:rPr>
              <a:t>      i.e. ASHP (air source heat pumps) and solar PV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1026" name="Picture 2" descr="COP26: What are these climate talks and why are they so important? |  Climate News | Sky News">
            <a:extLst>
              <a:ext uri="{FF2B5EF4-FFF2-40B4-BE49-F238E27FC236}">
                <a16:creationId xmlns:a16="http://schemas.microsoft.com/office/drawing/2014/main" id="{8040481F-469D-45B5-A4F9-91AF8D924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06" y="4699001"/>
            <a:ext cx="3822992" cy="21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Imperative For A 24/7 Renewable Energy World">
            <a:extLst>
              <a:ext uri="{FF2B5EF4-FFF2-40B4-BE49-F238E27FC236}">
                <a16:creationId xmlns:a16="http://schemas.microsoft.com/office/drawing/2014/main" id="{31320D26-795E-440F-8150-6E742EE8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8"/>
            <a:ext cx="3644900" cy="242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337001" y="2445752"/>
            <a:ext cx="9596480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cs typeface="Calibri"/>
              </a:rPr>
              <a:t>Coventry &amp; Warwickshire region</a:t>
            </a:r>
          </a:p>
          <a:p>
            <a:r>
              <a:rPr lang="en-GB" sz="2800" i="1" dirty="0">
                <a:cs typeface="Calibri"/>
              </a:rPr>
              <a:t>(please note also other schemes i.e. </a:t>
            </a:r>
            <a:r>
              <a:rPr lang="en-GB" sz="2800" b="1" i="1" dirty="0">
                <a:cs typeface="Calibri"/>
              </a:rPr>
              <a:t>Low Carbon SME</a:t>
            </a:r>
            <a:r>
              <a:rPr lang="en-GB" sz="2800" i="1" dirty="0">
                <a:cs typeface="Calibri"/>
              </a:rPr>
              <a:t>:</a:t>
            </a:r>
          </a:p>
          <a:p>
            <a:r>
              <a:rPr lang="en-GB" sz="2800" b="1" i="1" dirty="0">
                <a:cs typeface="Calibri"/>
              </a:rPr>
              <a:t>Birmingham, Black Country &amp; Solihull</a:t>
            </a:r>
            <a:r>
              <a:rPr lang="en-GB" sz="2800" i="1" dirty="0">
                <a:cs typeface="Calibri"/>
              </a:rPr>
              <a:t>)</a:t>
            </a:r>
            <a:endParaRPr lang="en-GB" sz="2800" i="1" dirty="0"/>
          </a:p>
          <a:p>
            <a:r>
              <a:rPr lang="en-GB" sz="2800" dirty="0">
                <a:cs typeface="Calibri"/>
              </a:rPr>
              <a:t> - Basic SME eligibility: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Less than 250 employees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Turnover of less than €50 million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Have received less than €200k in public aid over 3 years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Have at least 50% of sales through business to business</a:t>
            </a:r>
          </a:p>
        </p:txBody>
      </p:sp>
      <p:pic>
        <p:nvPicPr>
          <p:cNvPr id="14" name="Picture 3" descr="Image result for coventry and warwickshire map">
            <a:extLst>
              <a:ext uri="{FF2B5EF4-FFF2-40B4-BE49-F238E27FC236}">
                <a16:creationId xmlns:a16="http://schemas.microsoft.com/office/drawing/2014/main" id="{0737FD7F-3465-4BC6-AFCD-695855C45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47" y="1400998"/>
            <a:ext cx="5972073" cy="335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E6E029-0363-41A3-872F-55FA338A72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4513" y="4756658"/>
            <a:ext cx="2449519" cy="2129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894FB3-DA9A-4B2E-924E-768012855501}"/>
              </a:ext>
            </a:extLst>
          </p:cNvPr>
          <p:cNvSpPr txBox="1"/>
          <p:nvPr/>
        </p:nvSpPr>
        <p:spPr>
          <a:xfrm>
            <a:off x="337001" y="1765012"/>
            <a:ext cx="767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cs typeface="Calibri"/>
              </a:rPr>
              <a:t>Green Business Programme – ERDF funded </a:t>
            </a:r>
            <a:endParaRPr lang="en-GB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4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228601" y="2690336"/>
            <a:ext cx="9930942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cs typeface="Calibri"/>
              </a:rPr>
              <a:t>Aims of Scheme:</a:t>
            </a:r>
          </a:p>
          <a:p>
            <a:endParaRPr lang="en-GB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Calibri"/>
              </a:rPr>
              <a:t>Help businesses </a:t>
            </a:r>
            <a:r>
              <a:rPr lang="en-GB" sz="2800" b="1" dirty="0">
                <a:cs typeface="Calibri"/>
              </a:rPr>
              <a:t>reduce carbon  </a:t>
            </a:r>
          </a:p>
          <a:p>
            <a:pPr marL="457200" indent="-457200">
              <a:buFont typeface="+mj-lt"/>
              <a:buAutoNum type="alphaLcParenR"/>
            </a:pPr>
            <a:endParaRPr lang="en-GB" sz="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Calibri"/>
              </a:rPr>
              <a:t>Provide </a:t>
            </a:r>
            <a:r>
              <a:rPr lang="en-GB" sz="2800" b="1" dirty="0">
                <a:cs typeface="Calibri"/>
              </a:rPr>
              <a:t>advice &amp; guidance </a:t>
            </a:r>
            <a:r>
              <a:rPr lang="en-GB" sz="2800" dirty="0">
                <a:cs typeface="Calibri"/>
              </a:rPr>
              <a:t>re: energy efficiency measures </a:t>
            </a:r>
            <a:endParaRPr lang="en-GB" sz="2800" b="1" dirty="0">
              <a:cs typeface="Calibri"/>
            </a:endParaRPr>
          </a:p>
          <a:p>
            <a:pPr marL="457200" indent="-457200">
              <a:buFont typeface="+mj-lt"/>
              <a:buAutoNum type="alphaLcParenR"/>
            </a:pPr>
            <a:endParaRPr lang="en-GB" sz="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cs typeface="Calibri"/>
              </a:rPr>
              <a:t>Access to </a:t>
            </a:r>
            <a:r>
              <a:rPr lang="en-GB" sz="2800" b="1" dirty="0">
                <a:cs typeface="Calibri"/>
              </a:rPr>
              <a:t>grant funding </a:t>
            </a:r>
            <a:r>
              <a:rPr lang="en-GB" sz="2800" dirty="0">
                <a:cs typeface="Calibri"/>
              </a:rPr>
              <a:t>to assist with capital expenditure  </a:t>
            </a: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25DBF-A4F9-49AA-80BA-00E2A5C802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13" y="1851501"/>
            <a:ext cx="2099627" cy="1399751"/>
          </a:xfrm>
          <a:prstGeom prst="rect">
            <a:avLst/>
          </a:prstGeom>
        </p:spPr>
      </p:pic>
      <p:pic>
        <p:nvPicPr>
          <p:cNvPr id="15" name="Picture 14" descr="A picture containing text, person, people, group&#10;&#10;Description automatically generated">
            <a:extLst>
              <a:ext uri="{FF2B5EF4-FFF2-40B4-BE49-F238E27FC236}">
                <a16:creationId xmlns:a16="http://schemas.microsoft.com/office/drawing/2014/main" id="{E376963A-A3F7-4E7F-8C92-62320D229F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05" y="1660484"/>
            <a:ext cx="4004892" cy="23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700645" y="2690336"/>
            <a:ext cx="9458897" cy="483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cs typeface="Calibri"/>
              </a:rPr>
              <a:t>How the programme works: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Businesses provide us with 12 months energy bills (if available).</a:t>
            </a:r>
          </a:p>
          <a:p>
            <a:pPr marL="457200" indent="-457200">
              <a:buFont typeface="Arial"/>
              <a:buChar char="•"/>
            </a:pPr>
            <a:endParaRPr lang="en-GB" sz="1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We carry out an on-site energy audit of the business; heating/lighting/processes/machinery/energy wastage.</a:t>
            </a:r>
          </a:p>
          <a:p>
            <a:pPr marL="457200" indent="-457200">
              <a:buFont typeface="Arial"/>
              <a:buChar char="•"/>
            </a:pPr>
            <a:endParaRPr lang="en-GB" sz="1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The energy report is then created, with these objectives: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2052" name="Picture 4" descr="Cheap energy suppliers – Compare and cut your gas and electricity bills  with Green Network Energy to Tonik Energy">
            <a:extLst>
              <a:ext uri="{FF2B5EF4-FFF2-40B4-BE49-F238E27FC236}">
                <a16:creationId xmlns:a16="http://schemas.microsoft.com/office/drawing/2014/main" id="{36E31254-8067-4775-ACF8-0D74F221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" y="-150"/>
            <a:ext cx="3585928" cy="237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197050" y="2476921"/>
            <a:ext cx="9448314" cy="56323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cs typeface="Calibri"/>
              </a:rPr>
              <a:t>Objectives:</a:t>
            </a:r>
          </a:p>
          <a:p>
            <a:endParaRPr lang="en-GB" sz="3200" b="1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To assess </a:t>
            </a:r>
            <a:r>
              <a:rPr lang="en-GB" sz="2800" b="1" dirty="0">
                <a:cs typeface="Calibri"/>
              </a:rPr>
              <a:t>energy</a:t>
            </a:r>
            <a:r>
              <a:rPr lang="en-GB" sz="2800" dirty="0">
                <a:cs typeface="Calibri"/>
              </a:rPr>
              <a:t> </a:t>
            </a:r>
            <a:r>
              <a:rPr lang="en-GB" sz="2800" b="1" dirty="0">
                <a:cs typeface="Calibri"/>
              </a:rPr>
              <a:t>use</a:t>
            </a:r>
            <a:r>
              <a:rPr lang="en-GB" sz="2800" dirty="0">
                <a:cs typeface="Calibri"/>
              </a:rPr>
              <a:t>, associated </a:t>
            </a:r>
            <a:r>
              <a:rPr lang="en-GB" sz="2800" b="1" dirty="0">
                <a:cs typeface="Calibri"/>
              </a:rPr>
              <a:t>costs</a:t>
            </a:r>
            <a:r>
              <a:rPr lang="en-GB" sz="2800" dirty="0">
                <a:cs typeface="Calibri"/>
              </a:rPr>
              <a:t> and </a:t>
            </a:r>
            <a:r>
              <a:rPr lang="en-GB" sz="2800" b="1" dirty="0">
                <a:cs typeface="Calibri"/>
              </a:rPr>
              <a:t>carbon</a:t>
            </a:r>
            <a:r>
              <a:rPr lang="en-GB" sz="2800" dirty="0">
                <a:cs typeface="Calibri"/>
              </a:rPr>
              <a:t> outputs, helping to identify areas of </a:t>
            </a:r>
            <a:r>
              <a:rPr lang="en-GB" sz="2800" b="1" dirty="0">
                <a:cs typeface="Calibri"/>
              </a:rPr>
              <a:t>highest inefficiency</a:t>
            </a:r>
            <a:r>
              <a:rPr lang="en-GB" sz="2800" dirty="0">
                <a:cs typeface="Calibri"/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GB" sz="2800" b="1" dirty="0">
                <a:cs typeface="Calibri"/>
              </a:rPr>
              <a:t>Energy efficiency improvement measures </a:t>
            </a:r>
            <a:r>
              <a:rPr lang="en-GB" sz="2800" dirty="0">
                <a:cs typeface="Calibri"/>
              </a:rPr>
              <a:t>are then recommended; but no obligation to follow all of these. </a:t>
            </a:r>
          </a:p>
          <a:p>
            <a:pPr marL="457200" indent="-457200">
              <a:buFont typeface="Arial"/>
              <a:buChar char="•"/>
            </a:pPr>
            <a:endParaRPr lang="en-GB" sz="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Finally, what </a:t>
            </a:r>
            <a:r>
              <a:rPr lang="en-GB" sz="2800" b="1" dirty="0">
                <a:cs typeface="Calibri"/>
              </a:rPr>
              <a:t>grant funding is available </a:t>
            </a:r>
            <a:r>
              <a:rPr lang="en-GB" sz="2800" dirty="0">
                <a:cs typeface="Calibri"/>
              </a:rPr>
              <a:t>to support the capital investment required to implement these measures.</a:t>
            </a: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3074" name="Picture 2" descr="SBEM Reports 101: How Can SBEM Save Your Business Money?Sustainability  Consultants | EALCONSULT Energy Compliance Consultants">
            <a:extLst>
              <a:ext uri="{FF2B5EF4-FFF2-40B4-BE49-F238E27FC236}">
                <a16:creationId xmlns:a16="http://schemas.microsoft.com/office/drawing/2014/main" id="{DCB4DF3D-87EA-4FBD-A7D5-81032763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44" y="1770272"/>
            <a:ext cx="4000498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-132"/>
            <a:ext cx="12207081" cy="68581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1689BB-43BB-4634-B894-3D55B27A6287}"/>
              </a:ext>
            </a:extLst>
          </p:cNvPr>
          <p:cNvSpPr/>
          <p:nvPr/>
        </p:nvSpPr>
        <p:spPr>
          <a:xfrm>
            <a:off x="188523" y="2753386"/>
            <a:ext cx="9458897" cy="64940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Insulation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LED lighting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Glazing 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Shutter doors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Solar PV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Heat Pumps 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cs typeface="Calibri"/>
              </a:rPr>
              <a:t>HVAC </a:t>
            </a:r>
            <a:r>
              <a:rPr lang="en-GB" sz="2400" i="1" dirty="0">
                <a:cs typeface="Calibri"/>
              </a:rPr>
              <a:t>(Heating, Ventilation, Air Conditioning)</a:t>
            </a:r>
          </a:p>
          <a:p>
            <a:endParaRPr lang="en-GB" sz="2400" i="1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endParaRPr lang="en-GB" sz="2800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18CA9C-C2B2-4BF3-912D-D5B0551F50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51" y="3887598"/>
            <a:ext cx="3470470" cy="23057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3CA209-8653-4E31-AF2D-1DCAD27E7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6727" y="1733841"/>
            <a:ext cx="2115495" cy="1859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4A510-707E-4E0F-B335-4C047F50651A}"/>
              </a:ext>
            </a:extLst>
          </p:cNvPr>
          <p:cNvSpPr txBox="1"/>
          <p:nvPr/>
        </p:nvSpPr>
        <p:spPr>
          <a:xfrm>
            <a:off x="304661" y="1985786"/>
            <a:ext cx="689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cs typeface="Calibri"/>
              </a:rPr>
              <a:t>Example areas for recommendations:</a:t>
            </a:r>
          </a:p>
        </p:txBody>
      </p:sp>
      <p:pic>
        <p:nvPicPr>
          <p:cNvPr id="16" name="Picture 2" descr="http://safetytoolboxtopics.com/images/stories/bigstock-Factory-Workers-And-Production-69660367.jpg">
            <a:extLst>
              <a:ext uri="{FF2B5EF4-FFF2-40B4-BE49-F238E27FC236}">
                <a16:creationId xmlns:a16="http://schemas.microsoft.com/office/drawing/2014/main" id="{6AE4681B-A1C6-4525-A65F-53287C84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32" y="2717104"/>
            <a:ext cx="2413846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0" y="109858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645" y="2028157"/>
            <a:ext cx="9589576" cy="35086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/>
              <a:t>Programme outputs:</a:t>
            </a:r>
          </a:p>
          <a:p>
            <a:pPr algn="ctr"/>
            <a:endParaRPr lang="en-GB" dirty="0"/>
          </a:p>
          <a:p>
            <a:r>
              <a:rPr lang="en-GB" sz="2800" b="1" dirty="0"/>
              <a:t>1.  </a:t>
            </a:r>
            <a:r>
              <a:rPr lang="en-GB" sz="2800" dirty="0"/>
              <a:t>Energy audit (</a:t>
            </a:r>
            <a:r>
              <a:rPr lang="en-GB" sz="2800" b="1" dirty="0"/>
              <a:t>worth £840</a:t>
            </a:r>
            <a:r>
              <a:rPr lang="en-GB" sz="2800" dirty="0"/>
              <a:t>) carried out FOC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Carbon</a:t>
            </a:r>
            <a:r>
              <a:rPr lang="en-GB" sz="2800" dirty="0"/>
              <a:t> saving calculation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Maximising</a:t>
            </a:r>
            <a:r>
              <a:rPr lang="en-GB" sz="2800" dirty="0"/>
              <a:t> potential energy savings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b="1" dirty="0"/>
              <a:t>Supports</a:t>
            </a:r>
            <a:r>
              <a:rPr lang="en-GB" sz="2800" dirty="0"/>
              <a:t> funding bids/compliance/etc</a:t>
            </a:r>
            <a:endParaRPr lang="en-GB" sz="2800" b="1" dirty="0"/>
          </a:p>
          <a:p>
            <a:r>
              <a:rPr lang="en-GB" sz="2800" b="1" dirty="0"/>
              <a:t>2.  </a:t>
            </a:r>
            <a:r>
              <a:rPr lang="en-GB" sz="2800" dirty="0"/>
              <a:t>Grant funding: maximum of </a:t>
            </a:r>
            <a:r>
              <a:rPr lang="en-GB" sz="2800" b="1" dirty="0"/>
              <a:t>£50k and 40% subsidy</a:t>
            </a:r>
          </a:p>
          <a:p>
            <a:pPr lvl="1"/>
            <a:r>
              <a:rPr lang="en-GB" sz="2800" i="1" dirty="0"/>
              <a:t> Must save at least 1 tonne CO2e per £1k of grant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0C98-DDCB-4791-A07F-E802097353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93" y="963424"/>
            <a:ext cx="1720083" cy="6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EA0DF163BB5B4C816C12F66EB6EA77" ma:contentTypeVersion="13" ma:contentTypeDescription="Create a new document." ma:contentTypeScope="" ma:versionID="0ef503c47c23c39194c2e42064cf3197">
  <xsd:schema xmlns:xsd="http://www.w3.org/2001/XMLSchema" xmlns:xs="http://www.w3.org/2001/XMLSchema" xmlns:p="http://schemas.microsoft.com/office/2006/metadata/properties" xmlns:ns3="eb570b2b-62bb-4d68-a36e-a12117d104b8" xmlns:ns4="69971c08-6951-4896-92c6-aecb7e1855ca" targetNamespace="http://schemas.microsoft.com/office/2006/metadata/properties" ma:root="true" ma:fieldsID="8a13e57b6cfa5acc7c08292a118b1632" ns3:_="" ns4:_="">
    <xsd:import namespace="eb570b2b-62bb-4d68-a36e-a12117d104b8"/>
    <xsd:import namespace="69971c08-6951-4896-92c6-aecb7e18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70b2b-62bb-4d68-a36e-a12117d10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71c08-6951-4896-92c6-aecb7e18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F12EBB-1955-4A75-805F-9BC507487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570b2b-62bb-4d68-a36e-a12117d104b8"/>
    <ds:schemaRef ds:uri="69971c08-6951-4896-92c6-aecb7e18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272998-C719-48DC-8B80-74EBD8B747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81649F0-51F1-4E37-8E5B-228B93F262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7177</TotalTime>
  <Words>604</Words>
  <Application>Microsoft Office PowerPoint</Application>
  <PresentationFormat>Widescreen</PresentationFormat>
  <Paragraphs>126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Conduit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Coventry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Gill, Sarah</dc:creator>
  <cp:lastModifiedBy>Howl, Jonathan</cp:lastModifiedBy>
  <cp:revision>559</cp:revision>
  <dcterms:created xsi:type="dcterms:W3CDTF">2017-11-13T13:00:49Z</dcterms:created>
  <dcterms:modified xsi:type="dcterms:W3CDTF">2021-11-17T16:58:01Z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0x0101003BEA0DF163BB5B4C816C12F66EB6EA77</vt:lpwstr>
  </property>
</Properties>
</file>