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1" r:id="rId2"/>
    <p:sldId id="256" r:id="rId3"/>
    <p:sldId id="351" r:id="rId4"/>
    <p:sldId id="352" r:id="rId5"/>
    <p:sldId id="346" r:id="rId6"/>
    <p:sldId id="345" r:id="rId7"/>
    <p:sldId id="353" r:id="rId8"/>
    <p:sldId id="334" r:id="rId9"/>
    <p:sldId id="354" r:id="rId10"/>
    <p:sldId id="355"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8" autoAdjust="0"/>
    <p:restoredTop sz="65838" autoAdjust="0"/>
  </p:normalViewPr>
  <p:slideViewPr>
    <p:cSldViewPr snapToGrid="0">
      <p:cViewPr varScale="1">
        <p:scale>
          <a:sx n="42" d="100"/>
          <a:sy n="42" d="100"/>
        </p:scale>
        <p:origin x="12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6DBB2-D9DE-427B-BBAA-84AC6D3D2BBA}"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7B843-C812-45A0-ABFB-0D40AE773B10}" type="slidenum">
              <a:rPr lang="en-GB" smtClean="0"/>
              <a:t>‹#›</a:t>
            </a:fld>
            <a:endParaRPr lang="en-GB"/>
          </a:p>
        </p:txBody>
      </p:sp>
    </p:spTree>
    <p:extLst>
      <p:ext uri="{BB962C8B-B14F-4D97-AF65-F5344CB8AC3E}">
        <p14:creationId xmlns:p14="http://schemas.microsoft.com/office/powerpoint/2010/main" val="106848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200" kern="1200" dirty="0">
              <a:solidFill>
                <a:schemeClr val="tx1"/>
              </a:solidFill>
              <a:effectLst/>
              <a:latin typeface="+mn-lt"/>
              <a:ea typeface="+mn-ea"/>
              <a:cs typeface="+mn-cs"/>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2DA7F8-82EC-4D25-AA3E-0DE490F57119}" type="slidenum">
              <a:rPr lang="en-GB" altLang="en-US">
                <a:solidFill>
                  <a:srgbClr val="000000"/>
                </a:solidFill>
                <a:latin typeface="Arial" panose="020B0604020202020204" pitchFamily="34" charset="0"/>
              </a:rPr>
              <a:pPr>
                <a:spcBef>
                  <a:spcPct val="0"/>
                </a:spcBef>
              </a:pPr>
              <a:t>1</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2008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3 </a:t>
            </a:r>
          </a:p>
          <a:p>
            <a:r>
              <a:rPr lang="en-GB" sz="1200" kern="1200" dirty="0" smtClean="0">
                <a:solidFill>
                  <a:schemeClr val="tx1"/>
                </a:solidFill>
                <a:effectLst/>
                <a:latin typeface="+mn-lt"/>
                <a:ea typeface="+mn-ea"/>
                <a:cs typeface="+mn-cs"/>
              </a:rPr>
              <a:t>ARLI </a:t>
            </a:r>
            <a:r>
              <a:rPr lang="en-GB" sz="1200" kern="1200" dirty="0" smtClean="0">
                <a:solidFill>
                  <a:schemeClr val="tx1"/>
                </a:solidFill>
                <a:effectLst/>
                <a:latin typeface="+mn-lt"/>
                <a:ea typeface="+mn-ea"/>
                <a:cs typeface="+mn-cs"/>
              </a:rPr>
              <a:t>– stands</a:t>
            </a:r>
            <a:r>
              <a:rPr lang="en-GB" sz="1200" kern="1200" baseline="0" dirty="0" smtClean="0">
                <a:solidFill>
                  <a:schemeClr val="tx1"/>
                </a:solidFill>
                <a:effectLst/>
                <a:latin typeface="+mn-lt"/>
                <a:ea typeface="+mn-ea"/>
                <a:cs typeface="+mn-cs"/>
              </a:rPr>
              <a:t> for A</a:t>
            </a:r>
            <a:r>
              <a:rPr lang="en-GB" sz="1200" kern="1200" dirty="0" smtClean="0">
                <a:solidFill>
                  <a:schemeClr val="tx1"/>
                </a:solidFill>
                <a:effectLst/>
                <a:latin typeface="+mn-lt"/>
                <a:ea typeface="+mn-ea"/>
                <a:cs typeface="+mn-cs"/>
              </a:rPr>
              <a:t>lternative Raw materials </a:t>
            </a:r>
            <a:r>
              <a:rPr lang="en-GB" sz="1200" kern="1200" dirty="0" smtClean="0">
                <a:solidFill>
                  <a:schemeClr val="tx1"/>
                </a:solidFill>
                <a:effectLst/>
                <a:latin typeface="+mn-lt"/>
                <a:ea typeface="+mn-ea"/>
                <a:cs typeface="+mn-cs"/>
              </a:rPr>
              <a:t>with </a:t>
            </a:r>
            <a:r>
              <a:rPr lang="en-GB" sz="1200" kern="1200" dirty="0" smtClean="0">
                <a:solidFill>
                  <a:schemeClr val="tx1"/>
                </a:solidFill>
                <a:effectLst/>
                <a:latin typeface="+mn-lt"/>
                <a:ea typeface="+mn-ea"/>
                <a:cs typeface="+mn-cs"/>
              </a:rPr>
              <a:t>Low Impact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are ERDF funded and operate in the GBSLEP, Black Country LEP, The Marches and of course Coventry &amp; Warwickshire.</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collaborative </a:t>
            </a:r>
            <a:r>
              <a:rPr lang="en-GB" sz="1200" kern="1200" dirty="0" smtClean="0">
                <a:solidFill>
                  <a:schemeClr val="tx1"/>
                </a:solidFill>
                <a:effectLst/>
                <a:latin typeface="+mn-lt"/>
                <a:ea typeface="+mn-ea"/>
                <a:cs typeface="+mn-cs"/>
              </a:rPr>
              <a:t>research project in which we collaborate with all sizes of SMEs, small, medium enterprises. We've been running for </a:t>
            </a:r>
            <a:r>
              <a:rPr lang="en-GB" sz="1200" kern="1200" dirty="0" smtClean="0">
                <a:solidFill>
                  <a:schemeClr val="tx1"/>
                </a:solidFill>
                <a:effectLst/>
                <a:latin typeface="+mn-lt"/>
                <a:ea typeface="+mn-ea"/>
                <a:cs typeface="+mn-cs"/>
              </a:rPr>
              <a:t>four</a:t>
            </a:r>
            <a:r>
              <a:rPr lang="en-GB" sz="1200" kern="1200" baseline="0" dirty="0" smtClean="0">
                <a:solidFill>
                  <a:schemeClr val="tx1"/>
                </a:solidFill>
                <a:effectLst/>
                <a:latin typeface="+mn-lt"/>
                <a:ea typeface="+mn-ea"/>
                <a:cs typeface="+mn-cs"/>
              </a:rPr>
              <a:t> years </a:t>
            </a:r>
            <a:r>
              <a:rPr lang="en-GB" sz="1200" kern="1200" dirty="0" smtClean="0">
                <a:solidFill>
                  <a:schemeClr val="tx1"/>
                </a:solidFill>
                <a:effectLst/>
                <a:latin typeface="+mn-lt"/>
                <a:ea typeface="+mn-ea"/>
                <a:cs typeface="+mn-cs"/>
              </a:rPr>
              <a:t>and our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funding see us run</a:t>
            </a:r>
            <a:r>
              <a:rPr lang="en-GB" sz="1200" kern="1200" baseline="0" dirty="0" smtClean="0">
                <a:solidFill>
                  <a:schemeClr val="tx1"/>
                </a:solidFill>
                <a:effectLst/>
                <a:latin typeface="+mn-lt"/>
                <a:ea typeface="+mn-ea"/>
                <a:cs typeface="+mn-cs"/>
              </a:rPr>
              <a:t> until July </a:t>
            </a:r>
            <a:r>
              <a:rPr lang="en-GB" sz="1200" kern="1200" dirty="0" smtClean="0">
                <a:solidFill>
                  <a:schemeClr val="tx1"/>
                </a:solidFill>
                <a:effectLst/>
                <a:latin typeface="+mn-lt"/>
                <a:ea typeface="+mn-ea"/>
                <a:cs typeface="+mn-cs"/>
              </a:rPr>
              <a:t>2023</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what is the aim of our ARLI project – </a:t>
            </a:r>
            <a:r>
              <a:rPr lang="en-GB" sz="1200" kern="1200" dirty="0" smtClean="0">
                <a:solidFill>
                  <a:schemeClr val="tx1"/>
                </a:solidFill>
                <a:effectLst/>
                <a:latin typeface="+mn-lt"/>
                <a:ea typeface="+mn-ea"/>
                <a:cs typeface="+mn-cs"/>
              </a:rPr>
              <a:t>it is to support SMEs to grow and innovate.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a:t>
            </a:r>
            <a:r>
              <a:rPr lang="en-GB" sz="1200" kern="1200" dirty="0" smtClean="0">
                <a:solidFill>
                  <a:schemeClr val="tx1"/>
                </a:solidFill>
                <a:effectLst/>
                <a:latin typeface="+mn-lt"/>
                <a:ea typeface="+mn-ea"/>
                <a:cs typeface="+mn-cs"/>
              </a:rPr>
              <a:t>is for the academics within the university and our engineers to work on supporting businesses, particularly SMEs to help them </a:t>
            </a:r>
            <a:r>
              <a:rPr lang="en-GB" sz="1200" kern="1200" dirty="0" smtClean="0">
                <a:solidFill>
                  <a:schemeClr val="tx1"/>
                </a:solidFill>
                <a:effectLst/>
                <a:latin typeface="+mn-lt"/>
                <a:ea typeface="+mn-ea"/>
                <a:cs typeface="+mn-cs"/>
              </a:rPr>
              <a:t>produce </a:t>
            </a:r>
            <a:r>
              <a:rPr lang="en-GB" sz="1200" kern="1200" dirty="0" smtClean="0">
                <a:solidFill>
                  <a:schemeClr val="tx1"/>
                </a:solidFill>
                <a:effectLst/>
                <a:latin typeface="+mn-lt"/>
                <a:ea typeface="+mn-ea"/>
                <a:cs typeface="+mn-cs"/>
              </a:rPr>
              <a:t>new materials, low carbon materials, and provide them with all sorts of support that they normally don't have available.</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B57B843-C812-45A0-ABFB-0D40AE773B10}" type="slidenum">
              <a:rPr lang="en-GB" smtClean="0"/>
              <a:t>2</a:t>
            </a:fld>
            <a:endParaRPr lang="en-GB"/>
          </a:p>
        </p:txBody>
      </p:sp>
    </p:spTree>
    <p:extLst>
      <p:ext uri="{BB962C8B-B14F-4D97-AF65-F5344CB8AC3E}">
        <p14:creationId xmlns:p14="http://schemas.microsoft.com/office/powerpoint/2010/main" val="394054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57B843-C812-45A0-ABFB-0D40AE773B10}" type="slidenum">
              <a:rPr lang="en-GB" smtClean="0"/>
              <a:t>3</a:t>
            </a:fld>
            <a:endParaRPr lang="en-GB"/>
          </a:p>
        </p:txBody>
      </p:sp>
    </p:spTree>
    <p:extLst>
      <p:ext uri="{BB962C8B-B14F-4D97-AF65-F5344CB8AC3E}">
        <p14:creationId xmlns:p14="http://schemas.microsoft.com/office/powerpoint/2010/main" val="233471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5</a:t>
            </a:r>
          </a:p>
          <a:p>
            <a:r>
              <a:rPr lang="en-GB" sz="1200" kern="1200" dirty="0" smtClean="0">
                <a:solidFill>
                  <a:schemeClr val="tx1"/>
                </a:solidFill>
                <a:effectLst/>
                <a:latin typeface="+mn-lt"/>
                <a:ea typeface="+mn-ea"/>
                <a:cs typeface="+mn-cs"/>
              </a:rPr>
              <a:t>We can support in looking at the processes that they're developing or that they're using to see if we can improve on them. And of course, one of the aims is to help these SMEs grow and support the development of not just a new skill base, but also to increase the opportunities for employment.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Now while we can't provide funding directly to business, we do offer support of the sorts of things up as I say that SME don't normally have within organizations which is the full testing and development processes that we have in our labs such as computer </a:t>
            </a:r>
            <a:r>
              <a:rPr lang="en-GB" sz="1200" kern="1200" dirty="0" err="1" smtClean="0">
                <a:solidFill>
                  <a:schemeClr val="tx1"/>
                </a:solidFill>
                <a:effectLst/>
                <a:latin typeface="+mn-lt"/>
                <a:ea typeface="+mn-ea"/>
                <a:cs typeface="+mn-cs"/>
              </a:rPr>
              <a:t>modeling</a:t>
            </a:r>
            <a:r>
              <a:rPr lang="en-GB" sz="1200" kern="1200" dirty="0" smtClean="0">
                <a:solidFill>
                  <a:schemeClr val="tx1"/>
                </a:solidFill>
                <a:effectLst/>
                <a:latin typeface="+mn-lt"/>
                <a:ea typeface="+mn-ea"/>
                <a:cs typeface="+mn-cs"/>
              </a:rPr>
              <a:t> and physical mechanical testing of materials and processes.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work with business on Circular Economy &amp; Sustainability</a:t>
            </a:r>
          </a:p>
          <a:p>
            <a:r>
              <a:rPr lang="en-GB" sz="1200" kern="1200" dirty="0" smtClean="0">
                <a:solidFill>
                  <a:schemeClr val="tx1"/>
                </a:solidFill>
                <a:effectLst/>
                <a:latin typeface="+mn-lt"/>
                <a:ea typeface="+mn-ea"/>
                <a:cs typeface="+mn-cs"/>
              </a:rPr>
              <a:t>Typically from the Waste, Manufacturing, Construction sector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perform material and final product testing.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Simulation and finite element analysis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Compliance and regulations guidance.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Life cycle and carbon foot printing.</a:t>
            </a:r>
          </a:p>
          <a:p>
            <a:endParaRPr lang="en-GB" dirty="0"/>
          </a:p>
        </p:txBody>
      </p:sp>
      <p:sp>
        <p:nvSpPr>
          <p:cNvPr id="4" name="Slide Number Placeholder 3"/>
          <p:cNvSpPr>
            <a:spLocks noGrp="1"/>
          </p:cNvSpPr>
          <p:nvPr>
            <p:ph type="sldNum" sz="quarter" idx="10"/>
          </p:nvPr>
        </p:nvSpPr>
        <p:spPr/>
        <p:txBody>
          <a:bodyPr/>
          <a:lstStyle/>
          <a:p>
            <a:fld id="{9B57B843-C812-45A0-ABFB-0D40AE773B10}" type="slidenum">
              <a:rPr lang="en-GB" smtClean="0"/>
              <a:t>4</a:t>
            </a:fld>
            <a:endParaRPr lang="en-GB"/>
          </a:p>
        </p:txBody>
      </p:sp>
    </p:spTree>
    <p:extLst>
      <p:ext uri="{BB962C8B-B14F-4D97-AF65-F5344CB8AC3E}">
        <p14:creationId xmlns:p14="http://schemas.microsoft.com/office/powerpoint/2010/main" val="72597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57B843-C812-45A0-ABFB-0D40AE773B10}" type="slidenum">
              <a:rPr lang="en-GB" smtClean="0"/>
              <a:t>5</a:t>
            </a:fld>
            <a:endParaRPr lang="en-GB"/>
          </a:p>
        </p:txBody>
      </p:sp>
    </p:spTree>
    <p:extLst>
      <p:ext uri="{BB962C8B-B14F-4D97-AF65-F5344CB8AC3E}">
        <p14:creationId xmlns:p14="http://schemas.microsoft.com/office/powerpoint/2010/main" val="168985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Embodied Carbon is a measure of the global warming impact caused from the </a:t>
            </a:r>
            <a:r>
              <a:rPr lang="en-GB" sz="1100" dirty="0" smtClean="0">
                <a:latin typeface="Calibri" panose="020F0502020204030204" pitchFamily="34" charset="0"/>
                <a:cs typeface="Calibri" panose="020F0502020204030204" pitchFamily="34" charset="0"/>
              </a:rPr>
              <a:t>resource</a:t>
            </a:r>
            <a:r>
              <a:rPr lang="en-GB" dirty="0" smtClean="0"/>
              <a:t> extraction/creation, production of products (i.e., at the factory), transportation, emissions from removal and disposal at the end of its useful life. </a:t>
            </a:r>
          </a:p>
          <a:p>
            <a:endParaRPr lang="en-GB" dirty="0"/>
          </a:p>
        </p:txBody>
      </p:sp>
      <p:sp>
        <p:nvSpPr>
          <p:cNvPr id="4" name="Slide Number Placeholder 3"/>
          <p:cNvSpPr>
            <a:spLocks noGrp="1"/>
          </p:cNvSpPr>
          <p:nvPr>
            <p:ph type="sldNum" sz="quarter" idx="10"/>
          </p:nvPr>
        </p:nvSpPr>
        <p:spPr/>
        <p:txBody>
          <a:bodyPr/>
          <a:lstStyle/>
          <a:p>
            <a:fld id="{9B57B843-C812-45A0-ABFB-0D40AE773B10}" type="slidenum">
              <a:rPr lang="en-GB" smtClean="0"/>
              <a:t>6</a:t>
            </a:fld>
            <a:endParaRPr lang="en-GB"/>
          </a:p>
        </p:txBody>
      </p:sp>
    </p:spTree>
    <p:extLst>
      <p:ext uri="{BB962C8B-B14F-4D97-AF65-F5344CB8AC3E}">
        <p14:creationId xmlns:p14="http://schemas.microsoft.com/office/powerpoint/2010/main" val="289490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a:t>UCS = Unconfined Compress Strength Test</a:t>
            </a:r>
          </a:p>
        </p:txBody>
      </p:sp>
      <p:sp>
        <p:nvSpPr>
          <p:cNvPr id="6" name="Slide Number Placeholder 3"/>
          <p:cNvSpPr>
            <a:spLocks noGrp="1"/>
          </p:cNvSpPr>
          <p:nvPr>
            <p:ph type="sldNum" sz="quarter" idx="10"/>
          </p:nvPr>
        </p:nvSpPr>
        <p:spPr bwMode="auto"/>
        <p:txBody>
          <a:bodyPr/>
          <a:lstStyle/>
          <a:p>
            <a:pPr>
              <a:defRPr/>
            </a:pPr>
            <a:fld id="{9B57B843-C812-45A0-ABFB-0D40AE773B10}" type="slidenum">
              <a:t>8</a:t>
            </a:fld>
            <a:endParaRPr lang="en-GB"/>
          </a:p>
        </p:txBody>
      </p:sp>
    </p:spTree>
    <p:extLst>
      <p:ext uri="{BB962C8B-B14F-4D97-AF65-F5344CB8AC3E}">
        <p14:creationId xmlns:p14="http://schemas.microsoft.com/office/powerpoint/2010/main" val="243644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57B843-C812-45A0-ABFB-0D40AE773B10}" type="slidenum">
              <a:rPr lang="en-GB" smtClean="0"/>
              <a:t>10</a:t>
            </a:fld>
            <a:endParaRPr lang="en-GB"/>
          </a:p>
        </p:txBody>
      </p:sp>
    </p:spTree>
    <p:extLst>
      <p:ext uri="{BB962C8B-B14F-4D97-AF65-F5344CB8AC3E}">
        <p14:creationId xmlns:p14="http://schemas.microsoft.com/office/powerpoint/2010/main" val="194572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C29CB6-0B2E-4355-8A50-4F77F0F4AED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181155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C29CB6-0B2E-4355-8A50-4F77F0F4AED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33670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C29CB6-0B2E-4355-8A50-4F77F0F4AED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33133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C29CB6-0B2E-4355-8A50-4F77F0F4AED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4512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C29CB6-0B2E-4355-8A50-4F77F0F4AED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326304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C29CB6-0B2E-4355-8A50-4F77F0F4AED7}"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323105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C29CB6-0B2E-4355-8A50-4F77F0F4AED7}"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26683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C29CB6-0B2E-4355-8A50-4F77F0F4AED7}"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398702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9CB6-0B2E-4355-8A50-4F77F0F4AED7}"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33157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C29CB6-0B2E-4355-8A50-4F77F0F4AED7}"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278002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C29CB6-0B2E-4355-8A50-4F77F0F4AED7}"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F1CA3-C901-496D-8912-EE9859A2D1A2}" type="slidenum">
              <a:rPr lang="en-GB" smtClean="0"/>
              <a:t>‹#›</a:t>
            </a:fld>
            <a:endParaRPr lang="en-GB"/>
          </a:p>
        </p:txBody>
      </p:sp>
    </p:spTree>
    <p:extLst>
      <p:ext uri="{BB962C8B-B14F-4D97-AF65-F5344CB8AC3E}">
        <p14:creationId xmlns:p14="http://schemas.microsoft.com/office/powerpoint/2010/main" val="244374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29CB6-0B2E-4355-8A50-4F77F0F4AED7}" type="datetimeFigureOut">
              <a:rPr lang="en-GB" smtClean="0"/>
              <a:t>18/11/2021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F1CA3-C901-496D-8912-EE9859A2D1A2}" type="slidenum">
              <a:rPr lang="en-GB" smtClean="0"/>
              <a:t>‹#›</a:t>
            </a:fld>
            <a:endParaRPr lang="en-GB"/>
          </a:p>
        </p:txBody>
      </p:sp>
    </p:spTree>
    <p:extLst>
      <p:ext uri="{BB962C8B-B14F-4D97-AF65-F5344CB8AC3E}">
        <p14:creationId xmlns:p14="http://schemas.microsoft.com/office/powerpoint/2010/main" val="428714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ARLI@contacts.bham.ac.uk" TargetMode="External"/><Relationship Id="rId5" Type="http://schemas.openxmlformats.org/officeDocument/2006/relationships/hyperlink" Target="mailto:J.Roberts@bham.ac.uk"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Chancellors court 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799" y="420779"/>
            <a:ext cx="7378891" cy="954107"/>
          </a:xfrm>
          <a:prstGeom prst="rect">
            <a:avLst/>
          </a:prstGeom>
          <a:ln w="12700">
            <a:noFill/>
          </a:ln>
        </p:spPr>
        <p:txBody>
          <a:bodyPr wrap="square">
            <a:spAutoFit/>
          </a:bodyPr>
          <a:lstStyle/>
          <a:p>
            <a:r>
              <a:rPr lang="en-GB" sz="2800" dirty="0">
                <a:ln>
                  <a:solidFill>
                    <a:schemeClr val="tx1"/>
                  </a:solidFill>
                </a:ln>
                <a:solidFill>
                  <a:schemeClr val="bg1"/>
                </a:solidFill>
                <a:latin typeface="Arial Black" panose="020B0A04020102020204" pitchFamily="34" charset="0"/>
              </a:rPr>
              <a:t>Jon Roberts</a:t>
            </a:r>
          </a:p>
          <a:p>
            <a:r>
              <a:rPr lang="en-GB" sz="2800" dirty="0">
                <a:ln>
                  <a:solidFill>
                    <a:schemeClr val="tx1"/>
                  </a:solidFill>
                </a:ln>
                <a:solidFill>
                  <a:schemeClr val="bg1"/>
                </a:solidFill>
                <a:latin typeface="Arial Black" panose="020B0A04020102020204" pitchFamily="34" charset="0"/>
              </a:rPr>
              <a:t>Business Engagement Manager</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19336" y="5900262"/>
            <a:ext cx="10943268" cy="737680"/>
          </a:xfrm>
          <a:prstGeom prst="rect">
            <a:avLst/>
          </a:prstGeom>
        </p:spPr>
      </p:pic>
      <p:sp>
        <p:nvSpPr>
          <p:cNvPr id="2" name="TextBox 1"/>
          <p:cNvSpPr txBox="1"/>
          <p:nvPr/>
        </p:nvSpPr>
        <p:spPr>
          <a:xfrm>
            <a:off x="790689" y="1980635"/>
            <a:ext cx="11152284" cy="646331"/>
          </a:xfrm>
          <a:prstGeom prst="rect">
            <a:avLst/>
          </a:prstGeom>
          <a:noFill/>
        </p:spPr>
        <p:txBody>
          <a:bodyPr wrap="none" rtlCol="0">
            <a:spAutoFit/>
          </a:bodyPr>
          <a:lstStyle/>
          <a:p>
            <a:r>
              <a:rPr lang="en-GB" sz="3600" dirty="0">
                <a:ln w="22225" cap="sq">
                  <a:solidFill>
                    <a:schemeClr val="tx1"/>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atin typeface="Arial Black" panose="020B0A04020102020204" pitchFamily="34" charset="0"/>
              </a:rPr>
              <a:t>Supporting SMEs </a:t>
            </a:r>
            <a:r>
              <a:rPr lang="en-GB" sz="3600" dirty="0" smtClean="0">
                <a:ln w="22225" cap="sq">
                  <a:solidFill>
                    <a:schemeClr val="tx1"/>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atin typeface="Arial Black" panose="020B0A04020102020204" pitchFamily="34" charset="0"/>
              </a:rPr>
              <a:t>on </a:t>
            </a:r>
            <a:r>
              <a:rPr lang="en-GB" sz="3600" dirty="0">
                <a:ln w="22225" cap="sq">
                  <a:solidFill>
                    <a:schemeClr val="tx1"/>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atin typeface="Arial Black" panose="020B0A04020102020204" pitchFamily="34" charset="0"/>
              </a:rPr>
              <a:t>their Net Zero Journey</a:t>
            </a:r>
          </a:p>
        </p:txBody>
      </p:sp>
    </p:spTree>
    <p:extLst>
      <p:ext uri="{BB962C8B-B14F-4D97-AF65-F5344CB8AC3E}">
        <p14:creationId xmlns:p14="http://schemas.microsoft.com/office/powerpoint/2010/main" val="3618860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383" y="428959"/>
            <a:ext cx="11378225" cy="536924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58630" y="5986914"/>
            <a:ext cx="12033370" cy="871086"/>
          </a:xfrm>
          <a:prstGeom prst="rect">
            <a:avLst/>
          </a:prstGeom>
        </p:spPr>
      </p:pic>
      <p:pic>
        <p:nvPicPr>
          <p:cNvPr id="6" name="Picture 5" descr="https://www.cwgrowthhub.co.uk/sites/default/files/greenbusinessprogramme_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3383" y="6093809"/>
            <a:ext cx="2067861" cy="57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895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74852" y="4174920"/>
            <a:ext cx="7132212" cy="1026403"/>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116083" y="5201323"/>
            <a:ext cx="3849750" cy="104400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8243508" y="2935723"/>
            <a:ext cx="6444000" cy="1028445"/>
          </a:xfrm>
          <a:prstGeom prst="rect">
            <a:avLst/>
          </a:prstGeom>
        </p:spPr>
      </p:pic>
      <p:sp>
        <p:nvSpPr>
          <p:cNvPr id="3" name="TextBox 2"/>
          <p:cNvSpPr txBox="1"/>
          <p:nvPr/>
        </p:nvSpPr>
        <p:spPr>
          <a:xfrm>
            <a:off x="2474852" y="1293345"/>
            <a:ext cx="7029366" cy="2862322"/>
          </a:xfrm>
          <a:prstGeom prst="rect">
            <a:avLst/>
          </a:prstGeom>
          <a:noFill/>
        </p:spPr>
        <p:txBody>
          <a:bodyPr wrap="square" rtlCol="0">
            <a:spAutoFit/>
          </a:bodyPr>
          <a:lstStyle/>
          <a:p>
            <a:pPr algn="ctr"/>
            <a:r>
              <a:rPr lang="en-GB" sz="3600" dirty="0"/>
              <a:t>Jonathan Roberts</a:t>
            </a:r>
          </a:p>
          <a:p>
            <a:pPr algn="ctr"/>
            <a:r>
              <a:rPr lang="en-GB" sz="3600" dirty="0"/>
              <a:t>ARLI Business Engagement Manager</a:t>
            </a:r>
          </a:p>
          <a:p>
            <a:pPr algn="ctr"/>
            <a:endParaRPr lang="en-GB" sz="2400" dirty="0" smtClean="0"/>
          </a:p>
          <a:p>
            <a:pPr algn="ctr"/>
            <a:r>
              <a:rPr lang="en-GB" sz="2800" dirty="0" smtClean="0"/>
              <a:t>M</a:t>
            </a:r>
            <a:r>
              <a:rPr lang="en-GB" sz="2800" dirty="0"/>
              <a:t>: 07970 397600</a:t>
            </a:r>
          </a:p>
          <a:p>
            <a:pPr algn="ctr"/>
            <a:r>
              <a:rPr lang="en-GB" sz="2800" dirty="0"/>
              <a:t>E: </a:t>
            </a:r>
            <a:r>
              <a:rPr lang="en-GB" sz="2800" u="sng" dirty="0">
                <a:hlinkClick r:id="rId5"/>
              </a:rPr>
              <a:t>J.Roberts@bham.ac.uk</a:t>
            </a:r>
            <a:endParaRPr lang="en-GB" sz="2800" dirty="0"/>
          </a:p>
          <a:p>
            <a:pPr algn="ctr"/>
            <a:r>
              <a:rPr lang="en-GB" sz="2800" dirty="0"/>
              <a:t>E: </a:t>
            </a:r>
            <a:r>
              <a:rPr lang="en-GB" sz="2800" u="sng" dirty="0" smtClean="0">
                <a:hlinkClick r:id="rId6"/>
              </a:rPr>
              <a:t>ARLI@contacts.bham.ac.uk</a:t>
            </a:r>
            <a:endParaRPr lang="en-GB" sz="2800" dirty="0"/>
          </a:p>
        </p:txBody>
      </p:sp>
      <p:sp>
        <p:nvSpPr>
          <p:cNvPr id="4" name="TextBox 3"/>
          <p:cNvSpPr txBox="1"/>
          <p:nvPr/>
        </p:nvSpPr>
        <p:spPr>
          <a:xfrm>
            <a:off x="2474852" y="572655"/>
            <a:ext cx="7029366" cy="523220"/>
          </a:xfrm>
          <a:prstGeom prst="rect">
            <a:avLst/>
          </a:prstGeom>
          <a:noFill/>
        </p:spPr>
        <p:txBody>
          <a:bodyPr wrap="square" rtlCol="0">
            <a:spAutoFit/>
          </a:bodyPr>
          <a:lstStyle/>
          <a:p>
            <a:pPr algn="ctr"/>
            <a:r>
              <a:rPr lang="en-GB" sz="2800" b="1" dirty="0">
                <a:latin typeface="Calibri" panose="020F0502020204030204" pitchFamily="34" charset="0"/>
                <a:ea typeface="+mj-ea"/>
                <a:cs typeface="Calibri" panose="020F0502020204030204" pitchFamily="34" charset="0"/>
              </a:rPr>
              <a:t>Contact information</a:t>
            </a: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903" y="1226971"/>
            <a:ext cx="1903949" cy="1903949"/>
          </a:xfrm>
          <a:prstGeom prst="rect">
            <a:avLst/>
          </a:prstGeom>
        </p:spPr>
      </p:pic>
    </p:spTree>
    <p:extLst>
      <p:ext uri="{BB962C8B-B14F-4D97-AF65-F5344CB8AC3E}">
        <p14:creationId xmlns:p14="http://schemas.microsoft.com/office/powerpoint/2010/main" val="63902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3813" y="1969435"/>
            <a:ext cx="9549433" cy="1374267"/>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487993" y="3753398"/>
            <a:ext cx="4629029" cy="125533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8776254" y="2475517"/>
            <a:ext cx="5891264" cy="940230"/>
          </a:xfrm>
          <a:prstGeom prst="rect">
            <a:avLst/>
          </a:prstGeom>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8630" y="5986914"/>
            <a:ext cx="12033370" cy="871086"/>
          </a:xfrm>
          <a:prstGeom prst="rect">
            <a:avLst/>
          </a:prstGeom>
        </p:spPr>
      </p:pic>
      <p:sp>
        <p:nvSpPr>
          <p:cNvPr id="4" name="Rectangle 3"/>
          <p:cNvSpPr/>
          <p:nvPr/>
        </p:nvSpPr>
        <p:spPr>
          <a:xfrm>
            <a:off x="683394" y="5996539"/>
            <a:ext cx="1543097" cy="770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s://www.cwgrowthhub.co.uk/sites/default/files/greenbusinessprogramme_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383" y="6093809"/>
            <a:ext cx="2067861" cy="57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1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8D186-B182-4136-90B7-170FB20973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104" name="Picture 8" descr="https://www.cwgrowthhub.co.uk/sites/default/files/greenbusinessprogramme_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078" y="6090146"/>
            <a:ext cx="2119273" cy="58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40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FCA3239-B0DF-4F5E-8EC2-16329482C5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8" descr="https://www.cwgrowthhub.co.uk/sites/default/files/greenbusinessprogramme_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078" y="6090146"/>
            <a:ext cx="2119273" cy="58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6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oneclicklca.com/wp-content/uploads/2021/03/7-design-strategies-detail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371" y="272332"/>
            <a:ext cx="10807298" cy="6489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17996" y="2189153"/>
            <a:ext cx="3397718" cy="1458822"/>
          </a:xfrm>
          <a:solidFill>
            <a:schemeClr val="bg1"/>
          </a:solidFill>
        </p:spPr>
        <p:txBody>
          <a:bodyPr>
            <a:normAutofit fontScale="90000"/>
          </a:bodyPr>
          <a:lstStyle/>
          <a:p>
            <a:pPr algn="ctr"/>
            <a:r>
              <a:rPr lang="en-GB" b="1" dirty="0" smtClean="0">
                <a:effectLst>
                  <a:outerShdw blurRad="38100" dist="38100" dir="2700000" algn="tl">
                    <a:srgbClr val="000000">
                      <a:alpha val="43137"/>
                    </a:srgbClr>
                  </a:outerShdw>
                </a:effectLst>
              </a:rPr>
              <a:t>Strategies to Achieve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NET ZERO</a:t>
            </a:r>
            <a:endParaRPr lang="en-GB" b="1" dirty="0">
              <a:effectLst>
                <a:outerShdw blurRad="38100" dist="38100" dir="2700000" algn="tl">
                  <a:srgbClr val="000000">
                    <a:alpha val="43137"/>
                  </a:srgbClr>
                </a:outerShdw>
              </a:effectLst>
            </a:endParaRPr>
          </a:p>
        </p:txBody>
      </p:sp>
      <p:sp>
        <p:nvSpPr>
          <p:cNvPr id="4" name="TextBox 3"/>
          <p:cNvSpPr txBox="1"/>
          <p:nvPr/>
        </p:nvSpPr>
        <p:spPr>
          <a:xfrm>
            <a:off x="4793382" y="5861785"/>
            <a:ext cx="3137835" cy="830997"/>
          </a:xfrm>
          <a:prstGeom prst="rect">
            <a:avLst/>
          </a:prstGeom>
          <a:solidFill>
            <a:schemeClr val="bg1"/>
          </a:solidFill>
        </p:spPr>
        <p:txBody>
          <a:bodyPr wrap="square" rtlCol="0">
            <a:spAutoFit/>
          </a:bodyPr>
          <a:lstStyle/>
          <a:p>
            <a:r>
              <a:rPr lang="en-GB" sz="2300" dirty="0" smtClean="0">
                <a:solidFill>
                  <a:schemeClr val="accent2"/>
                </a:solidFill>
              </a:rPr>
              <a:t>Repurposing existing products and materials</a:t>
            </a:r>
            <a:endParaRPr lang="en-GB" sz="2300" dirty="0">
              <a:solidFill>
                <a:schemeClr val="accent2"/>
              </a:solidFill>
            </a:endParaRPr>
          </a:p>
        </p:txBody>
      </p:sp>
      <p:sp>
        <p:nvSpPr>
          <p:cNvPr id="6" name="TextBox 5"/>
          <p:cNvSpPr txBox="1"/>
          <p:nvPr/>
        </p:nvSpPr>
        <p:spPr>
          <a:xfrm>
            <a:off x="705938" y="4435641"/>
            <a:ext cx="3137835" cy="830997"/>
          </a:xfrm>
          <a:prstGeom prst="rect">
            <a:avLst/>
          </a:prstGeom>
          <a:solidFill>
            <a:schemeClr val="bg1"/>
          </a:solidFill>
        </p:spPr>
        <p:txBody>
          <a:bodyPr wrap="square" rtlCol="0">
            <a:spAutoFit/>
          </a:bodyPr>
          <a:lstStyle/>
          <a:p>
            <a:pPr algn="r"/>
            <a:r>
              <a:rPr lang="en-GB" sz="2300" dirty="0" smtClean="0">
                <a:solidFill>
                  <a:srgbClr val="92D050"/>
                </a:solidFill>
              </a:rPr>
              <a:t>Design for Adaptability and Reuse</a:t>
            </a:r>
            <a:endParaRPr lang="en-GB" sz="2300" dirty="0">
              <a:solidFill>
                <a:srgbClr val="92D050"/>
              </a:solidFill>
            </a:endParaRPr>
          </a:p>
        </p:txBody>
      </p:sp>
      <p:sp>
        <p:nvSpPr>
          <p:cNvPr id="5" name="Oval 4"/>
          <p:cNvSpPr/>
          <p:nvPr/>
        </p:nvSpPr>
        <p:spPr>
          <a:xfrm>
            <a:off x="4331368" y="5726236"/>
            <a:ext cx="3599849" cy="1102093"/>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5213" y="81221"/>
            <a:ext cx="3591828" cy="1102093"/>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81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4996" cy="1325563"/>
          </a:xfrm>
        </p:spPr>
        <p:txBody>
          <a:bodyPr>
            <a:normAutofit/>
          </a:bodyPr>
          <a:lstStyle/>
          <a:p>
            <a:r>
              <a:rPr lang="en-GB" sz="4000" b="1" dirty="0" smtClean="0"/>
              <a:t>Net Zero Carbon: A material consideration</a:t>
            </a:r>
            <a:endParaRPr lang="en-GB" sz="4000" b="1" dirty="0"/>
          </a:p>
        </p:txBody>
      </p:sp>
      <p:sp>
        <p:nvSpPr>
          <p:cNvPr id="3" name="Content Placeholder 2"/>
          <p:cNvSpPr>
            <a:spLocks noGrp="1"/>
          </p:cNvSpPr>
          <p:nvPr>
            <p:ph idx="1"/>
          </p:nvPr>
        </p:nvSpPr>
        <p:spPr>
          <a:xfrm>
            <a:off x="838200" y="1544491"/>
            <a:ext cx="9866550" cy="4632472"/>
          </a:xfrm>
        </p:spPr>
        <p:txBody>
          <a:bodyPr>
            <a:noAutofit/>
          </a:bodyPr>
          <a:lstStyle/>
          <a:p>
            <a:pPr marL="0" indent="0">
              <a:buNone/>
            </a:pPr>
            <a:endParaRPr lang="en-GB" b="1" dirty="0" smtClean="0"/>
          </a:p>
          <a:p>
            <a:pPr marL="0" indent="0">
              <a:buNone/>
            </a:pPr>
            <a:r>
              <a:rPr lang="en-GB" b="1" dirty="0" smtClean="0"/>
              <a:t>Embodied carbon </a:t>
            </a:r>
            <a:r>
              <a:rPr lang="en-GB" dirty="0" smtClean="0"/>
              <a:t>is the total green house gas (GHG) emissions (often simplified to carbon) generated to produce a “product”. </a:t>
            </a:r>
          </a:p>
          <a:p>
            <a:pPr marL="0" indent="0">
              <a:buNone/>
            </a:pPr>
            <a:endParaRPr lang="en-GB" dirty="0" smtClean="0"/>
          </a:p>
          <a:p>
            <a:pPr marL="0" indent="0">
              <a:buNone/>
            </a:pPr>
            <a:r>
              <a:rPr lang="en-GB" dirty="0" smtClean="0"/>
              <a:t>Many products use </a:t>
            </a:r>
            <a:r>
              <a:rPr lang="en-GB" b="1" dirty="0" smtClean="0"/>
              <a:t>non sustainable </a:t>
            </a:r>
            <a:r>
              <a:rPr lang="en-GB" dirty="0" smtClean="0"/>
              <a:t>materials or materials with high embodied carbon. </a:t>
            </a:r>
          </a:p>
          <a:p>
            <a:pPr marL="0" indent="0">
              <a:buNone/>
            </a:pPr>
            <a:endParaRPr lang="en-GB" dirty="0" smtClean="0"/>
          </a:p>
          <a:p>
            <a:pPr marL="0" indent="0">
              <a:buNone/>
            </a:pPr>
            <a:r>
              <a:rPr lang="en-GB" dirty="0" smtClean="0"/>
              <a:t>Utilising sustainable alternative materials and developing strategies to reduce the environmental effects of waste are therefore essential for companies </a:t>
            </a:r>
            <a:r>
              <a:rPr lang="en-GB" dirty="0"/>
              <a:t>aiming to become net zero carbon.</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8243508" y="2935723"/>
            <a:ext cx="6444000" cy="1028445"/>
          </a:xfrm>
          <a:prstGeom prst="rect">
            <a:avLst/>
          </a:prstGeom>
        </p:spPr>
      </p:pic>
    </p:spTree>
    <p:extLst>
      <p:ext uri="{BB962C8B-B14F-4D97-AF65-F5344CB8AC3E}">
        <p14:creationId xmlns:p14="http://schemas.microsoft.com/office/powerpoint/2010/main" val="407252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a:spLocks noGrp="1"/>
          </p:cNvSpPr>
          <p:nvPr>
            <p:ph type="title"/>
          </p:nvPr>
        </p:nvSpPr>
        <p:spPr bwMode="auto">
          <a:xfrm>
            <a:off x="237109" y="409537"/>
            <a:ext cx="10515600" cy="1325563"/>
          </a:xfrm>
        </p:spPr>
        <p:txBody>
          <a:bodyPr anchor="t"/>
          <a:lstStyle/>
          <a:p>
            <a:pPr>
              <a:defRPr/>
            </a:pPr>
            <a:r>
              <a:rPr lang="en-GB" b="1" dirty="0" smtClean="0">
                <a:solidFill>
                  <a:schemeClr val="accent1">
                    <a:lumMod val="75000"/>
                  </a:schemeClr>
                </a:solidFill>
                <a:latin typeface="+mn-lt"/>
                <a:cs typeface="Arial"/>
              </a:rPr>
              <a:t>Reducing use of Concrete</a:t>
            </a:r>
            <a:endParaRPr lang="en-GB" b="1" dirty="0">
              <a:solidFill>
                <a:schemeClr val="accent1">
                  <a:lumMod val="75000"/>
                </a:schemeClr>
              </a:solidFill>
              <a:latin typeface="+mn-lt"/>
              <a:cs typeface="Arial"/>
            </a:endParaRPr>
          </a:p>
        </p:txBody>
      </p:sp>
      <p:sp>
        <p:nvSpPr>
          <p:cNvPr id="6" name="Rectangle 4"/>
          <p:cNvSpPr/>
          <p:nvPr/>
        </p:nvSpPr>
        <p:spPr bwMode="auto">
          <a:xfrm>
            <a:off x="339151" y="1269136"/>
            <a:ext cx="6481325" cy="5324535"/>
          </a:xfrm>
          <a:prstGeom prst="rect">
            <a:avLst/>
          </a:prstGeom>
        </p:spPr>
        <p:txBody>
          <a:bodyPr wrap="square">
            <a:spAutoFit/>
          </a:bodyPr>
          <a:lstStyle/>
          <a:p>
            <a:pPr>
              <a:defRPr/>
            </a:pPr>
            <a:r>
              <a:rPr lang="en-GB" sz="2800" dirty="0">
                <a:ea typeface="Calibri"/>
                <a:cs typeface="Arial"/>
              </a:rPr>
              <a:t>Performance testing of </a:t>
            </a:r>
            <a:r>
              <a:rPr lang="en-GB" sz="2800" dirty="0" smtClean="0">
                <a:ea typeface="Calibri"/>
                <a:cs typeface="Arial"/>
              </a:rPr>
              <a:t>Glass Reinforced Polymer (GRP) trenching system. </a:t>
            </a:r>
          </a:p>
          <a:p>
            <a:pPr>
              <a:defRPr/>
            </a:pPr>
            <a:endParaRPr lang="en-GB" sz="2400" dirty="0">
              <a:ea typeface="Calibri"/>
              <a:cs typeface="Arial"/>
            </a:endParaRPr>
          </a:p>
          <a:p>
            <a:pPr marL="285750" indent="-285750">
              <a:buFont typeface="Arial" panose="020B0604020202020204" pitchFamily="34" charset="0"/>
              <a:buChar char="•"/>
            </a:pPr>
            <a:r>
              <a:rPr lang="en-GB" sz="2000" dirty="0"/>
              <a:t>GRP cable troughs provide a 95% weight saving </a:t>
            </a:r>
            <a:r>
              <a:rPr lang="en-GB" sz="2000" dirty="0" smtClean="0"/>
              <a:t>compared with pre-cast concrete</a:t>
            </a:r>
            <a:endParaRPr lang="en-GB" sz="2000" dirty="0"/>
          </a:p>
          <a:p>
            <a:pPr marL="285750" indent="-285750">
              <a:buFont typeface="Arial" panose="020B0604020202020204" pitchFamily="34" charset="0"/>
              <a:buChar char="•"/>
            </a:pPr>
            <a:r>
              <a:rPr lang="en-GB" sz="2000" dirty="0"/>
              <a:t>S</a:t>
            </a:r>
            <a:r>
              <a:rPr lang="en-GB" sz="2000" dirty="0" smtClean="0"/>
              <a:t>till </a:t>
            </a:r>
            <a:r>
              <a:rPr lang="en-GB" sz="2000" dirty="0"/>
              <a:t>withstand loads of up to 40 </a:t>
            </a:r>
            <a:r>
              <a:rPr lang="en-GB" sz="2000" dirty="0" smtClean="0"/>
              <a:t>tonnes</a:t>
            </a:r>
          </a:p>
          <a:p>
            <a:pPr marL="285750" indent="-285750">
              <a:buFont typeface="Arial" panose="020B0604020202020204" pitchFamily="34" charset="0"/>
              <a:buChar char="•"/>
            </a:pPr>
            <a:r>
              <a:rPr lang="en-GB" sz="2000" dirty="0" smtClean="0"/>
              <a:t>installation </a:t>
            </a:r>
            <a:r>
              <a:rPr lang="en-GB" sz="2000" dirty="0"/>
              <a:t>safer and easier</a:t>
            </a:r>
            <a:r>
              <a:rPr lang="en-GB" sz="2000" dirty="0" smtClean="0"/>
              <a:t>.</a:t>
            </a:r>
          </a:p>
          <a:p>
            <a:endParaRPr lang="en-GB" dirty="0"/>
          </a:p>
          <a:p>
            <a:r>
              <a:rPr lang="en-GB" sz="1900" dirty="0" smtClean="0"/>
              <a:t>Allows </a:t>
            </a:r>
            <a:r>
              <a:rPr lang="en-GB" sz="1900" dirty="0"/>
              <a:t>up to a 70% reduction in transportation requirements. </a:t>
            </a:r>
            <a:endParaRPr lang="en-GB" sz="1900" dirty="0" smtClean="0"/>
          </a:p>
          <a:p>
            <a:r>
              <a:rPr lang="en-GB" sz="1900" dirty="0" smtClean="0"/>
              <a:t>A </a:t>
            </a:r>
            <a:r>
              <a:rPr lang="en-GB" sz="1900" dirty="0"/>
              <a:t>full vehicle load of 26 precast concrete troughs weighs around 21 tonnes. In contrast, </a:t>
            </a:r>
            <a:r>
              <a:rPr lang="en-GB" sz="1900" dirty="0" smtClean="0"/>
              <a:t>104</a:t>
            </a:r>
            <a:r>
              <a:rPr lang="en-GB" sz="1900" dirty="0"/>
              <a:t> troughs, weighing just 3.5 tonnes, can be loaded onto each vehicle. This means fewer deliveries, which in turn makes site logistics simpler and significantly cuts CO2 emissions as well as reducing costs for the client.</a:t>
            </a:r>
          </a:p>
          <a:p>
            <a:pPr>
              <a:defRPr/>
            </a:pPr>
            <a:endParaRPr lang="en-GB" sz="2400" dirty="0">
              <a:cs typeface="Arial"/>
            </a:endParaRPr>
          </a:p>
          <a:p>
            <a:pPr>
              <a:defRPr/>
            </a:pPr>
            <a:endParaRPr lang="en-GB" sz="2400" dirty="0"/>
          </a:p>
        </p:txBody>
      </p:sp>
      <p:pic>
        <p:nvPicPr>
          <p:cNvPr id="7170" name="Picture 2" descr="GRP Solid Top Grating - Fibex Composites │ Strong and Lightwe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1719" y="1891199"/>
            <a:ext cx="3586864" cy="35868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renchlite® GRP Cable Troughs|GRP Cable Trenches|Concrete alternati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2709" y="1072318"/>
            <a:ext cx="1153461" cy="19831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ww.fibexcomposites.com/wp-content/uploads/Category-Image-GRP-Straight-Trench-Trough-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6717" y="3524862"/>
            <a:ext cx="2690881" cy="26908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0476" y="1108112"/>
            <a:ext cx="2717122" cy="2717122"/>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8630" y="5986914"/>
            <a:ext cx="12033370" cy="871086"/>
          </a:xfrm>
          <a:prstGeom prst="rect">
            <a:avLst/>
          </a:prstGeom>
        </p:spPr>
      </p:pic>
      <p:pic>
        <p:nvPicPr>
          <p:cNvPr id="10" name="Picture 9" descr="https://www.cwgrowthhub.co.uk/sites/default/files/greenbusinessprogramme_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383" y="6093809"/>
            <a:ext cx="2067861" cy="57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44836" y="429251"/>
            <a:ext cx="11560478" cy="1325563"/>
          </a:xfrm>
        </p:spPr>
        <p:txBody>
          <a:bodyPr anchor="t"/>
          <a:lstStyle/>
          <a:p>
            <a:pPr>
              <a:defRPr/>
            </a:pPr>
            <a:r>
              <a:rPr lang="en-GB" b="1" dirty="0">
                <a:solidFill>
                  <a:schemeClr val="accent1">
                    <a:lumMod val="75000"/>
                  </a:schemeClr>
                </a:solidFill>
                <a:latin typeface="+mn-lt"/>
                <a:cs typeface="Arial"/>
              </a:rPr>
              <a:t>Fabrication of </a:t>
            </a:r>
            <a:r>
              <a:rPr lang="en-GB" b="1" dirty="0" smtClean="0">
                <a:solidFill>
                  <a:schemeClr val="accent1">
                    <a:lumMod val="75000"/>
                  </a:schemeClr>
                </a:solidFill>
                <a:latin typeface="+mn-lt"/>
                <a:cs typeface="Arial"/>
              </a:rPr>
              <a:t>Biopolymer Film to</a:t>
            </a:r>
            <a:br>
              <a:rPr lang="en-GB" b="1" dirty="0" smtClean="0">
                <a:solidFill>
                  <a:schemeClr val="accent1">
                    <a:lumMod val="75000"/>
                  </a:schemeClr>
                </a:solidFill>
                <a:latin typeface="+mn-lt"/>
                <a:cs typeface="Arial"/>
              </a:rPr>
            </a:br>
            <a:r>
              <a:rPr lang="en-GB" b="1" dirty="0" smtClean="0">
                <a:solidFill>
                  <a:schemeClr val="accent1">
                    <a:lumMod val="75000"/>
                  </a:schemeClr>
                </a:solidFill>
                <a:latin typeface="+mn-lt"/>
                <a:cs typeface="Arial"/>
              </a:rPr>
              <a:t>replace single use plastics</a:t>
            </a:r>
            <a:endParaRPr lang="en-GB" b="1" dirty="0">
              <a:solidFill>
                <a:schemeClr val="accent1">
                  <a:lumMod val="75000"/>
                </a:schemeClr>
              </a:solidFill>
              <a:latin typeface="+mn-lt"/>
              <a:cs typeface="Arial"/>
            </a:endParaRPr>
          </a:p>
        </p:txBody>
      </p:sp>
      <p:sp>
        <p:nvSpPr>
          <p:cNvPr id="5" name="Content Placeholder 2"/>
          <p:cNvSpPr>
            <a:spLocks noGrp="1"/>
          </p:cNvSpPr>
          <p:nvPr>
            <p:ph idx="1"/>
          </p:nvPr>
        </p:nvSpPr>
        <p:spPr bwMode="auto">
          <a:xfrm>
            <a:off x="289932" y="1754814"/>
            <a:ext cx="7246228" cy="4842538"/>
          </a:xfrm>
        </p:spPr>
        <p:txBody>
          <a:bodyPr>
            <a:normAutofit/>
          </a:bodyPr>
          <a:lstStyle/>
          <a:p>
            <a:r>
              <a:rPr lang="en-GB" sz="2600" dirty="0"/>
              <a:t>Chitin yield from </a:t>
            </a:r>
            <a:r>
              <a:rPr lang="en-GB" sz="2600" dirty="0" smtClean="0"/>
              <a:t>insects is </a:t>
            </a:r>
            <a:r>
              <a:rPr lang="en-GB" sz="2600" dirty="0"/>
              <a:t>4.3-7.1% by a chemical extraction process, however, the </a:t>
            </a:r>
            <a:r>
              <a:rPr lang="en-GB" sz="2600" dirty="0" smtClean="0"/>
              <a:t>yield can </a:t>
            </a:r>
            <a:r>
              <a:rPr lang="en-GB" sz="2600" dirty="0"/>
              <a:t>be increased if a </a:t>
            </a:r>
            <a:r>
              <a:rPr lang="en-GB" sz="2600" dirty="0" smtClean="0"/>
              <a:t>non chemical/biological </a:t>
            </a:r>
            <a:r>
              <a:rPr lang="en-GB" sz="2600" dirty="0"/>
              <a:t>extraction process is applied</a:t>
            </a:r>
            <a:r>
              <a:rPr lang="en-GB" sz="2600" dirty="0" smtClean="0"/>
              <a:t>.</a:t>
            </a:r>
          </a:p>
          <a:p>
            <a:r>
              <a:rPr lang="en-GB" sz="2600" dirty="0"/>
              <a:t>When blended with synthetic polymers, extruded chitosan-based film with up to 50 </a:t>
            </a:r>
            <a:r>
              <a:rPr lang="en-GB" sz="2600" dirty="0" err="1" smtClean="0"/>
              <a:t>wt</a:t>
            </a:r>
            <a:r>
              <a:rPr lang="en-GB" sz="2600" dirty="0" smtClean="0"/>
              <a:t>% biopolymers </a:t>
            </a:r>
            <a:r>
              <a:rPr lang="en-GB" sz="2600" dirty="0"/>
              <a:t>shows acceptable thermal and mechanical </a:t>
            </a:r>
            <a:r>
              <a:rPr lang="en-GB" sz="2600" dirty="0" smtClean="0"/>
              <a:t>properties</a:t>
            </a:r>
            <a:r>
              <a:rPr lang="en-GB" sz="2600" dirty="0"/>
              <a:t> </a:t>
            </a:r>
            <a:r>
              <a:rPr lang="en-GB" sz="2600" dirty="0" smtClean="0"/>
              <a:t>to be used in product packaging.</a:t>
            </a:r>
          </a:p>
          <a:p>
            <a:r>
              <a:rPr lang="en-GB" sz="2600" dirty="0" smtClean="0"/>
              <a:t>Sustainable film production replacing plastics</a:t>
            </a:r>
            <a:endParaRPr lang="en-GB" sz="2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291" y="1988236"/>
            <a:ext cx="2738312" cy="3722292"/>
          </a:xfrm>
          <a:prstGeom prst="rect">
            <a:avLst/>
          </a:prstGeom>
        </p:spPr>
      </p:pic>
      <p:pic>
        <p:nvPicPr>
          <p:cNvPr id="1026" name="Picture 2" descr="Image result for house crick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4291" y="638690"/>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8630" y="5986914"/>
            <a:ext cx="12033370" cy="871086"/>
          </a:xfrm>
          <a:prstGeom prst="rect">
            <a:avLst/>
          </a:prstGeom>
        </p:spPr>
      </p:pic>
      <p:pic>
        <p:nvPicPr>
          <p:cNvPr id="8" name="Picture 7" descr="https://www.cwgrowthhub.co.uk/sites/default/files/greenbusinessprogramme_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3383" y="6093809"/>
            <a:ext cx="2067861" cy="57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9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6789634" y="700347"/>
            <a:ext cx="4551925" cy="3032720"/>
          </a:xfrm>
          <a:prstGeom prst="rect">
            <a:avLst/>
          </a:prstGeom>
        </p:spPr>
      </p:pic>
      <p:sp>
        <p:nvSpPr>
          <p:cNvPr id="5" name="Title 1"/>
          <p:cNvSpPr>
            <a:spLocks noGrp="1"/>
          </p:cNvSpPr>
          <p:nvPr>
            <p:ph type="title"/>
          </p:nvPr>
        </p:nvSpPr>
        <p:spPr bwMode="auto">
          <a:xfrm>
            <a:off x="280939" y="153658"/>
            <a:ext cx="10964315" cy="1325563"/>
          </a:xfrm>
        </p:spPr>
        <p:txBody>
          <a:bodyPr/>
          <a:lstStyle/>
          <a:p>
            <a:pPr>
              <a:defRPr/>
            </a:pPr>
            <a:r>
              <a:rPr lang="nb-NO" b="1" dirty="0">
                <a:solidFill>
                  <a:schemeClr val="accent5"/>
                </a:solidFill>
                <a:latin typeface="+mn-lt"/>
                <a:cs typeface="Arial"/>
              </a:rPr>
              <a:t>Alternative uses for </a:t>
            </a:r>
            <a:r>
              <a:rPr lang="nb-NO" b="1" dirty="0" smtClean="0">
                <a:solidFill>
                  <a:schemeClr val="accent5"/>
                </a:solidFill>
                <a:latin typeface="+mn-lt"/>
                <a:cs typeface="Arial"/>
              </a:rPr>
              <a:t>Eggshell waste</a:t>
            </a:r>
            <a:endParaRPr lang="en-GB" b="1" dirty="0">
              <a:solidFill>
                <a:schemeClr val="accent5"/>
              </a:solidFill>
              <a:latin typeface="+mn-lt"/>
              <a:cs typeface="Arial"/>
            </a:endParaRPr>
          </a:p>
        </p:txBody>
      </p:sp>
      <p:sp>
        <p:nvSpPr>
          <p:cNvPr id="6" name="Content Placeholder 2"/>
          <p:cNvSpPr>
            <a:spLocks noGrp="1"/>
          </p:cNvSpPr>
          <p:nvPr>
            <p:ph idx="1"/>
          </p:nvPr>
        </p:nvSpPr>
        <p:spPr bwMode="auto">
          <a:xfrm>
            <a:off x="377244" y="1321923"/>
            <a:ext cx="5385852" cy="4351338"/>
          </a:xfrm>
        </p:spPr>
        <p:txBody>
          <a:bodyPr>
            <a:normAutofit/>
          </a:bodyPr>
          <a:lstStyle/>
          <a:p>
            <a:pPr marL="0" indent="0">
              <a:spcBef>
                <a:spcPts val="0"/>
              </a:spcBef>
              <a:spcAft>
                <a:spcPts val="2400"/>
              </a:spcAft>
              <a:buNone/>
              <a:defRPr/>
            </a:pPr>
            <a:r>
              <a:rPr lang="en-GB" sz="2400" dirty="0" smtClean="0">
                <a:cs typeface="Arial"/>
              </a:rPr>
              <a:t>Eggshells </a:t>
            </a:r>
            <a:r>
              <a:rPr lang="en-GB" sz="2400" dirty="0">
                <a:cs typeface="Arial"/>
              </a:rPr>
              <a:t>are almost entirely CaCO</a:t>
            </a:r>
            <a:r>
              <a:rPr lang="en-GB" sz="2400" baseline="-25000" dirty="0">
                <a:cs typeface="Arial"/>
              </a:rPr>
              <a:t>3</a:t>
            </a:r>
          </a:p>
          <a:p>
            <a:pPr>
              <a:spcBef>
                <a:spcPts val="0"/>
              </a:spcBef>
              <a:spcAft>
                <a:spcPts val="2400"/>
              </a:spcAft>
              <a:defRPr/>
            </a:pPr>
            <a:r>
              <a:rPr lang="en-GB" sz="2400" dirty="0">
                <a:cs typeface="Arial"/>
              </a:rPr>
              <a:t>Experimental data has shown that the eggshells can be used as a cement replacement and as a lime replacement for soil stabilization</a:t>
            </a:r>
            <a:r>
              <a:rPr lang="en-GB" sz="2400" dirty="0" smtClean="0">
                <a:cs typeface="Arial"/>
              </a:rPr>
              <a:t>.</a:t>
            </a:r>
          </a:p>
          <a:p>
            <a:pPr>
              <a:spcBef>
                <a:spcPts val="0"/>
              </a:spcBef>
              <a:spcAft>
                <a:spcPts val="2400"/>
              </a:spcAft>
              <a:defRPr/>
            </a:pPr>
            <a:r>
              <a:rPr lang="en-GB" sz="2400" dirty="0" smtClean="0">
                <a:cs typeface="Arial"/>
              </a:rPr>
              <a:t>Shell </a:t>
            </a:r>
            <a:r>
              <a:rPr lang="en-GB" sz="2400" dirty="0">
                <a:cs typeface="Arial"/>
              </a:rPr>
              <a:t>membranes </a:t>
            </a:r>
            <a:r>
              <a:rPr lang="en-GB" sz="2400" dirty="0" smtClean="0">
                <a:cs typeface="Arial"/>
              </a:rPr>
              <a:t>also consist </a:t>
            </a:r>
            <a:r>
              <a:rPr lang="en-GB" sz="2400" dirty="0">
                <a:cs typeface="Arial"/>
              </a:rPr>
              <a:t>of collagen as </a:t>
            </a:r>
            <a:r>
              <a:rPr lang="en-GB" sz="2400" dirty="0" smtClean="0">
                <a:cs typeface="Arial"/>
              </a:rPr>
              <a:t>a component </a:t>
            </a:r>
            <a:r>
              <a:rPr lang="en-GB" sz="2400" dirty="0">
                <a:cs typeface="Arial"/>
              </a:rPr>
              <a:t>the collagen </a:t>
            </a:r>
            <a:r>
              <a:rPr lang="en-GB" sz="2400" dirty="0" smtClean="0">
                <a:cs typeface="Arial"/>
              </a:rPr>
              <a:t>can be extracted </a:t>
            </a:r>
            <a:r>
              <a:rPr lang="en-GB" sz="2400" dirty="0">
                <a:cs typeface="Arial"/>
              </a:rPr>
              <a:t>and has diverse uses in </a:t>
            </a:r>
            <a:r>
              <a:rPr lang="en-GB" sz="2400" dirty="0" smtClean="0">
                <a:cs typeface="Arial"/>
              </a:rPr>
              <a:t>medicine, biochemical</a:t>
            </a:r>
            <a:r>
              <a:rPr lang="en-GB" sz="2400" dirty="0">
                <a:cs typeface="Arial"/>
              </a:rPr>
              <a:t>, pharmaceutical, food and cosmetics industries.</a:t>
            </a:r>
            <a:endParaRPr lang="en-GB" sz="2400" dirty="0" smtClean="0">
              <a:cs typeface="Arial"/>
            </a:endParaRPr>
          </a:p>
        </p:txBody>
      </p:sp>
      <p:pic>
        <p:nvPicPr>
          <p:cNvPr id="7" name="Picture 6"/>
          <p:cNvPicPr>
            <a:picLocks noChangeAspect="1"/>
          </p:cNvPicPr>
          <p:nvPr/>
        </p:nvPicPr>
        <p:blipFill>
          <a:blip r:embed="rId3"/>
          <a:stretch/>
        </p:blipFill>
        <p:spPr bwMode="auto">
          <a:xfrm>
            <a:off x="6370006" y="3437597"/>
            <a:ext cx="5191285" cy="2235664"/>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8630" y="5986914"/>
            <a:ext cx="12033370" cy="871086"/>
          </a:xfrm>
          <a:prstGeom prst="rect">
            <a:avLst/>
          </a:prstGeom>
        </p:spPr>
      </p:pic>
      <p:pic>
        <p:nvPicPr>
          <p:cNvPr id="10" name="Picture 9" descr="https://www.cwgrowthhub.co.uk/sites/default/files/greenbusinessprogramme_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3383" y="6093809"/>
            <a:ext cx="2067861" cy="57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8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2110</TotalTime>
  <Words>725</Words>
  <Application>Microsoft Office PowerPoint</Application>
  <PresentationFormat>Widescreen</PresentationFormat>
  <Paragraphs>73</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Strategies to Achieve  NET ZERO</vt:lpstr>
      <vt:lpstr>Net Zero Carbon: A material consideration</vt:lpstr>
      <vt:lpstr>Reducing use of Concrete</vt:lpstr>
      <vt:lpstr>Fabrication of Biopolymer Film to replace single use plastics</vt:lpstr>
      <vt:lpstr>Alternative uses for Eggshell waste</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Roberts</dc:creator>
  <cp:lastModifiedBy>Jon Roberts</cp:lastModifiedBy>
  <cp:revision>112</cp:revision>
  <dcterms:created xsi:type="dcterms:W3CDTF">2018-03-16T09:05:41Z</dcterms:created>
  <dcterms:modified xsi:type="dcterms:W3CDTF">2021-11-18T09:13:45Z</dcterms:modified>
</cp:coreProperties>
</file>