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75" r:id="rId3"/>
    <p:sldId id="259" r:id="rId4"/>
    <p:sldId id="258" r:id="rId5"/>
    <p:sldId id="277" r:id="rId6"/>
    <p:sldId id="536" r:id="rId7"/>
    <p:sldId id="263" r:id="rId8"/>
    <p:sldId id="328" r:id="rId9"/>
    <p:sldId id="331" r:id="rId10"/>
    <p:sldId id="330" r:id="rId11"/>
    <p:sldId id="53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Terry" initials="DT" lastIdx="1" clrIdx="0">
    <p:extLst>
      <p:ext uri="{19B8F6BF-5375-455C-9EA6-DF929625EA0E}">
        <p15:presenceInfo xmlns:p15="http://schemas.microsoft.com/office/powerpoint/2012/main" userId="671c28e9543a7a6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CA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3792" autoAdjust="0"/>
  </p:normalViewPr>
  <p:slideViewPr>
    <p:cSldViewPr snapToGrid="0">
      <p:cViewPr varScale="1">
        <p:scale>
          <a:sx n="62" d="100"/>
          <a:sy n="62" d="100"/>
        </p:scale>
        <p:origin x="792" y="28"/>
      </p:cViewPr>
      <p:guideLst/>
    </p:cSldViewPr>
  </p:slideViewPr>
  <p:outlineViewPr>
    <p:cViewPr>
      <p:scale>
        <a:sx n="33" d="100"/>
        <a:sy n="33" d="100"/>
      </p:scale>
      <p:origin x="0" y="-33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97226E-F8F1-4DD9-B031-9CAC02109A1E}" type="datetimeFigureOut">
              <a:rPr lang="en-GB" smtClean="0"/>
              <a:t>17/11/2021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13D448-6FF2-40C6-8BB4-58D65305BA6D}" type="slidenum">
              <a:rPr lang="en-GB" smtClean="0"/>
              <a:t>‹#›</a:t>
            </a:fld>
            <a:endParaRPr lang="en-GB"/>
          </a:p>
        </p:txBody>
      </p:sp>
    </p:spTree>
    <p:extLst>
      <p:ext uri="{BB962C8B-B14F-4D97-AF65-F5344CB8AC3E}">
        <p14:creationId xmlns:p14="http://schemas.microsoft.com/office/powerpoint/2010/main" val="3726033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613D448-6FF2-40C6-8BB4-58D65305BA6D}" type="slidenum">
              <a:rPr lang="en-GB" smtClean="0"/>
              <a:t>1</a:t>
            </a:fld>
            <a:endParaRPr lang="en-GB"/>
          </a:p>
        </p:txBody>
      </p:sp>
    </p:spTree>
    <p:extLst>
      <p:ext uri="{BB962C8B-B14F-4D97-AF65-F5344CB8AC3E}">
        <p14:creationId xmlns:p14="http://schemas.microsoft.com/office/powerpoint/2010/main" val="3468948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613D448-6FF2-40C6-8BB4-58D65305BA6D}" type="slidenum">
              <a:rPr lang="en-GB" smtClean="0"/>
              <a:t>2</a:t>
            </a:fld>
            <a:endParaRPr lang="en-GB"/>
          </a:p>
        </p:txBody>
      </p:sp>
    </p:spTree>
    <p:extLst>
      <p:ext uri="{BB962C8B-B14F-4D97-AF65-F5344CB8AC3E}">
        <p14:creationId xmlns:p14="http://schemas.microsoft.com/office/powerpoint/2010/main" val="1621151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13D448-6FF2-40C6-8BB4-58D65305BA6D}" type="slidenum">
              <a:rPr lang="en-GB" smtClean="0"/>
              <a:t>3</a:t>
            </a:fld>
            <a:endParaRPr lang="en-GB"/>
          </a:p>
        </p:txBody>
      </p:sp>
    </p:spTree>
    <p:extLst>
      <p:ext uri="{BB962C8B-B14F-4D97-AF65-F5344CB8AC3E}">
        <p14:creationId xmlns:p14="http://schemas.microsoft.com/office/powerpoint/2010/main" val="3404997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13D448-6FF2-40C6-8BB4-58D65305BA6D}" type="slidenum">
              <a:rPr lang="en-GB" smtClean="0"/>
              <a:t>4</a:t>
            </a:fld>
            <a:endParaRPr lang="en-GB"/>
          </a:p>
        </p:txBody>
      </p:sp>
    </p:spTree>
    <p:extLst>
      <p:ext uri="{BB962C8B-B14F-4D97-AF65-F5344CB8AC3E}">
        <p14:creationId xmlns:p14="http://schemas.microsoft.com/office/powerpoint/2010/main" val="4090767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13D448-6FF2-40C6-8BB4-58D65305BA6D}" type="slidenum">
              <a:rPr lang="en-GB" smtClean="0"/>
              <a:t>5</a:t>
            </a:fld>
            <a:endParaRPr lang="en-GB"/>
          </a:p>
        </p:txBody>
      </p:sp>
    </p:spTree>
    <p:extLst>
      <p:ext uri="{BB962C8B-B14F-4D97-AF65-F5344CB8AC3E}">
        <p14:creationId xmlns:p14="http://schemas.microsoft.com/office/powerpoint/2010/main" val="2405120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13D448-6FF2-40C6-8BB4-58D65305BA6D}" type="slidenum">
              <a:rPr lang="en-GB" smtClean="0"/>
              <a:t>6</a:t>
            </a:fld>
            <a:endParaRPr lang="en-GB"/>
          </a:p>
        </p:txBody>
      </p:sp>
    </p:spTree>
    <p:extLst>
      <p:ext uri="{BB962C8B-B14F-4D97-AF65-F5344CB8AC3E}">
        <p14:creationId xmlns:p14="http://schemas.microsoft.com/office/powerpoint/2010/main" val="283109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13D448-6FF2-40C6-8BB4-58D65305BA6D}" type="slidenum">
              <a:rPr lang="en-GB" smtClean="0"/>
              <a:t>11</a:t>
            </a:fld>
            <a:endParaRPr lang="en-GB"/>
          </a:p>
        </p:txBody>
      </p:sp>
    </p:spTree>
    <p:extLst>
      <p:ext uri="{BB962C8B-B14F-4D97-AF65-F5344CB8AC3E}">
        <p14:creationId xmlns:p14="http://schemas.microsoft.com/office/powerpoint/2010/main" val="2781641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7D41DC9-1A1B-46D0-BA4C-8F8844A700AB}"/>
              </a:ext>
            </a:extLst>
          </p:cNvPr>
          <p:cNvPicPr>
            <a:picLocks noChangeAspect="1"/>
          </p:cNvPicPr>
          <p:nvPr userDrawn="1"/>
        </p:nvPicPr>
        <p:blipFill>
          <a:blip r:embed="rId2"/>
          <a:stretch>
            <a:fillRect/>
          </a:stretch>
        </p:blipFill>
        <p:spPr>
          <a:xfrm>
            <a:off x="61875" y="0"/>
            <a:ext cx="12130125" cy="6858000"/>
          </a:xfrm>
          <a:prstGeom prst="rect">
            <a:avLst/>
          </a:prstGeom>
        </p:spPr>
      </p:pic>
      <p:sp>
        <p:nvSpPr>
          <p:cNvPr id="2" name="Title 1">
            <a:extLst>
              <a:ext uri="{FF2B5EF4-FFF2-40B4-BE49-F238E27FC236}">
                <a16:creationId xmlns:a16="http://schemas.microsoft.com/office/drawing/2014/main" id="{AA86AB3E-4146-486F-9BB3-1D2E210EB49A}"/>
              </a:ext>
            </a:extLst>
          </p:cNvPr>
          <p:cNvSpPr>
            <a:spLocks noGrp="1"/>
          </p:cNvSpPr>
          <p:nvPr>
            <p:ph type="ctrTitle"/>
          </p:nvPr>
        </p:nvSpPr>
        <p:spPr>
          <a:xfrm>
            <a:off x="1524000" y="1122363"/>
            <a:ext cx="9144000" cy="2387600"/>
          </a:xfrm>
        </p:spPr>
        <p:txBody>
          <a:bodyPr anchor="b"/>
          <a:lstStyle>
            <a:lvl1pPr algn="ctr">
              <a:defRPr sz="6000">
                <a:solidFill>
                  <a:schemeClr val="bg1"/>
                </a:solidFill>
                <a:latin typeface="Arial" panose="020B0604020202020204" pitchFamily="34" charset="0"/>
                <a:cs typeface="Arial" panose="020B0604020202020204" pitchFamily="34" charset="0"/>
              </a:defRPr>
            </a:lvl1pPr>
          </a:lstStyle>
          <a:p>
            <a:endParaRPr lang="en-GB" dirty="0"/>
          </a:p>
        </p:txBody>
      </p:sp>
      <p:sp>
        <p:nvSpPr>
          <p:cNvPr id="3" name="Subtitle 2">
            <a:extLst>
              <a:ext uri="{FF2B5EF4-FFF2-40B4-BE49-F238E27FC236}">
                <a16:creationId xmlns:a16="http://schemas.microsoft.com/office/drawing/2014/main" id="{39FC138E-D559-49DC-ADBD-CD2A3B645207}"/>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5D708181-D850-4812-9FAF-48C95F38A4C3}"/>
              </a:ext>
            </a:extLst>
          </p:cNvPr>
          <p:cNvSpPr>
            <a:spLocks noGrp="1"/>
          </p:cNvSpPr>
          <p:nvPr>
            <p:ph type="dt" sz="half" idx="10"/>
          </p:nvPr>
        </p:nvSpPr>
        <p:spPr>
          <a:xfrm>
            <a:off x="838200" y="6356350"/>
            <a:ext cx="2743200" cy="365125"/>
          </a:xfrm>
          <a:prstGeom prst="rect">
            <a:avLst/>
          </a:prstGeom>
        </p:spPr>
        <p:txBody>
          <a:bodyPr/>
          <a:lstStyle/>
          <a:p>
            <a:fld id="{F237B5CA-D006-4B46-A5A6-0B49CF464A0B}" type="datetimeFigureOut">
              <a:rPr lang="en-GB" smtClean="0"/>
              <a:t>17/11/2021</a:t>
            </a:fld>
            <a:endParaRPr lang="en-GB"/>
          </a:p>
        </p:txBody>
      </p:sp>
      <p:sp>
        <p:nvSpPr>
          <p:cNvPr id="5" name="Footer Placeholder 4">
            <a:extLst>
              <a:ext uri="{FF2B5EF4-FFF2-40B4-BE49-F238E27FC236}">
                <a16:creationId xmlns:a16="http://schemas.microsoft.com/office/drawing/2014/main" id="{9A8FB69C-FF83-4734-8C19-6DA25CE163C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103C064F-F3E4-4F3D-9606-79116AB0E764}"/>
              </a:ext>
            </a:extLst>
          </p:cNvPr>
          <p:cNvSpPr>
            <a:spLocks noGrp="1"/>
          </p:cNvSpPr>
          <p:nvPr>
            <p:ph type="sldNum" sz="quarter" idx="12"/>
          </p:nvPr>
        </p:nvSpPr>
        <p:spPr>
          <a:xfrm>
            <a:off x="8610600" y="6356350"/>
            <a:ext cx="2743200" cy="365125"/>
          </a:xfrm>
          <a:prstGeom prst="rect">
            <a:avLst/>
          </a:prstGeom>
        </p:spPr>
        <p:txBody>
          <a:bodyPr/>
          <a:lstStyle/>
          <a:p>
            <a:fld id="{51F23C00-A324-42FE-B799-9B7E93626DC7}" type="slidenum">
              <a:rPr lang="en-GB" smtClean="0"/>
              <a:t>‹#›</a:t>
            </a:fld>
            <a:endParaRPr lang="en-GB"/>
          </a:p>
        </p:txBody>
      </p:sp>
      <p:pic>
        <p:nvPicPr>
          <p:cNvPr id="8" name="Picture 7">
            <a:extLst>
              <a:ext uri="{FF2B5EF4-FFF2-40B4-BE49-F238E27FC236}">
                <a16:creationId xmlns:a16="http://schemas.microsoft.com/office/drawing/2014/main" id="{15F2B101-85E3-440F-BB1F-073DC7E974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17354" y="5952083"/>
            <a:ext cx="3812771" cy="862974"/>
          </a:xfrm>
          <a:prstGeom prst="rect">
            <a:avLst/>
          </a:prstGeom>
        </p:spPr>
      </p:pic>
      <p:pic>
        <p:nvPicPr>
          <p:cNvPr id="10" name="Picture 9">
            <a:extLst>
              <a:ext uri="{FF2B5EF4-FFF2-40B4-BE49-F238E27FC236}">
                <a16:creationId xmlns:a16="http://schemas.microsoft.com/office/drawing/2014/main" id="{98385917-2066-48BE-A55B-0F0BF0CFD5D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875" y="79894"/>
            <a:ext cx="4047744" cy="917415"/>
          </a:xfrm>
          <a:prstGeom prst="rect">
            <a:avLst/>
          </a:prstGeom>
        </p:spPr>
      </p:pic>
      <p:grpSp>
        <p:nvGrpSpPr>
          <p:cNvPr id="15" name="Group 14">
            <a:extLst>
              <a:ext uri="{FF2B5EF4-FFF2-40B4-BE49-F238E27FC236}">
                <a16:creationId xmlns:a16="http://schemas.microsoft.com/office/drawing/2014/main" id="{96D5A0FD-32BA-49AC-B5B0-29B1403E8A8F}"/>
              </a:ext>
            </a:extLst>
          </p:cNvPr>
          <p:cNvGrpSpPr/>
          <p:nvPr userDrawn="1"/>
        </p:nvGrpSpPr>
        <p:grpSpPr>
          <a:xfrm>
            <a:off x="61875" y="5897642"/>
            <a:ext cx="4047743" cy="917415"/>
            <a:chOff x="30936" y="918049"/>
            <a:chExt cx="4047743" cy="917415"/>
          </a:xfrm>
        </p:grpSpPr>
        <p:sp>
          <p:nvSpPr>
            <p:cNvPr id="14" name="Rectangle 13">
              <a:extLst>
                <a:ext uri="{FF2B5EF4-FFF2-40B4-BE49-F238E27FC236}">
                  <a16:creationId xmlns:a16="http://schemas.microsoft.com/office/drawing/2014/main" id="{4002CF1B-0E60-4F2E-B3B7-95149CB28983}"/>
                </a:ext>
              </a:extLst>
            </p:cNvPr>
            <p:cNvSpPr/>
            <p:nvPr userDrawn="1"/>
          </p:nvSpPr>
          <p:spPr>
            <a:xfrm>
              <a:off x="30936" y="918049"/>
              <a:ext cx="4047743" cy="917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7D694159-4D44-4D0A-8287-3379C99CCA3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246373" y="1168156"/>
              <a:ext cx="2854274" cy="366662"/>
            </a:xfrm>
            <a:prstGeom prst="rect">
              <a:avLst/>
            </a:prstGeom>
          </p:spPr>
        </p:pic>
      </p:grpSp>
    </p:spTree>
    <p:extLst>
      <p:ext uri="{BB962C8B-B14F-4D97-AF65-F5344CB8AC3E}">
        <p14:creationId xmlns:p14="http://schemas.microsoft.com/office/powerpoint/2010/main" val="176981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78C9C-1ECB-487D-AC30-9213D9A62B7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1E52C8E-A8A0-4EF7-A7C5-9293E5AA3A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7B37A0-A938-49CF-89A6-4598E6894BAB}"/>
              </a:ext>
            </a:extLst>
          </p:cNvPr>
          <p:cNvSpPr>
            <a:spLocks noGrp="1"/>
          </p:cNvSpPr>
          <p:nvPr>
            <p:ph type="dt" sz="half" idx="10"/>
          </p:nvPr>
        </p:nvSpPr>
        <p:spPr>
          <a:xfrm>
            <a:off x="838200" y="6356350"/>
            <a:ext cx="2743200" cy="365125"/>
          </a:xfrm>
          <a:prstGeom prst="rect">
            <a:avLst/>
          </a:prstGeom>
        </p:spPr>
        <p:txBody>
          <a:bodyPr/>
          <a:lstStyle/>
          <a:p>
            <a:fld id="{F237B5CA-D006-4B46-A5A6-0B49CF464A0B}" type="datetimeFigureOut">
              <a:rPr lang="en-GB" smtClean="0"/>
              <a:t>17/11/2021</a:t>
            </a:fld>
            <a:endParaRPr lang="en-GB"/>
          </a:p>
        </p:txBody>
      </p:sp>
      <p:sp>
        <p:nvSpPr>
          <p:cNvPr id="5" name="Footer Placeholder 4">
            <a:extLst>
              <a:ext uri="{FF2B5EF4-FFF2-40B4-BE49-F238E27FC236}">
                <a16:creationId xmlns:a16="http://schemas.microsoft.com/office/drawing/2014/main" id="{A0446DE4-6BE4-4B3B-A536-013A286D9EB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6C508731-3D24-4C9E-A993-FA966E96AF22}"/>
              </a:ext>
            </a:extLst>
          </p:cNvPr>
          <p:cNvSpPr>
            <a:spLocks noGrp="1"/>
          </p:cNvSpPr>
          <p:nvPr>
            <p:ph type="sldNum" sz="quarter" idx="12"/>
          </p:nvPr>
        </p:nvSpPr>
        <p:spPr>
          <a:xfrm>
            <a:off x="8610600" y="6356350"/>
            <a:ext cx="2743200" cy="365125"/>
          </a:xfrm>
          <a:prstGeom prst="rect">
            <a:avLst/>
          </a:prstGeom>
        </p:spPr>
        <p:txBody>
          <a:bodyPr/>
          <a:lstStyle/>
          <a:p>
            <a:fld id="{51F23C00-A324-42FE-B799-9B7E93626DC7}" type="slidenum">
              <a:rPr lang="en-GB" smtClean="0"/>
              <a:t>‹#›</a:t>
            </a:fld>
            <a:endParaRPr lang="en-GB"/>
          </a:p>
        </p:txBody>
      </p:sp>
    </p:spTree>
    <p:extLst>
      <p:ext uri="{BB962C8B-B14F-4D97-AF65-F5344CB8AC3E}">
        <p14:creationId xmlns:p14="http://schemas.microsoft.com/office/powerpoint/2010/main" val="703555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360CE7-F6E0-480C-8FA9-08A16C8E955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4E102B0-2E94-4822-B25D-6ADBFEC469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47FC2B-0307-410D-99CF-ADF51C9C6653}"/>
              </a:ext>
            </a:extLst>
          </p:cNvPr>
          <p:cNvSpPr>
            <a:spLocks noGrp="1"/>
          </p:cNvSpPr>
          <p:nvPr>
            <p:ph type="dt" sz="half" idx="10"/>
          </p:nvPr>
        </p:nvSpPr>
        <p:spPr>
          <a:xfrm>
            <a:off x="838200" y="6356350"/>
            <a:ext cx="2743200" cy="365125"/>
          </a:xfrm>
          <a:prstGeom prst="rect">
            <a:avLst/>
          </a:prstGeom>
        </p:spPr>
        <p:txBody>
          <a:bodyPr/>
          <a:lstStyle/>
          <a:p>
            <a:fld id="{F237B5CA-D006-4B46-A5A6-0B49CF464A0B}" type="datetimeFigureOut">
              <a:rPr lang="en-GB" smtClean="0"/>
              <a:t>17/11/2021</a:t>
            </a:fld>
            <a:endParaRPr lang="en-GB"/>
          </a:p>
        </p:txBody>
      </p:sp>
      <p:sp>
        <p:nvSpPr>
          <p:cNvPr id="5" name="Footer Placeholder 4">
            <a:extLst>
              <a:ext uri="{FF2B5EF4-FFF2-40B4-BE49-F238E27FC236}">
                <a16:creationId xmlns:a16="http://schemas.microsoft.com/office/drawing/2014/main" id="{1054073E-DF1F-4C17-9B94-DD334F2DB44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110EB2AB-2469-4B08-A977-6A47D484E499}"/>
              </a:ext>
            </a:extLst>
          </p:cNvPr>
          <p:cNvSpPr>
            <a:spLocks noGrp="1"/>
          </p:cNvSpPr>
          <p:nvPr>
            <p:ph type="sldNum" sz="quarter" idx="12"/>
          </p:nvPr>
        </p:nvSpPr>
        <p:spPr>
          <a:xfrm>
            <a:off x="8610600" y="6356350"/>
            <a:ext cx="2743200" cy="365125"/>
          </a:xfrm>
          <a:prstGeom prst="rect">
            <a:avLst/>
          </a:prstGeom>
        </p:spPr>
        <p:txBody>
          <a:bodyPr/>
          <a:lstStyle/>
          <a:p>
            <a:fld id="{51F23C00-A324-42FE-B799-9B7E93626DC7}" type="slidenum">
              <a:rPr lang="en-GB" smtClean="0"/>
              <a:t>‹#›</a:t>
            </a:fld>
            <a:endParaRPr lang="en-GB"/>
          </a:p>
        </p:txBody>
      </p:sp>
    </p:spTree>
    <p:extLst>
      <p:ext uri="{BB962C8B-B14F-4D97-AF65-F5344CB8AC3E}">
        <p14:creationId xmlns:p14="http://schemas.microsoft.com/office/powerpoint/2010/main" val="1533567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5" name="Slide Number Placeholder 4"/>
          <p:cNvSpPr>
            <a:spLocks noGrp="1"/>
          </p:cNvSpPr>
          <p:nvPr>
            <p:ph type="sldNum" sz="quarter" idx="12"/>
          </p:nvPr>
        </p:nvSpPr>
        <p:spPr/>
        <p:txBody>
          <a:bodyPr/>
          <a:lstStyle/>
          <a:p>
            <a:fld id="{E0AEF1EE-2F71-46DE-BBC7-49F5F404C90B}" type="slidenum">
              <a:rPr lang="en-GB" smtClean="0"/>
              <a:t>‹#›</a:t>
            </a:fld>
            <a:endParaRPr lang="en-GB"/>
          </a:p>
        </p:txBody>
      </p:sp>
      <p:sp>
        <p:nvSpPr>
          <p:cNvPr id="7" name="Text Placeholder 6">
            <a:extLst>
              <a:ext uri="{FF2B5EF4-FFF2-40B4-BE49-F238E27FC236}">
                <a16:creationId xmlns:a16="http://schemas.microsoft.com/office/drawing/2014/main" id="{D2A5F4B3-0555-4631-AD2F-3D0857C37F47}"/>
              </a:ext>
            </a:extLst>
          </p:cNvPr>
          <p:cNvSpPr>
            <a:spLocks noGrp="1"/>
          </p:cNvSpPr>
          <p:nvPr>
            <p:ph type="body" sz="quarter" idx="13"/>
          </p:nvPr>
        </p:nvSpPr>
        <p:spPr>
          <a:xfrm>
            <a:off x="838200" y="1949450"/>
            <a:ext cx="10423525" cy="38814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45416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416E773E-BA8B-4206-820F-0673065278FF}" type="datetimeFigureOut">
              <a:rPr lang="en-GB" smtClean="0"/>
              <a:t>17/11/2021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0AEF1EE-2F71-46DE-BBC7-49F5F404C90B}" type="slidenum">
              <a:rPr lang="en-GB" smtClean="0"/>
              <a:t>‹#›</a:t>
            </a:fld>
            <a:endParaRPr lang="en-GB"/>
          </a:p>
        </p:txBody>
      </p:sp>
      <p:sp>
        <p:nvSpPr>
          <p:cNvPr id="7" name="Text Placeholder 6">
            <a:extLst>
              <a:ext uri="{FF2B5EF4-FFF2-40B4-BE49-F238E27FC236}">
                <a16:creationId xmlns:a16="http://schemas.microsoft.com/office/drawing/2014/main" id="{D2A5F4B3-0555-4631-AD2F-3D0857C37F47}"/>
              </a:ext>
            </a:extLst>
          </p:cNvPr>
          <p:cNvSpPr>
            <a:spLocks noGrp="1"/>
          </p:cNvSpPr>
          <p:nvPr>
            <p:ph type="body" sz="quarter" idx="13"/>
          </p:nvPr>
        </p:nvSpPr>
        <p:spPr>
          <a:xfrm>
            <a:off x="838200" y="1949450"/>
            <a:ext cx="10423525" cy="38814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184151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416E773E-BA8B-4206-820F-0673065278FF}" type="datetimeFigureOut">
              <a:rPr lang="en-GB" smtClean="0"/>
              <a:t>17/11/2021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0AEF1EE-2F71-46DE-BBC7-49F5F404C90B}" type="slidenum">
              <a:rPr lang="en-GB" smtClean="0"/>
              <a:t>‹#›</a:t>
            </a:fld>
            <a:endParaRPr lang="en-GB"/>
          </a:p>
        </p:txBody>
      </p:sp>
      <p:sp>
        <p:nvSpPr>
          <p:cNvPr id="7" name="Text Placeholder 6">
            <a:extLst>
              <a:ext uri="{FF2B5EF4-FFF2-40B4-BE49-F238E27FC236}">
                <a16:creationId xmlns:a16="http://schemas.microsoft.com/office/drawing/2014/main" id="{D2A5F4B3-0555-4631-AD2F-3D0857C37F47}"/>
              </a:ext>
            </a:extLst>
          </p:cNvPr>
          <p:cNvSpPr>
            <a:spLocks noGrp="1"/>
          </p:cNvSpPr>
          <p:nvPr>
            <p:ph type="body" sz="quarter" idx="13"/>
          </p:nvPr>
        </p:nvSpPr>
        <p:spPr>
          <a:xfrm>
            <a:off x="838200" y="1949450"/>
            <a:ext cx="10423525" cy="38814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97648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86CED-A36D-4B0B-8931-807124939419}"/>
              </a:ext>
            </a:extLst>
          </p:cNvPr>
          <p:cNvSpPr>
            <a:spLocks noGrp="1"/>
          </p:cNvSpPr>
          <p:nvPr>
            <p:ph type="title"/>
          </p:nvPr>
        </p:nvSpPr>
        <p:spPr>
          <a:xfrm>
            <a:off x="838200" y="18255"/>
            <a:ext cx="10515600" cy="1325563"/>
          </a:xfr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519A558-BFF6-4CDC-8A71-9974A06E4E51}"/>
              </a:ext>
            </a:extLst>
          </p:cNvPr>
          <p:cNvSpPr>
            <a:spLocks noGrp="1"/>
          </p:cNvSpPr>
          <p:nvPr>
            <p:ph idx="1"/>
          </p:nvPr>
        </p:nvSpPr>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6B2BD3DA-1C08-4082-AFBF-66AADBB70330}"/>
              </a:ext>
            </a:extLst>
          </p:cNvPr>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6" name="Slide Number Placeholder 5">
            <a:extLst>
              <a:ext uri="{FF2B5EF4-FFF2-40B4-BE49-F238E27FC236}">
                <a16:creationId xmlns:a16="http://schemas.microsoft.com/office/drawing/2014/main" id="{D2068105-603D-4C26-8818-29F014A96372}"/>
              </a:ext>
            </a:extLst>
          </p:cNvPr>
          <p:cNvSpPr>
            <a:spLocks noGrp="1"/>
          </p:cNvSpPr>
          <p:nvPr>
            <p:ph type="sldNum" sz="quarter" idx="12"/>
          </p:nvPr>
        </p:nvSpPr>
        <p:spPr>
          <a:xfrm>
            <a:off x="8610600" y="6356350"/>
            <a:ext cx="2743200" cy="365125"/>
          </a:xfrm>
          <a:prstGeom prst="rect">
            <a:avLst/>
          </a:prstGeom>
        </p:spPr>
        <p:txBody>
          <a:bodyPr/>
          <a:lstStyle/>
          <a:p>
            <a:fld id="{51F23C00-A324-42FE-B799-9B7E93626DC7}" type="slidenum">
              <a:rPr lang="en-GB" smtClean="0"/>
              <a:t>‹#›</a:t>
            </a:fld>
            <a:endParaRPr lang="en-GB"/>
          </a:p>
        </p:txBody>
      </p:sp>
      <p:cxnSp>
        <p:nvCxnSpPr>
          <p:cNvPr id="8" name="Straight Connector 7">
            <a:extLst>
              <a:ext uri="{FF2B5EF4-FFF2-40B4-BE49-F238E27FC236}">
                <a16:creationId xmlns:a16="http://schemas.microsoft.com/office/drawing/2014/main" id="{15BAD1D7-B122-4862-AAC1-A025EB6A6110}"/>
              </a:ext>
            </a:extLst>
          </p:cNvPr>
          <p:cNvCxnSpPr>
            <a:cxnSpLocks/>
          </p:cNvCxnSpPr>
          <p:nvPr userDrawn="1"/>
        </p:nvCxnSpPr>
        <p:spPr>
          <a:xfrm>
            <a:off x="0" y="1331003"/>
            <a:ext cx="11756571"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22D2759-2DC1-406F-B952-8F851765D65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3094348">
            <a:off x="9764361" y="4115380"/>
            <a:ext cx="3506458" cy="3804045"/>
          </a:xfrm>
          <a:prstGeom prst="rect">
            <a:avLst/>
          </a:prstGeom>
        </p:spPr>
      </p:pic>
    </p:spTree>
    <p:extLst>
      <p:ext uri="{BB962C8B-B14F-4D97-AF65-F5344CB8AC3E}">
        <p14:creationId xmlns:p14="http://schemas.microsoft.com/office/powerpoint/2010/main" val="1473849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15AB9-C565-4E9B-BE3A-498CA50A10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00E05CD-ECC9-44E2-820C-52DC993F40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F44B5E-9D66-4F5D-A7F2-52D915872BE7}"/>
              </a:ext>
            </a:extLst>
          </p:cNvPr>
          <p:cNvSpPr>
            <a:spLocks noGrp="1"/>
          </p:cNvSpPr>
          <p:nvPr>
            <p:ph type="dt" sz="half" idx="10"/>
          </p:nvPr>
        </p:nvSpPr>
        <p:spPr>
          <a:xfrm>
            <a:off x="838200" y="6356350"/>
            <a:ext cx="2743200" cy="365125"/>
          </a:xfrm>
          <a:prstGeom prst="rect">
            <a:avLst/>
          </a:prstGeom>
        </p:spPr>
        <p:txBody>
          <a:bodyPr/>
          <a:lstStyle/>
          <a:p>
            <a:fld id="{F237B5CA-D006-4B46-A5A6-0B49CF464A0B}" type="datetimeFigureOut">
              <a:rPr lang="en-GB" smtClean="0"/>
              <a:t>17/11/2021</a:t>
            </a:fld>
            <a:endParaRPr lang="en-GB"/>
          </a:p>
        </p:txBody>
      </p:sp>
      <p:sp>
        <p:nvSpPr>
          <p:cNvPr id="5" name="Footer Placeholder 4">
            <a:extLst>
              <a:ext uri="{FF2B5EF4-FFF2-40B4-BE49-F238E27FC236}">
                <a16:creationId xmlns:a16="http://schemas.microsoft.com/office/drawing/2014/main" id="{0270B945-A37D-4608-B224-4FB1029C9E7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1A2C7859-C8F7-40BE-BD8B-8F649612F69C}"/>
              </a:ext>
            </a:extLst>
          </p:cNvPr>
          <p:cNvSpPr>
            <a:spLocks noGrp="1"/>
          </p:cNvSpPr>
          <p:nvPr>
            <p:ph type="sldNum" sz="quarter" idx="12"/>
          </p:nvPr>
        </p:nvSpPr>
        <p:spPr>
          <a:xfrm>
            <a:off x="8610600" y="6356350"/>
            <a:ext cx="2743200" cy="365125"/>
          </a:xfrm>
          <a:prstGeom prst="rect">
            <a:avLst/>
          </a:prstGeom>
        </p:spPr>
        <p:txBody>
          <a:bodyPr/>
          <a:lstStyle/>
          <a:p>
            <a:fld id="{51F23C00-A324-42FE-B799-9B7E93626DC7}" type="slidenum">
              <a:rPr lang="en-GB" smtClean="0"/>
              <a:t>‹#›</a:t>
            </a:fld>
            <a:endParaRPr lang="en-GB"/>
          </a:p>
        </p:txBody>
      </p:sp>
    </p:spTree>
    <p:extLst>
      <p:ext uri="{BB962C8B-B14F-4D97-AF65-F5344CB8AC3E}">
        <p14:creationId xmlns:p14="http://schemas.microsoft.com/office/powerpoint/2010/main" val="189700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8AF9E-994D-4336-8245-D0DADB1BCE9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144BAF0-FA38-4F93-93DD-F5D92568DB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7541FC2-E50E-4EDD-9E63-4721153EF9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1ECEBF6-8586-4F4D-A111-F16C27931312}"/>
              </a:ext>
            </a:extLst>
          </p:cNvPr>
          <p:cNvSpPr>
            <a:spLocks noGrp="1"/>
          </p:cNvSpPr>
          <p:nvPr>
            <p:ph type="dt" sz="half" idx="10"/>
          </p:nvPr>
        </p:nvSpPr>
        <p:spPr>
          <a:xfrm>
            <a:off x="838200" y="6356350"/>
            <a:ext cx="2743200" cy="365125"/>
          </a:xfrm>
          <a:prstGeom prst="rect">
            <a:avLst/>
          </a:prstGeom>
        </p:spPr>
        <p:txBody>
          <a:bodyPr/>
          <a:lstStyle/>
          <a:p>
            <a:fld id="{F237B5CA-D006-4B46-A5A6-0B49CF464A0B}" type="datetimeFigureOut">
              <a:rPr lang="en-GB" smtClean="0"/>
              <a:t>17/11/2021</a:t>
            </a:fld>
            <a:endParaRPr lang="en-GB"/>
          </a:p>
        </p:txBody>
      </p:sp>
      <p:sp>
        <p:nvSpPr>
          <p:cNvPr id="6" name="Footer Placeholder 5">
            <a:extLst>
              <a:ext uri="{FF2B5EF4-FFF2-40B4-BE49-F238E27FC236}">
                <a16:creationId xmlns:a16="http://schemas.microsoft.com/office/drawing/2014/main" id="{72F75277-0E02-401A-A182-34D9A60E739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F1E506FE-480E-4B34-8088-F3EBD8882BF1}"/>
              </a:ext>
            </a:extLst>
          </p:cNvPr>
          <p:cNvSpPr>
            <a:spLocks noGrp="1"/>
          </p:cNvSpPr>
          <p:nvPr>
            <p:ph type="sldNum" sz="quarter" idx="12"/>
          </p:nvPr>
        </p:nvSpPr>
        <p:spPr>
          <a:xfrm>
            <a:off x="8610600" y="6356350"/>
            <a:ext cx="2743200" cy="365125"/>
          </a:xfrm>
          <a:prstGeom prst="rect">
            <a:avLst/>
          </a:prstGeom>
        </p:spPr>
        <p:txBody>
          <a:bodyPr/>
          <a:lstStyle/>
          <a:p>
            <a:fld id="{51F23C00-A324-42FE-B799-9B7E93626DC7}" type="slidenum">
              <a:rPr lang="en-GB" smtClean="0"/>
              <a:t>‹#›</a:t>
            </a:fld>
            <a:endParaRPr lang="en-GB"/>
          </a:p>
        </p:txBody>
      </p:sp>
    </p:spTree>
    <p:extLst>
      <p:ext uri="{BB962C8B-B14F-4D97-AF65-F5344CB8AC3E}">
        <p14:creationId xmlns:p14="http://schemas.microsoft.com/office/powerpoint/2010/main" val="4075816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B7220-DC5B-4383-A5D6-B9CE7F742CA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3E5C05-9361-43B1-97B9-FE178244FA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B857D2-6A55-4ABB-BA3E-7B16057288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BA33FFC-9321-470A-BC90-E85F896AA7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DECEFE-DA10-4AFD-9B50-0D7D246195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BD793C8-1FF2-4E52-A4C0-7281FB91DE5D}"/>
              </a:ext>
            </a:extLst>
          </p:cNvPr>
          <p:cNvSpPr>
            <a:spLocks noGrp="1"/>
          </p:cNvSpPr>
          <p:nvPr>
            <p:ph type="dt" sz="half" idx="10"/>
          </p:nvPr>
        </p:nvSpPr>
        <p:spPr>
          <a:xfrm>
            <a:off x="838200" y="6356350"/>
            <a:ext cx="2743200" cy="365125"/>
          </a:xfrm>
          <a:prstGeom prst="rect">
            <a:avLst/>
          </a:prstGeom>
        </p:spPr>
        <p:txBody>
          <a:bodyPr/>
          <a:lstStyle/>
          <a:p>
            <a:fld id="{F237B5CA-D006-4B46-A5A6-0B49CF464A0B}" type="datetimeFigureOut">
              <a:rPr lang="en-GB" smtClean="0"/>
              <a:t>17/11/2021</a:t>
            </a:fld>
            <a:endParaRPr lang="en-GB"/>
          </a:p>
        </p:txBody>
      </p:sp>
      <p:sp>
        <p:nvSpPr>
          <p:cNvPr id="8" name="Footer Placeholder 7">
            <a:extLst>
              <a:ext uri="{FF2B5EF4-FFF2-40B4-BE49-F238E27FC236}">
                <a16:creationId xmlns:a16="http://schemas.microsoft.com/office/drawing/2014/main" id="{50776200-11F0-48F3-8BD1-736EE7D5AEA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5AF25693-7B73-4216-8BB7-93AB05AA3134}"/>
              </a:ext>
            </a:extLst>
          </p:cNvPr>
          <p:cNvSpPr>
            <a:spLocks noGrp="1"/>
          </p:cNvSpPr>
          <p:nvPr>
            <p:ph type="sldNum" sz="quarter" idx="12"/>
          </p:nvPr>
        </p:nvSpPr>
        <p:spPr>
          <a:xfrm>
            <a:off x="8610600" y="6356350"/>
            <a:ext cx="2743200" cy="365125"/>
          </a:xfrm>
          <a:prstGeom prst="rect">
            <a:avLst/>
          </a:prstGeom>
        </p:spPr>
        <p:txBody>
          <a:bodyPr/>
          <a:lstStyle/>
          <a:p>
            <a:fld id="{51F23C00-A324-42FE-B799-9B7E93626DC7}" type="slidenum">
              <a:rPr lang="en-GB" smtClean="0"/>
              <a:t>‹#›</a:t>
            </a:fld>
            <a:endParaRPr lang="en-GB"/>
          </a:p>
        </p:txBody>
      </p:sp>
    </p:spTree>
    <p:extLst>
      <p:ext uri="{BB962C8B-B14F-4D97-AF65-F5344CB8AC3E}">
        <p14:creationId xmlns:p14="http://schemas.microsoft.com/office/powerpoint/2010/main" val="2107907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498B4-9817-4E0D-AAE4-442EB9B44F6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BEB8CA8-C46D-48E9-99B4-389BE48B98D4}"/>
              </a:ext>
            </a:extLst>
          </p:cNvPr>
          <p:cNvSpPr>
            <a:spLocks noGrp="1"/>
          </p:cNvSpPr>
          <p:nvPr>
            <p:ph type="dt" sz="half" idx="10"/>
          </p:nvPr>
        </p:nvSpPr>
        <p:spPr>
          <a:xfrm>
            <a:off x="838200" y="6356350"/>
            <a:ext cx="2743200" cy="365125"/>
          </a:xfrm>
          <a:prstGeom prst="rect">
            <a:avLst/>
          </a:prstGeom>
        </p:spPr>
        <p:txBody>
          <a:bodyPr/>
          <a:lstStyle/>
          <a:p>
            <a:fld id="{F237B5CA-D006-4B46-A5A6-0B49CF464A0B}" type="datetimeFigureOut">
              <a:rPr lang="en-GB" smtClean="0"/>
              <a:t>17/11/2021</a:t>
            </a:fld>
            <a:endParaRPr lang="en-GB"/>
          </a:p>
        </p:txBody>
      </p:sp>
      <p:sp>
        <p:nvSpPr>
          <p:cNvPr id="4" name="Footer Placeholder 3">
            <a:extLst>
              <a:ext uri="{FF2B5EF4-FFF2-40B4-BE49-F238E27FC236}">
                <a16:creationId xmlns:a16="http://schemas.microsoft.com/office/drawing/2014/main" id="{A83D37BD-36F3-4992-AC42-FF89C2E8CCDA}"/>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A2F0C73C-BDFC-4B98-98EA-90D8A6D1603F}"/>
              </a:ext>
            </a:extLst>
          </p:cNvPr>
          <p:cNvSpPr>
            <a:spLocks noGrp="1"/>
          </p:cNvSpPr>
          <p:nvPr>
            <p:ph type="sldNum" sz="quarter" idx="12"/>
          </p:nvPr>
        </p:nvSpPr>
        <p:spPr>
          <a:xfrm>
            <a:off x="8610600" y="6356350"/>
            <a:ext cx="2743200" cy="365125"/>
          </a:xfrm>
          <a:prstGeom prst="rect">
            <a:avLst/>
          </a:prstGeom>
        </p:spPr>
        <p:txBody>
          <a:bodyPr/>
          <a:lstStyle/>
          <a:p>
            <a:fld id="{51F23C00-A324-42FE-B799-9B7E93626DC7}" type="slidenum">
              <a:rPr lang="en-GB" smtClean="0"/>
              <a:t>‹#›</a:t>
            </a:fld>
            <a:endParaRPr lang="en-GB"/>
          </a:p>
        </p:txBody>
      </p:sp>
    </p:spTree>
    <p:extLst>
      <p:ext uri="{BB962C8B-B14F-4D97-AF65-F5344CB8AC3E}">
        <p14:creationId xmlns:p14="http://schemas.microsoft.com/office/powerpoint/2010/main" val="4081542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A7B3CD-7958-407F-A994-561F6FB59F59}"/>
              </a:ext>
            </a:extLst>
          </p:cNvPr>
          <p:cNvSpPr>
            <a:spLocks noGrp="1"/>
          </p:cNvSpPr>
          <p:nvPr>
            <p:ph type="dt" sz="half" idx="10"/>
          </p:nvPr>
        </p:nvSpPr>
        <p:spPr>
          <a:xfrm>
            <a:off x="838200" y="6356350"/>
            <a:ext cx="2743200" cy="365125"/>
          </a:xfrm>
          <a:prstGeom prst="rect">
            <a:avLst/>
          </a:prstGeom>
        </p:spPr>
        <p:txBody>
          <a:bodyPr/>
          <a:lstStyle/>
          <a:p>
            <a:fld id="{F237B5CA-D006-4B46-A5A6-0B49CF464A0B}" type="datetimeFigureOut">
              <a:rPr lang="en-GB" smtClean="0"/>
              <a:t>17/11/2021</a:t>
            </a:fld>
            <a:endParaRPr lang="en-GB"/>
          </a:p>
        </p:txBody>
      </p:sp>
      <p:sp>
        <p:nvSpPr>
          <p:cNvPr id="3" name="Footer Placeholder 2">
            <a:extLst>
              <a:ext uri="{FF2B5EF4-FFF2-40B4-BE49-F238E27FC236}">
                <a16:creationId xmlns:a16="http://schemas.microsoft.com/office/drawing/2014/main" id="{4E5EEEDF-C0EF-46F8-948F-6F314E28112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486B3CD7-88F3-49C9-A42C-7DABABEC8B09}"/>
              </a:ext>
            </a:extLst>
          </p:cNvPr>
          <p:cNvSpPr>
            <a:spLocks noGrp="1"/>
          </p:cNvSpPr>
          <p:nvPr>
            <p:ph type="sldNum" sz="quarter" idx="12"/>
          </p:nvPr>
        </p:nvSpPr>
        <p:spPr>
          <a:xfrm>
            <a:off x="8610600" y="6356350"/>
            <a:ext cx="2743200" cy="365125"/>
          </a:xfrm>
          <a:prstGeom prst="rect">
            <a:avLst/>
          </a:prstGeom>
        </p:spPr>
        <p:txBody>
          <a:bodyPr/>
          <a:lstStyle/>
          <a:p>
            <a:fld id="{51F23C00-A324-42FE-B799-9B7E93626DC7}" type="slidenum">
              <a:rPr lang="en-GB" smtClean="0"/>
              <a:t>‹#›</a:t>
            </a:fld>
            <a:endParaRPr lang="en-GB"/>
          </a:p>
        </p:txBody>
      </p:sp>
    </p:spTree>
    <p:extLst>
      <p:ext uri="{BB962C8B-B14F-4D97-AF65-F5344CB8AC3E}">
        <p14:creationId xmlns:p14="http://schemas.microsoft.com/office/powerpoint/2010/main" val="3339878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304AA-386F-4EAC-AC14-8BCC387B8B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1256965-0507-44A5-A660-A7ABCB3FF0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4487F08-9CB8-44C0-9062-04C19A0A13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49947D-8632-4F6A-AEF0-973CD1D78C86}"/>
              </a:ext>
            </a:extLst>
          </p:cNvPr>
          <p:cNvSpPr>
            <a:spLocks noGrp="1"/>
          </p:cNvSpPr>
          <p:nvPr>
            <p:ph type="dt" sz="half" idx="10"/>
          </p:nvPr>
        </p:nvSpPr>
        <p:spPr>
          <a:xfrm>
            <a:off x="838200" y="6356350"/>
            <a:ext cx="2743200" cy="365125"/>
          </a:xfrm>
          <a:prstGeom prst="rect">
            <a:avLst/>
          </a:prstGeom>
        </p:spPr>
        <p:txBody>
          <a:bodyPr/>
          <a:lstStyle/>
          <a:p>
            <a:fld id="{F237B5CA-D006-4B46-A5A6-0B49CF464A0B}" type="datetimeFigureOut">
              <a:rPr lang="en-GB" smtClean="0"/>
              <a:t>17/11/2021</a:t>
            </a:fld>
            <a:endParaRPr lang="en-GB"/>
          </a:p>
        </p:txBody>
      </p:sp>
      <p:sp>
        <p:nvSpPr>
          <p:cNvPr id="6" name="Footer Placeholder 5">
            <a:extLst>
              <a:ext uri="{FF2B5EF4-FFF2-40B4-BE49-F238E27FC236}">
                <a16:creationId xmlns:a16="http://schemas.microsoft.com/office/drawing/2014/main" id="{5095A666-74F1-4EFA-96A9-CB6AE82F4AB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D4AB87A5-7865-4020-8276-16B5EB147F85}"/>
              </a:ext>
            </a:extLst>
          </p:cNvPr>
          <p:cNvSpPr>
            <a:spLocks noGrp="1"/>
          </p:cNvSpPr>
          <p:nvPr>
            <p:ph type="sldNum" sz="quarter" idx="12"/>
          </p:nvPr>
        </p:nvSpPr>
        <p:spPr>
          <a:xfrm>
            <a:off x="8610600" y="6356350"/>
            <a:ext cx="2743200" cy="365125"/>
          </a:xfrm>
          <a:prstGeom prst="rect">
            <a:avLst/>
          </a:prstGeom>
        </p:spPr>
        <p:txBody>
          <a:bodyPr/>
          <a:lstStyle/>
          <a:p>
            <a:fld id="{51F23C00-A324-42FE-B799-9B7E93626DC7}" type="slidenum">
              <a:rPr lang="en-GB" smtClean="0"/>
              <a:t>‹#›</a:t>
            </a:fld>
            <a:endParaRPr lang="en-GB"/>
          </a:p>
        </p:txBody>
      </p:sp>
    </p:spTree>
    <p:extLst>
      <p:ext uri="{BB962C8B-B14F-4D97-AF65-F5344CB8AC3E}">
        <p14:creationId xmlns:p14="http://schemas.microsoft.com/office/powerpoint/2010/main" val="120839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857AB-D79C-46F9-9D35-27BFC9BA28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EC4C8CA-0117-437C-826B-59F05CB395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3F80075-4A75-460F-A80B-C56AD34DE7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011B14-1277-4D9D-B0B0-F0F84CCD1716}"/>
              </a:ext>
            </a:extLst>
          </p:cNvPr>
          <p:cNvSpPr>
            <a:spLocks noGrp="1"/>
          </p:cNvSpPr>
          <p:nvPr>
            <p:ph type="dt" sz="half" idx="10"/>
          </p:nvPr>
        </p:nvSpPr>
        <p:spPr>
          <a:xfrm>
            <a:off x="838200" y="6356350"/>
            <a:ext cx="2743200" cy="365125"/>
          </a:xfrm>
          <a:prstGeom prst="rect">
            <a:avLst/>
          </a:prstGeom>
        </p:spPr>
        <p:txBody>
          <a:bodyPr/>
          <a:lstStyle/>
          <a:p>
            <a:fld id="{F237B5CA-D006-4B46-A5A6-0B49CF464A0B}" type="datetimeFigureOut">
              <a:rPr lang="en-GB" smtClean="0"/>
              <a:t>17/11/2021</a:t>
            </a:fld>
            <a:endParaRPr lang="en-GB"/>
          </a:p>
        </p:txBody>
      </p:sp>
      <p:sp>
        <p:nvSpPr>
          <p:cNvPr id="6" name="Footer Placeholder 5">
            <a:extLst>
              <a:ext uri="{FF2B5EF4-FFF2-40B4-BE49-F238E27FC236}">
                <a16:creationId xmlns:a16="http://schemas.microsoft.com/office/drawing/2014/main" id="{8921717F-0CD1-44AF-9754-FBC48AF2BDAA}"/>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7F954AC1-A6A9-4D46-A74F-B8528EDE707A}"/>
              </a:ext>
            </a:extLst>
          </p:cNvPr>
          <p:cNvSpPr>
            <a:spLocks noGrp="1"/>
          </p:cNvSpPr>
          <p:nvPr>
            <p:ph type="sldNum" sz="quarter" idx="12"/>
          </p:nvPr>
        </p:nvSpPr>
        <p:spPr>
          <a:xfrm>
            <a:off x="8610600" y="6356350"/>
            <a:ext cx="2743200" cy="365125"/>
          </a:xfrm>
          <a:prstGeom prst="rect">
            <a:avLst/>
          </a:prstGeom>
        </p:spPr>
        <p:txBody>
          <a:bodyPr/>
          <a:lstStyle/>
          <a:p>
            <a:fld id="{51F23C00-A324-42FE-B799-9B7E93626DC7}" type="slidenum">
              <a:rPr lang="en-GB" smtClean="0"/>
              <a:t>‹#›</a:t>
            </a:fld>
            <a:endParaRPr lang="en-GB"/>
          </a:p>
        </p:txBody>
      </p:sp>
    </p:spTree>
    <p:extLst>
      <p:ext uri="{BB962C8B-B14F-4D97-AF65-F5344CB8AC3E}">
        <p14:creationId xmlns:p14="http://schemas.microsoft.com/office/powerpoint/2010/main" val="2666749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0F66AC-2B22-4C0F-B3BC-FE9559CA5E57}"/>
              </a:ext>
            </a:extLst>
          </p:cNvPr>
          <p:cNvSpPr>
            <a:spLocks noGrp="1"/>
          </p:cNvSpPr>
          <p:nvPr>
            <p:ph type="title"/>
          </p:nvPr>
        </p:nvSpPr>
        <p:spPr>
          <a:xfrm>
            <a:off x="838200" y="148994"/>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2B24C0-F4FB-4718-A26B-46ED1C2A78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a:extLst>
              <a:ext uri="{FF2B5EF4-FFF2-40B4-BE49-F238E27FC236}">
                <a16:creationId xmlns:a16="http://schemas.microsoft.com/office/drawing/2014/main" id="{1F9CFFDF-4106-4F2B-979D-FD5A9B8FF8CC}"/>
              </a:ext>
            </a:extLst>
          </p:cNvPr>
          <p:cNvPicPr>
            <a:picLocks noChangeAspect="1"/>
          </p:cNvPicPr>
          <p:nvPr userDrawn="1"/>
        </p:nvPicPr>
        <p:blipFill>
          <a:blip r:embed="rId16"/>
          <a:stretch>
            <a:fillRect/>
          </a:stretch>
        </p:blipFill>
        <p:spPr>
          <a:xfrm>
            <a:off x="65314" y="6362484"/>
            <a:ext cx="2024048" cy="460288"/>
          </a:xfrm>
          <a:prstGeom prst="rect">
            <a:avLst/>
          </a:prstGeom>
        </p:spPr>
      </p:pic>
    </p:spTree>
    <p:extLst>
      <p:ext uri="{BB962C8B-B14F-4D97-AF65-F5344CB8AC3E}">
        <p14:creationId xmlns:p14="http://schemas.microsoft.com/office/powerpoint/2010/main" val="11548362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mailto:ateta@contacts.bham.ac.uk"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hyperlink" Target="mailto:a.gherman@bham.ac.uk" TargetMode="External"/><Relationship Id="rId4" Type="http://schemas.openxmlformats.org/officeDocument/2006/relationships/image" Target="../media/image32.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birmingham.ac.uk/research/energy/research/ateta.aspx"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cid:52861c66-00f1-406a-9917-534689a2a588@GBRP265.PROD.OUTLOOK.COM" TargetMode="External"/><Relationship Id="rId5" Type="http://schemas.openxmlformats.org/officeDocument/2006/relationships/image" Target="../media/image10.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00FE7-1459-4E62-9239-C926C0C9B611}"/>
              </a:ext>
            </a:extLst>
          </p:cNvPr>
          <p:cNvSpPr>
            <a:spLocks noGrp="1"/>
          </p:cNvSpPr>
          <p:nvPr>
            <p:ph type="ctrTitle"/>
          </p:nvPr>
        </p:nvSpPr>
        <p:spPr>
          <a:xfrm>
            <a:off x="1524000" y="1963358"/>
            <a:ext cx="9144000" cy="3451123"/>
          </a:xfrm>
        </p:spPr>
        <p:txBody>
          <a:bodyPr>
            <a:normAutofit/>
          </a:bodyPr>
          <a:lstStyle/>
          <a:p>
            <a:r>
              <a:rPr lang="en-GB" dirty="0"/>
              <a:t>ATETA</a:t>
            </a:r>
            <a:br>
              <a:rPr lang="en-GB" dirty="0"/>
            </a:br>
            <a:br>
              <a:rPr lang="en-GB" dirty="0"/>
            </a:br>
            <a:r>
              <a:rPr lang="en-GB" sz="4800" dirty="0"/>
              <a:t>Birmingham Energy Institute </a:t>
            </a:r>
            <a:br>
              <a:rPr lang="en-GB" sz="4800" dirty="0"/>
            </a:br>
            <a:r>
              <a:rPr lang="en-GB" sz="4800" dirty="0"/>
              <a:t>University of Birmingham</a:t>
            </a:r>
            <a:endParaRPr lang="en-GB" dirty="0"/>
          </a:p>
        </p:txBody>
      </p:sp>
    </p:spTree>
    <p:extLst>
      <p:ext uri="{BB962C8B-B14F-4D97-AF65-F5344CB8AC3E}">
        <p14:creationId xmlns:p14="http://schemas.microsoft.com/office/powerpoint/2010/main" val="419408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6A0A3FE-9179-447F-8FAA-0F45A9DD6A79}"/>
              </a:ext>
            </a:extLst>
          </p:cNvPr>
          <p:cNvSpPr/>
          <p:nvPr/>
        </p:nvSpPr>
        <p:spPr>
          <a:xfrm>
            <a:off x="708917" y="1574617"/>
            <a:ext cx="10774166" cy="4626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B580BB4-784C-47A3-AD3B-81C6EC952E32}"/>
              </a:ext>
            </a:extLst>
          </p:cNvPr>
          <p:cNvSpPr>
            <a:spLocks noGrp="1"/>
          </p:cNvSpPr>
          <p:nvPr>
            <p:ph type="title"/>
          </p:nvPr>
        </p:nvSpPr>
        <p:spPr/>
        <p:txBody>
          <a:bodyPr>
            <a:normAutofit/>
          </a:bodyPr>
          <a:lstStyle/>
          <a:p>
            <a:r>
              <a:rPr lang="en-GB" sz="3600" dirty="0">
                <a:latin typeface="Arial"/>
                <a:cs typeface="Arial"/>
              </a:rPr>
              <a:t>Case study – waste heat recovery</a:t>
            </a:r>
            <a:endParaRPr lang="en-GB" sz="3600" dirty="0"/>
          </a:p>
        </p:txBody>
      </p:sp>
      <p:sp>
        <p:nvSpPr>
          <p:cNvPr id="7" name="TextBox 6">
            <a:extLst>
              <a:ext uri="{FF2B5EF4-FFF2-40B4-BE49-F238E27FC236}">
                <a16:creationId xmlns:a16="http://schemas.microsoft.com/office/drawing/2014/main" id="{13CAAA55-905C-4CF6-A579-414601F0D6EE}"/>
              </a:ext>
            </a:extLst>
          </p:cNvPr>
          <p:cNvSpPr txBox="1"/>
          <p:nvPr/>
        </p:nvSpPr>
        <p:spPr>
          <a:xfrm>
            <a:off x="4724400" y="320039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t>Click to add text</a:t>
            </a:r>
          </a:p>
        </p:txBody>
      </p:sp>
      <p:pic>
        <p:nvPicPr>
          <p:cNvPr id="5" name="Picture 4">
            <a:extLst>
              <a:ext uri="{FF2B5EF4-FFF2-40B4-BE49-F238E27FC236}">
                <a16:creationId xmlns:a16="http://schemas.microsoft.com/office/drawing/2014/main" id="{12DF2EF1-0345-4765-9AEF-FD9A866DD8A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707280" y="18255"/>
            <a:ext cx="3484720" cy="780531"/>
          </a:xfrm>
          <a:prstGeom prst="rect">
            <a:avLst/>
          </a:prstGeom>
        </p:spPr>
      </p:pic>
      <p:pic>
        <p:nvPicPr>
          <p:cNvPr id="12" name="Picture 11">
            <a:extLst>
              <a:ext uri="{FF2B5EF4-FFF2-40B4-BE49-F238E27FC236}">
                <a16:creationId xmlns:a16="http://schemas.microsoft.com/office/drawing/2014/main" id="{46413B22-8B83-458D-94E9-044EBA5A50E9}"/>
              </a:ext>
            </a:extLst>
          </p:cNvPr>
          <p:cNvPicPr>
            <a:picLocks noChangeAspect="1"/>
          </p:cNvPicPr>
          <p:nvPr/>
        </p:nvPicPr>
        <p:blipFill rotWithShape="1">
          <a:blip r:embed="rId3"/>
          <a:srcRect b="70121"/>
          <a:stretch/>
        </p:blipFill>
        <p:spPr>
          <a:xfrm>
            <a:off x="708917" y="1723244"/>
            <a:ext cx="7558783" cy="929970"/>
          </a:xfrm>
          <a:prstGeom prst="rect">
            <a:avLst/>
          </a:prstGeom>
        </p:spPr>
      </p:pic>
      <p:pic>
        <p:nvPicPr>
          <p:cNvPr id="17" name="Picture 16">
            <a:extLst>
              <a:ext uri="{FF2B5EF4-FFF2-40B4-BE49-F238E27FC236}">
                <a16:creationId xmlns:a16="http://schemas.microsoft.com/office/drawing/2014/main" id="{D6CB7256-D673-4EB6-B9D7-FA85E471CA80}"/>
              </a:ext>
            </a:extLst>
          </p:cNvPr>
          <p:cNvPicPr>
            <a:picLocks noChangeAspect="1"/>
          </p:cNvPicPr>
          <p:nvPr/>
        </p:nvPicPr>
        <p:blipFill>
          <a:blip r:embed="rId4"/>
          <a:stretch>
            <a:fillRect/>
          </a:stretch>
        </p:blipFill>
        <p:spPr>
          <a:xfrm>
            <a:off x="1387009" y="2900181"/>
            <a:ext cx="9585789" cy="3300954"/>
          </a:xfrm>
          <a:prstGeom prst="rect">
            <a:avLst/>
          </a:prstGeom>
        </p:spPr>
      </p:pic>
      <p:pic>
        <p:nvPicPr>
          <p:cNvPr id="20" name="Picture 19">
            <a:extLst>
              <a:ext uri="{FF2B5EF4-FFF2-40B4-BE49-F238E27FC236}">
                <a16:creationId xmlns:a16="http://schemas.microsoft.com/office/drawing/2014/main" id="{406D8B2E-20B6-4FDA-BCE5-292E88291F2B}"/>
              </a:ext>
            </a:extLst>
          </p:cNvPr>
          <p:cNvPicPr>
            <a:picLocks noChangeAspect="1"/>
          </p:cNvPicPr>
          <p:nvPr/>
        </p:nvPicPr>
        <p:blipFill>
          <a:blip r:embed="rId5"/>
          <a:stretch>
            <a:fillRect/>
          </a:stretch>
        </p:blipFill>
        <p:spPr>
          <a:xfrm>
            <a:off x="6975076" y="1944358"/>
            <a:ext cx="2585247" cy="628388"/>
          </a:xfrm>
          <a:prstGeom prst="rect">
            <a:avLst/>
          </a:prstGeom>
        </p:spPr>
      </p:pic>
      <p:pic>
        <p:nvPicPr>
          <p:cNvPr id="22" name="Picture 21">
            <a:extLst>
              <a:ext uri="{FF2B5EF4-FFF2-40B4-BE49-F238E27FC236}">
                <a16:creationId xmlns:a16="http://schemas.microsoft.com/office/drawing/2014/main" id="{DE1A5B35-E5B9-4CB5-ACD5-DFC96834DB8A}"/>
              </a:ext>
            </a:extLst>
          </p:cNvPr>
          <p:cNvPicPr>
            <a:picLocks noChangeAspect="1"/>
          </p:cNvPicPr>
          <p:nvPr/>
        </p:nvPicPr>
        <p:blipFill>
          <a:blip r:embed="rId6"/>
          <a:stretch>
            <a:fillRect/>
          </a:stretch>
        </p:blipFill>
        <p:spPr>
          <a:xfrm>
            <a:off x="9960670" y="1586436"/>
            <a:ext cx="1522413" cy="1233576"/>
          </a:xfrm>
          <a:prstGeom prst="rect">
            <a:avLst/>
          </a:prstGeom>
        </p:spPr>
      </p:pic>
    </p:spTree>
    <p:extLst>
      <p:ext uri="{BB962C8B-B14F-4D97-AF65-F5344CB8AC3E}">
        <p14:creationId xmlns:p14="http://schemas.microsoft.com/office/powerpoint/2010/main" val="1034012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AE39D-8092-4567-A64A-04298AE6AA79}"/>
              </a:ext>
            </a:extLst>
          </p:cNvPr>
          <p:cNvSpPr>
            <a:spLocks noGrp="1"/>
          </p:cNvSpPr>
          <p:nvPr>
            <p:ph type="title"/>
          </p:nvPr>
        </p:nvSpPr>
        <p:spPr>
          <a:xfrm>
            <a:off x="1013172" y="141515"/>
            <a:ext cx="10515600" cy="1325563"/>
          </a:xfrm>
        </p:spPr>
        <p:txBody>
          <a:bodyPr>
            <a:normAutofit/>
          </a:bodyPr>
          <a:lstStyle/>
          <a:p>
            <a:r>
              <a:rPr lang="en-GB" sz="3600" dirty="0"/>
              <a:t>For Further Information</a:t>
            </a:r>
          </a:p>
        </p:txBody>
      </p:sp>
      <p:pic>
        <p:nvPicPr>
          <p:cNvPr id="4" name="Picture 12">
            <a:extLst>
              <a:ext uri="{FF2B5EF4-FFF2-40B4-BE49-F238E27FC236}">
                <a16:creationId xmlns:a16="http://schemas.microsoft.com/office/drawing/2014/main" id="{84480A97-85BD-480A-9924-F05C3DF1FD91}"/>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37904" y="2015787"/>
            <a:ext cx="2115896" cy="2520406"/>
          </a:xfrm>
          <a:prstGeom prst="rect">
            <a:avLst/>
          </a:prstGeom>
        </p:spPr>
      </p:pic>
      <p:sp>
        <p:nvSpPr>
          <p:cNvPr id="6" name="TextBox 5">
            <a:extLst>
              <a:ext uri="{FF2B5EF4-FFF2-40B4-BE49-F238E27FC236}">
                <a16:creationId xmlns:a16="http://schemas.microsoft.com/office/drawing/2014/main" id="{0047BEDD-27B0-44F0-A924-03745209597E}"/>
              </a:ext>
            </a:extLst>
          </p:cNvPr>
          <p:cNvSpPr txBox="1"/>
          <p:nvPr/>
        </p:nvSpPr>
        <p:spPr>
          <a:xfrm>
            <a:off x="1013172" y="3429000"/>
            <a:ext cx="3867147" cy="2886046"/>
          </a:xfrm>
          <a:prstGeom prst="rect">
            <a:avLst/>
          </a:prstGeom>
          <a:noFill/>
        </p:spPr>
        <p:txBody>
          <a:bodyPr wrap="square" rtlCol="0">
            <a:spAutoFit/>
          </a:bodyPr>
          <a:lstStyle/>
          <a:p>
            <a:pPr>
              <a:lnSpc>
                <a:spcPts val="4480"/>
              </a:lnSpc>
            </a:pPr>
            <a:r>
              <a:rPr lang="en-GB" sz="2400" dirty="0">
                <a:solidFill>
                  <a:srgbClr val="FFFFFF"/>
                </a:solidFill>
              </a:rPr>
              <a:t>Dr Lorelei Gherman</a:t>
            </a:r>
          </a:p>
          <a:p>
            <a:pPr>
              <a:lnSpc>
                <a:spcPts val="4480"/>
              </a:lnSpc>
            </a:pPr>
            <a:r>
              <a:rPr lang="en-GB" dirty="0">
                <a:solidFill>
                  <a:srgbClr val="FFFFFF"/>
                </a:solidFill>
              </a:rPr>
              <a:t>ATETA Business Engagement Officer</a:t>
            </a:r>
          </a:p>
          <a:p>
            <a:pPr>
              <a:lnSpc>
                <a:spcPts val="4480"/>
              </a:lnSpc>
            </a:pPr>
            <a:r>
              <a:rPr lang="en-US" sz="1800" dirty="0">
                <a:solidFill>
                  <a:srgbClr val="FFFFFF"/>
                </a:solidFill>
              </a:rPr>
              <a:t>M: </a:t>
            </a:r>
            <a:r>
              <a:rPr lang="en-GB" dirty="0">
                <a:solidFill>
                  <a:schemeClr val="bg1">
                    <a:lumMod val="95000"/>
                  </a:schemeClr>
                </a:solidFill>
              </a:rPr>
              <a:t>07748 328818</a:t>
            </a:r>
          </a:p>
          <a:p>
            <a:pPr>
              <a:lnSpc>
                <a:spcPts val="4480"/>
              </a:lnSpc>
            </a:pPr>
            <a:r>
              <a:rPr lang="en-GB" dirty="0">
                <a:solidFill>
                  <a:srgbClr val="FFFFFF"/>
                </a:solidFill>
              </a:rPr>
              <a:t>E: </a:t>
            </a:r>
            <a:r>
              <a:rPr lang="en-GB" u="sng" dirty="0">
                <a:solidFill>
                  <a:srgbClr val="0070C0"/>
                </a:solidFill>
                <a:hlinkClick r:id="rId5">
                  <a:extLst>
                    <a:ext uri="{A12FA001-AC4F-418D-AE19-62706E023703}">
                      <ahyp:hlinkClr xmlns:ahyp="http://schemas.microsoft.com/office/drawing/2018/hyperlinkcolor" val="tx"/>
                    </a:ext>
                  </a:extLst>
                </a:hlinkClick>
              </a:rPr>
              <a:t>a.gherman@bham.ac.uk</a:t>
            </a:r>
            <a:endParaRPr lang="en-GB" u="sng" dirty="0">
              <a:solidFill>
                <a:srgbClr val="0070C0"/>
              </a:solidFill>
            </a:endParaRPr>
          </a:p>
          <a:p>
            <a:pPr>
              <a:lnSpc>
                <a:spcPts val="4480"/>
              </a:lnSpc>
            </a:pPr>
            <a:endParaRPr lang="en-GB" u="sng" dirty="0">
              <a:solidFill>
                <a:srgbClr val="0000FF"/>
              </a:solidFill>
            </a:endParaRPr>
          </a:p>
        </p:txBody>
      </p:sp>
      <p:pic>
        <p:nvPicPr>
          <p:cNvPr id="10" name="Picture 9">
            <a:extLst>
              <a:ext uri="{FF2B5EF4-FFF2-40B4-BE49-F238E27FC236}">
                <a16:creationId xmlns:a16="http://schemas.microsoft.com/office/drawing/2014/main" id="{DD58B9EE-B518-4096-A58D-DFC7BF3E815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270366" y="18255"/>
            <a:ext cx="2921633" cy="654407"/>
          </a:xfrm>
          <a:prstGeom prst="rect">
            <a:avLst/>
          </a:prstGeom>
        </p:spPr>
      </p:pic>
      <p:sp>
        <p:nvSpPr>
          <p:cNvPr id="8" name="TextBox 7">
            <a:extLst>
              <a:ext uri="{FF2B5EF4-FFF2-40B4-BE49-F238E27FC236}">
                <a16:creationId xmlns:a16="http://schemas.microsoft.com/office/drawing/2014/main" id="{0C6BC51C-03DB-40ED-B419-10466880869D}"/>
              </a:ext>
            </a:extLst>
          </p:cNvPr>
          <p:cNvSpPr txBox="1"/>
          <p:nvPr/>
        </p:nvSpPr>
        <p:spPr>
          <a:xfrm>
            <a:off x="1013172" y="1558955"/>
            <a:ext cx="7037798" cy="1323439"/>
          </a:xfrm>
          <a:prstGeom prst="rect">
            <a:avLst/>
          </a:prstGeom>
          <a:noFill/>
        </p:spPr>
        <p:txBody>
          <a:bodyPr wrap="square">
            <a:spAutoFit/>
          </a:bodyPr>
          <a:lstStyle/>
          <a:p>
            <a:pPr marL="0" indent="0">
              <a:buNone/>
              <a:defRPr/>
            </a:pPr>
            <a:r>
              <a:rPr lang="en-GB" sz="2800" dirty="0">
                <a:solidFill>
                  <a:schemeClr val="bg1"/>
                </a:solidFill>
              </a:rPr>
              <a:t>Get in touch: </a:t>
            </a:r>
          </a:p>
          <a:p>
            <a:pPr marL="0" indent="0">
              <a:buNone/>
              <a:defRPr/>
            </a:pPr>
            <a:endParaRPr lang="en-GB" sz="2800" u="sng" dirty="0">
              <a:solidFill>
                <a:schemeClr val="bg1"/>
              </a:solidFill>
              <a:hlinkClick r:id="rId7" tooltip="mailto:ateta@contacts.bham.ac.uk">
                <a:extLst>
                  <a:ext uri="{A12FA001-AC4F-418D-AE19-62706E023703}">
                    <ahyp:hlinkClr xmlns:ahyp="http://schemas.microsoft.com/office/drawing/2018/hyperlinkcolor" val="tx"/>
                  </a:ext>
                </a:extLst>
              </a:hlinkClick>
            </a:endParaRPr>
          </a:p>
          <a:p>
            <a:pPr marL="0" indent="0">
              <a:buNone/>
              <a:defRPr/>
            </a:pPr>
            <a:r>
              <a:rPr lang="en-GB" sz="2400" u="sng" dirty="0">
                <a:solidFill>
                  <a:srgbClr val="0070C0"/>
                </a:solidFill>
                <a:hlinkClick r:id="rId7" tooltip="mailto:ateta@contacts.bham.ac.uk">
                  <a:extLst>
                    <a:ext uri="{A12FA001-AC4F-418D-AE19-62706E023703}">
                      <ahyp:hlinkClr xmlns:ahyp="http://schemas.microsoft.com/office/drawing/2018/hyperlinkcolor" val="tx"/>
                    </a:ext>
                  </a:extLst>
                </a:hlinkClick>
              </a:rPr>
              <a:t>ateta@contacts.bham.ac.uk</a:t>
            </a:r>
            <a:endParaRPr lang="en-GB" sz="2400" dirty="0">
              <a:solidFill>
                <a:srgbClr val="0070C0"/>
              </a:solidFill>
            </a:endParaRPr>
          </a:p>
        </p:txBody>
      </p:sp>
    </p:spTree>
    <p:extLst>
      <p:ext uri="{BB962C8B-B14F-4D97-AF65-F5344CB8AC3E}">
        <p14:creationId xmlns:p14="http://schemas.microsoft.com/office/powerpoint/2010/main" val="2361166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GB" sz="3600" dirty="0"/>
              <a:t>What is ATETA?</a:t>
            </a:r>
            <a:endParaRPr dirty="0"/>
          </a:p>
        </p:txBody>
      </p:sp>
      <p:pic>
        <p:nvPicPr>
          <p:cNvPr id="6" name="Picture 3"/>
          <p:cNvPicPr>
            <a:picLocks noChangeAspect="1"/>
          </p:cNvPicPr>
          <p:nvPr/>
        </p:nvPicPr>
        <p:blipFill>
          <a:blip r:embed="rId3"/>
          <a:stretch/>
        </p:blipFill>
        <p:spPr bwMode="auto">
          <a:xfrm>
            <a:off x="9223444" y="18255"/>
            <a:ext cx="2968556" cy="664917"/>
          </a:xfrm>
          <a:prstGeom prst="rect">
            <a:avLst/>
          </a:prstGeom>
        </p:spPr>
      </p:pic>
      <p:sp>
        <p:nvSpPr>
          <p:cNvPr id="3" name="Content Placeholder 2">
            <a:extLst>
              <a:ext uri="{FF2B5EF4-FFF2-40B4-BE49-F238E27FC236}">
                <a16:creationId xmlns:a16="http://schemas.microsoft.com/office/drawing/2014/main" id="{6DEF1163-BE29-425B-8BC8-131C907A0EBF}"/>
              </a:ext>
            </a:extLst>
          </p:cNvPr>
          <p:cNvSpPr>
            <a:spLocks noGrp="1"/>
          </p:cNvSpPr>
          <p:nvPr>
            <p:ph idx="1"/>
          </p:nvPr>
        </p:nvSpPr>
        <p:spPr/>
        <p:txBody>
          <a:bodyPr>
            <a:normAutofit lnSpcReduction="10000"/>
          </a:bodyPr>
          <a:lstStyle/>
          <a:p>
            <a:r>
              <a:rPr lang="en-GB" sz="2400" dirty="0">
                <a:hlinkClick r:id="rId4"/>
              </a:rPr>
              <a:t>ATETA</a:t>
            </a:r>
            <a:r>
              <a:rPr lang="en-GB" sz="2400" dirty="0"/>
              <a:t> is an SME support programme from the Birmingham Energy Institute, funded by the European Regional Development Fund.</a:t>
            </a:r>
          </a:p>
          <a:p>
            <a:endParaRPr lang="en-GB" sz="2400" dirty="0"/>
          </a:p>
          <a:p>
            <a:r>
              <a:rPr lang="en-GB" sz="2400" dirty="0"/>
              <a:t>ATETA provides FREE access to a team of Knowledge Exchange Fellows who will work with you in state-of-the-art research facilities and laboratories to identify ways to improve efficiency, identify new market prospects, test and demonstrate new ideas and ultimately help you grow your business. </a:t>
            </a:r>
            <a:endParaRPr lang="en-GB" sz="2000" dirty="0"/>
          </a:p>
          <a:p>
            <a:endParaRPr lang="en-GB" sz="2400" dirty="0"/>
          </a:p>
          <a:p>
            <a:r>
              <a:rPr lang="en-GB" sz="2400" dirty="0"/>
              <a:t>The project aims to promote research and innovation in the adoption of low carbon energy technologies for SMEs. Since its launch in 2017 it has offered advice and support to more than 170 businesses. </a:t>
            </a:r>
          </a:p>
        </p:txBody>
      </p:sp>
    </p:spTree>
    <p:extLst>
      <p:ext uri="{BB962C8B-B14F-4D97-AF65-F5344CB8AC3E}">
        <p14:creationId xmlns:p14="http://schemas.microsoft.com/office/powerpoint/2010/main" val="2510107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GB" sz="3600" dirty="0"/>
              <a:t>What is ATETA?</a:t>
            </a:r>
            <a:endParaRPr dirty="0"/>
          </a:p>
        </p:txBody>
      </p:sp>
      <p:sp>
        <p:nvSpPr>
          <p:cNvPr id="5" name="Content Placeholder 2"/>
          <p:cNvSpPr>
            <a:spLocks noGrp="1"/>
          </p:cNvSpPr>
          <p:nvPr>
            <p:ph idx="1"/>
          </p:nvPr>
        </p:nvSpPr>
        <p:spPr bwMode="auto">
          <a:xfrm>
            <a:off x="838200" y="1606858"/>
            <a:ext cx="10515600" cy="4570105"/>
          </a:xfrm>
        </p:spPr>
        <p:txBody>
          <a:bodyPr/>
          <a:lstStyle/>
          <a:p>
            <a:pPr>
              <a:defRPr/>
            </a:pPr>
            <a:r>
              <a:rPr lang="en-GB" sz="2400" dirty="0"/>
              <a:t>£5.7M programme size</a:t>
            </a:r>
            <a:endParaRPr dirty="0"/>
          </a:p>
          <a:p>
            <a:pPr>
              <a:defRPr/>
            </a:pPr>
            <a:r>
              <a:rPr lang="en-GB" sz="2400" dirty="0"/>
              <a:t>Greater Birmingham and Solihull, Coventry and Warwickshire, The Black Country, Worcestershire</a:t>
            </a:r>
            <a:br>
              <a:rPr lang="en-GB" sz="2400" dirty="0"/>
            </a:br>
            <a:endParaRPr lang="en-GB" sz="2400" dirty="0"/>
          </a:p>
          <a:p>
            <a:pPr>
              <a:defRPr/>
            </a:pPr>
            <a:r>
              <a:rPr lang="en-GB" sz="2400" dirty="0"/>
              <a:t>Focus on support for regional business</a:t>
            </a:r>
            <a:br>
              <a:rPr lang="en-GB" sz="2400" dirty="0"/>
            </a:br>
            <a:endParaRPr lang="en-GB" sz="2400" dirty="0"/>
          </a:p>
          <a:p>
            <a:pPr>
              <a:defRPr/>
            </a:pPr>
            <a:r>
              <a:rPr lang="en-GB" sz="2400" dirty="0"/>
              <a:t>Also focus on supporting regional infrastructure initiatives</a:t>
            </a:r>
            <a:endParaRPr dirty="0"/>
          </a:p>
          <a:p>
            <a:pPr lvl="1">
              <a:defRPr/>
            </a:pPr>
            <a:r>
              <a:rPr lang="en-GB" sz="2000" dirty="0" err="1"/>
              <a:t>Tyseley</a:t>
            </a:r>
            <a:r>
              <a:rPr lang="en-GB" sz="2000" dirty="0"/>
              <a:t> Energy Park</a:t>
            </a:r>
            <a:endParaRPr dirty="0"/>
          </a:p>
          <a:p>
            <a:pPr lvl="1">
              <a:defRPr/>
            </a:pPr>
            <a:r>
              <a:rPr lang="en-GB" sz="2000" dirty="0"/>
              <a:t>Energy Sustainability in the Black Country</a:t>
            </a:r>
            <a:endParaRPr dirty="0"/>
          </a:p>
          <a:p>
            <a:pPr lvl="1">
              <a:defRPr/>
            </a:pPr>
            <a:r>
              <a:rPr lang="en-GB" sz="2000" dirty="0"/>
              <a:t>Collaborative Support in Worcestershire</a:t>
            </a:r>
            <a:endParaRPr dirty="0"/>
          </a:p>
          <a:p>
            <a:pPr lvl="1">
              <a:defRPr/>
            </a:pPr>
            <a:r>
              <a:rPr lang="en-GB" sz="2000" dirty="0"/>
              <a:t>Coventry and Warwickshire</a:t>
            </a:r>
            <a:endParaRPr dirty="0"/>
          </a:p>
          <a:p>
            <a:pPr>
              <a:defRPr/>
            </a:pPr>
            <a:endParaRPr lang="en-GB" sz="2400" dirty="0"/>
          </a:p>
        </p:txBody>
      </p:sp>
      <p:pic>
        <p:nvPicPr>
          <p:cNvPr id="6" name="Picture 3"/>
          <p:cNvPicPr>
            <a:picLocks noChangeAspect="1"/>
          </p:cNvPicPr>
          <p:nvPr/>
        </p:nvPicPr>
        <p:blipFill>
          <a:blip r:embed="rId3"/>
          <a:stretch/>
        </p:blipFill>
        <p:spPr bwMode="auto">
          <a:xfrm>
            <a:off x="9223444" y="18255"/>
            <a:ext cx="2968556" cy="66491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93A092D-3E8D-4967-9B2E-2AD40AD6FBA7}"/>
              </a:ext>
            </a:extLst>
          </p:cNvPr>
          <p:cNvPicPr>
            <a:picLocks noChangeAspect="1"/>
          </p:cNvPicPr>
          <p:nvPr/>
        </p:nvPicPr>
        <p:blipFill>
          <a:blip r:embed="rId3"/>
          <a:stretch>
            <a:fillRect/>
          </a:stretch>
        </p:blipFill>
        <p:spPr>
          <a:xfrm>
            <a:off x="9413861" y="5245100"/>
            <a:ext cx="2547922" cy="1540302"/>
          </a:xfrm>
          <a:prstGeom prst="rect">
            <a:avLst/>
          </a:prstGeom>
        </p:spPr>
      </p:pic>
      <p:sp>
        <p:nvSpPr>
          <p:cNvPr id="5" name="Title 4">
            <a:extLst>
              <a:ext uri="{FF2B5EF4-FFF2-40B4-BE49-F238E27FC236}">
                <a16:creationId xmlns:a16="http://schemas.microsoft.com/office/drawing/2014/main" id="{58E78588-2073-4EF1-9C2E-286CB7A8BB9B}"/>
              </a:ext>
            </a:extLst>
          </p:cNvPr>
          <p:cNvSpPr>
            <a:spLocks noGrp="1"/>
          </p:cNvSpPr>
          <p:nvPr>
            <p:ph type="title"/>
          </p:nvPr>
        </p:nvSpPr>
        <p:spPr/>
        <p:txBody>
          <a:bodyPr>
            <a:normAutofit/>
          </a:bodyPr>
          <a:lstStyle/>
          <a:p>
            <a:r>
              <a:rPr lang="en-GB" sz="3600" dirty="0"/>
              <a:t>What is ATETA?</a:t>
            </a:r>
          </a:p>
        </p:txBody>
      </p:sp>
      <p:sp>
        <p:nvSpPr>
          <p:cNvPr id="6" name="Text Placeholder 5">
            <a:extLst>
              <a:ext uri="{FF2B5EF4-FFF2-40B4-BE49-F238E27FC236}">
                <a16:creationId xmlns:a16="http://schemas.microsoft.com/office/drawing/2014/main" id="{27B3364A-257D-449E-A53F-79F7FA480635}"/>
              </a:ext>
            </a:extLst>
          </p:cNvPr>
          <p:cNvSpPr>
            <a:spLocks noGrp="1"/>
          </p:cNvSpPr>
          <p:nvPr>
            <p:ph idx="1"/>
          </p:nvPr>
        </p:nvSpPr>
        <p:spPr>
          <a:xfrm>
            <a:off x="482600" y="1504059"/>
            <a:ext cx="10871200" cy="5335685"/>
          </a:xfrm>
        </p:spPr>
        <p:txBody>
          <a:bodyPr>
            <a:normAutofit/>
          </a:bodyPr>
          <a:lstStyle/>
          <a:p>
            <a:r>
              <a:rPr lang="en-GB" sz="2000" dirty="0"/>
              <a:t>Low Carbon, Sustainability &amp; Energy innovation for local SMEs</a:t>
            </a:r>
          </a:p>
          <a:p>
            <a:r>
              <a:rPr lang="en-GB" sz="2000" dirty="0"/>
              <a:t>9 Research Engineers</a:t>
            </a:r>
          </a:p>
          <a:p>
            <a:pPr lvl="1"/>
            <a:r>
              <a:rPr lang="en-GB" sz="1800" dirty="0"/>
              <a:t>Mechanical, Chemical, and Electrical Engineering</a:t>
            </a:r>
          </a:p>
          <a:p>
            <a:r>
              <a:rPr lang="en-GB" sz="2000" dirty="0"/>
              <a:t>Initial 2-9 day project - Free</a:t>
            </a:r>
          </a:p>
          <a:p>
            <a:r>
              <a:rPr lang="en-GB" sz="2000" dirty="0"/>
              <a:t>Lab testing, prototyping and desktop research</a:t>
            </a:r>
          </a:p>
          <a:p>
            <a:endParaRPr lang="en-GB" sz="2000" dirty="0"/>
          </a:p>
          <a:p>
            <a:r>
              <a:rPr lang="en-GB" sz="2000" dirty="0"/>
              <a:t>Key project areas:	</a:t>
            </a:r>
          </a:p>
          <a:p>
            <a:pPr lvl="1"/>
            <a:r>
              <a:rPr lang="en-GB" sz="1800" dirty="0"/>
              <a:t>Electrical:	solar, battery storage, smart grids, power generation</a:t>
            </a:r>
          </a:p>
          <a:p>
            <a:pPr lvl="1"/>
            <a:r>
              <a:rPr lang="en-GB" sz="1800" dirty="0"/>
              <a:t>Thermal:  	energy capture &amp; storage – cooling &amp; heating tech</a:t>
            </a:r>
          </a:p>
          <a:p>
            <a:pPr lvl="1"/>
            <a:r>
              <a:rPr lang="en-GB" sz="1800" dirty="0"/>
              <a:t>Mobility: 	electric charging, battery, hydrogen fuel cells, </a:t>
            </a:r>
          </a:p>
          <a:p>
            <a:pPr marL="457200" lvl="1" indent="0">
              <a:buNone/>
            </a:pPr>
            <a:r>
              <a:rPr lang="en-GB" sz="1800" dirty="0"/>
              <a:t>		 bio fuels, energy from waste tech</a:t>
            </a:r>
          </a:p>
          <a:p>
            <a:pPr lvl="1"/>
            <a:r>
              <a:rPr lang="en-GB" sz="1800" dirty="0"/>
              <a:t>Plus, whole energy system solutions, Carbon footprint analysis, </a:t>
            </a:r>
          </a:p>
          <a:p>
            <a:pPr marL="457200" lvl="1" indent="0">
              <a:buNone/>
            </a:pPr>
            <a:r>
              <a:rPr lang="en-GB" sz="1800" dirty="0"/>
              <a:t>   new material development, renewable power solutions</a:t>
            </a:r>
          </a:p>
          <a:p>
            <a:pPr marL="914400" lvl="2" indent="0">
              <a:buNone/>
            </a:pPr>
            <a:endParaRPr lang="en-GB" sz="1600" dirty="0"/>
          </a:p>
          <a:p>
            <a:pPr marL="914400" lvl="2" indent="0">
              <a:buNone/>
            </a:pPr>
            <a:endParaRPr lang="en-GB" sz="1600" dirty="0"/>
          </a:p>
          <a:p>
            <a:pPr marL="914400" lvl="2" indent="0">
              <a:buNone/>
            </a:pPr>
            <a:endParaRPr lang="en-GB" sz="1600" dirty="0"/>
          </a:p>
        </p:txBody>
      </p:sp>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07280" y="18255"/>
            <a:ext cx="3484720" cy="780531"/>
          </a:xfrm>
          <a:prstGeom prst="rect">
            <a:avLst/>
          </a:prstGeom>
        </p:spPr>
      </p:pic>
      <p:pic>
        <p:nvPicPr>
          <p:cNvPr id="10" name="Picture 9">
            <a:extLst>
              <a:ext uri="{FF2B5EF4-FFF2-40B4-BE49-F238E27FC236}">
                <a16:creationId xmlns:a16="http://schemas.microsoft.com/office/drawing/2014/main" id="{12F54EEC-3BE5-46D3-AC47-21D536F131F2}"/>
              </a:ext>
            </a:extLst>
          </p:cNvPr>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rot="5400000">
            <a:off x="9387298" y="1807194"/>
            <a:ext cx="2573276" cy="2520149"/>
          </a:xfrm>
          <a:prstGeom prst="rect">
            <a:avLst/>
          </a:prstGeom>
          <a:noFill/>
          <a:ln>
            <a:noFill/>
          </a:ln>
        </p:spPr>
      </p:pic>
      <p:pic>
        <p:nvPicPr>
          <p:cNvPr id="8" name="Picture 7">
            <a:extLst>
              <a:ext uri="{FF2B5EF4-FFF2-40B4-BE49-F238E27FC236}">
                <a16:creationId xmlns:a16="http://schemas.microsoft.com/office/drawing/2014/main" id="{82D5C800-160A-4B65-B545-2F5F7B135F2A}"/>
              </a:ext>
            </a:extLst>
          </p:cNvPr>
          <p:cNvPicPr>
            <a:picLocks noChangeAspect="1"/>
          </p:cNvPicPr>
          <p:nvPr/>
        </p:nvPicPr>
        <p:blipFill>
          <a:blip r:embed="rId7"/>
          <a:stretch>
            <a:fillRect/>
          </a:stretch>
        </p:blipFill>
        <p:spPr>
          <a:xfrm>
            <a:off x="9417648" y="904767"/>
            <a:ext cx="2520149" cy="1492543"/>
          </a:xfrm>
          <a:prstGeom prst="rect">
            <a:avLst/>
          </a:prstGeom>
        </p:spPr>
      </p:pic>
      <p:pic>
        <p:nvPicPr>
          <p:cNvPr id="12" name="Picture 11">
            <a:extLst>
              <a:ext uri="{FF2B5EF4-FFF2-40B4-BE49-F238E27FC236}">
                <a16:creationId xmlns:a16="http://schemas.microsoft.com/office/drawing/2014/main" id="{1E1576E3-0AC4-48A3-B6E7-E5401B887089}"/>
              </a:ext>
            </a:extLst>
          </p:cNvPr>
          <p:cNvPicPr>
            <a:picLocks noChangeAspect="1"/>
          </p:cNvPicPr>
          <p:nvPr/>
        </p:nvPicPr>
        <p:blipFill>
          <a:blip r:embed="rId8"/>
          <a:stretch>
            <a:fillRect/>
          </a:stretch>
        </p:blipFill>
        <p:spPr>
          <a:xfrm>
            <a:off x="9413861" y="3873500"/>
            <a:ext cx="2547921" cy="1661070"/>
          </a:xfrm>
          <a:prstGeom prst="rect">
            <a:avLst/>
          </a:prstGeom>
        </p:spPr>
      </p:pic>
    </p:spTree>
    <p:extLst>
      <p:ext uri="{BB962C8B-B14F-4D97-AF65-F5344CB8AC3E}">
        <p14:creationId xmlns:p14="http://schemas.microsoft.com/office/powerpoint/2010/main" val="2460181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4"/>
          <p:cNvSpPr>
            <a:spLocks noGrp="1"/>
          </p:cNvSpPr>
          <p:nvPr>
            <p:ph type="title"/>
          </p:nvPr>
        </p:nvSpPr>
        <p:spPr bwMode="auto"/>
        <p:txBody>
          <a:bodyPr>
            <a:normAutofit/>
          </a:bodyPr>
          <a:lstStyle/>
          <a:p>
            <a:pPr>
              <a:defRPr/>
            </a:pPr>
            <a:r>
              <a:rPr lang="en-GB" sz="3600" dirty="0"/>
              <a:t>Key Project Focus Areas</a:t>
            </a:r>
          </a:p>
        </p:txBody>
      </p:sp>
      <p:sp>
        <p:nvSpPr>
          <p:cNvPr id="5" name="Text Placeholder 5"/>
          <p:cNvSpPr>
            <a:spLocks noGrp="1"/>
          </p:cNvSpPr>
          <p:nvPr>
            <p:ph idx="1"/>
          </p:nvPr>
        </p:nvSpPr>
        <p:spPr bwMode="auto">
          <a:xfrm>
            <a:off x="838200" y="1504060"/>
            <a:ext cx="10515600" cy="4888194"/>
          </a:xfrm>
        </p:spPr>
        <p:txBody>
          <a:bodyPr>
            <a:normAutofit/>
          </a:bodyPr>
          <a:lstStyle/>
          <a:p>
            <a:pPr marL="0" indent="0">
              <a:buNone/>
              <a:defRPr/>
            </a:pPr>
            <a:r>
              <a:rPr lang="en-GB" dirty="0"/>
              <a:t>Thermal Energy:</a:t>
            </a:r>
            <a:endParaRPr dirty="0"/>
          </a:p>
          <a:p>
            <a:pPr marL="342900" lvl="0" indent="-342900">
              <a:lnSpc>
                <a:spcPct val="105000"/>
              </a:lnSpc>
              <a:buFont typeface="Symbol" panose="05050102010706020507" pitchFamily="18" charset="2"/>
              <a:buChar char=""/>
            </a:pPr>
            <a:r>
              <a:rPr lang="en-GB" sz="2000" b="1" dirty="0">
                <a:effectLst/>
                <a:latin typeface="Calibri" panose="020F0502020204030204" pitchFamily="34" charset="0"/>
                <a:ea typeface="Times New Roman" panose="02020603050405020304" pitchFamily="18" charset="0"/>
              </a:rPr>
              <a:t>Energy capture from cooling &amp; heating</a:t>
            </a:r>
            <a:r>
              <a:rPr lang="en-GB" sz="2000" dirty="0">
                <a:effectLst/>
                <a:latin typeface="Calibri" panose="020F0502020204030204" pitchFamily="34" charset="0"/>
                <a:ea typeface="Times New Roman" panose="02020603050405020304" pitchFamily="18" charset="0"/>
              </a:rPr>
              <a:t> – capturing energy from refrigeration, freezing or air conditioning, and also from boiling and melting processes </a:t>
            </a:r>
            <a:endParaRPr lang="en-GB" sz="2000" dirty="0">
              <a:effectLst/>
              <a:latin typeface="Calibri" panose="020F0502020204030204" pitchFamily="34" charset="0"/>
              <a:ea typeface="Calibri" panose="020F0502020204030204" pitchFamily="34" charset="0"/>
            </a:endParaRPr>
          </a:p>
          <a:p>
            <a:pPr marL="342900" lvl="0" indent="-342900">
              <a:lnSpc>
                <a:spcPct val="105000"/>
              </a:lnSpc>
              <a:buFont typeface="Symbol" panose="05050102010706020507" pitchFamily="18" charset="2"/>
              <a:buChar char=""/>
            </a:pPr>
            <a:r>
              <a:rPr lang="en-GB" sz="2000" b="1" dirty="0">
                <a:effectLst/>
                <a:latin typeface="Calibri" panose="020F0502020204030204" pitchFamily="34" charset="0"/>
                <a:ea typeface="Times New Roman" panose="02020603050405020304" pitchFamily="18" charset="0"/>
              </a:rPr>
              <a:t>Energy storage and utilisation</a:t>
            </a:r>
            <a:r>
              <a:rPr lang="en-GB" sz="2000" dirty="0">
                <a:effectLst/>
                <a:latin typeface="Calibri" panose="020F0502020204030204" pitchFamily="34" charset="0"/>
                <a:ea typeface="Times New Roman" panose="02020603050405020304" pitchFamily="18" charset="0"/>
              </a:rPr>
              <a:t> – capturing natural waste heat or cooling through materials, storing it and utilising that energy when it is needed during another process or in another part of the company</a:t>
            </a:r>
          </a:p>
          <a:p>
            <a:pPr marL="0" indent="0">
              <a:lnSpc>
                <a:spcPct val="105000"/>
              </a:lnSpc>
              <a:buNone/>
            </a:pPr>
            <a:r>
              <a:rPr lang="en-GB" dirty="0"/>
              <a:t>Electronics:</a:t>
            </a:r>
          </a:p>
          <a:p>
            <a:pPr marL="342900" lvl="0" indent="-342900">
              <a:lnSpc>
                <a:spcPct val="105000"/>
              </a:lnSpc>
              <a:buFont typeface="Symbol" panose="05050102010706020507" pitchFamily="18" charset="2"/>
              <a:buChar char=""/>
            </a:pPr>
            <a:r>
              <a:rPr lang="en-GB" sz="2000" b="1" dirty="0">
                <a:effectLst/>
                <a:latin typeface="Calibri" panose="020F0502020204030204" pitchFamily="34" charset="0"/>
                <a:ea typeface="Times New Roman" panose="02020603050405020304" pitchFamily="18" charset="0"/>
              </a:rPr>
              <a:t>Monitoring and Control Systems</a:t>
            </a:r>
            <a:r>
              <a:rPr lang="en-GB" sz="2000" dirty="0">
                <a:effectLst/>
                <a:latin typeface="Calibri" panose="020F0502020204030204" pitchFamily="34" charset="0"/>
                <a:ea typeface="Times New Roman" panose="02020603050405020304" pitchFamily="18" charset="0"/>
              </a:rPr>
              <a:t> – using electronics monitoring equipment for energy-efficient systems, for example in hydroponics</a:t>
            </a:r>
            <a:endParaRPr lang="en-GB" sz="2000" dirty="0">
              <a:effectLst/>
              <a:latin typeface="Calibri" panose="020F0502020204030204" pitchFamily="34" charset="0"/>
              <a:ea typeface="Calibri" panose="020F0502020204030204" pitchFamily="34" charset="0"/>
            </a:endParaRPr>
          </a:p>
          <a:p>
            <a:pPr marL="342900" lvl="0" indent="-342900">
              <a:lnSpc>
                <a:spcPct val="105000"/>
              </a:lnSpc>
              <a:buFont typeface="Symbol" panose="05050102010706020507" pitchFamily="18" charset="2"/>
              <a:buChar char=""/>
            </a:pPr>
            <a:r>
              <a:rPr lang="en-GB" sz="2000" b="1" dirty="0">
                <a:effectLst/>
                <a:latin typeface="Calibri" panose="020F0502020204030204" pitchFamily="34" charset="0"/>
                <a:ea typeface="Times New Roman" panose="02020603050405020304" pitchFamily="18" charset="0"/>
              </a:rPr>
              <a:t>Distributed Energy System Design and Grid Integration</a:t>
            </a:r>
            <a:r>
              <a:rPr lang="en-GB" sz="2000" dirty="0">
                <a:effectLst/>
                <a:latin typeface="Calibri" panose="020F0502020204030204" pitchFamily="34" charset="0"/>
                <a:ea typeface="Times New Roman" panose="02020603050405020304" pitchFamily="18" charset="0"/>
              </a:rPr>
              <a:t> – how to capture, store and utilise energy from renewable sources</a:t>
            </a:r>
          </a:p>
        </p:txBody>
      </p:sp>
      <p:pic>
        <p:nvPicPr>
          <p:cNvPr id="7" name="Picture 7"/>
          <p:cNvPicPr>
            <a:picLocks noChangeAspect="1"/>
          </p:cNvPicPr>
          <p:nvPr/>
        </p:nvPicPr>
        <p:blipFill>
          <a:blip r:embed="rId3"/>
          <a:stretch/>
        </p:blipFill>
        <p:spPr bwMode="auto">
          <a:xfrm>
            <a:off x="9223444" y="18255"/>
            <a:ext cx="2968556" cy="664917"/>
          </a:xfrm>
          <a:prstGeom prst="rect">
            <a:avLst/>
          </a:prstGeom>
        </p:spPr>
      </p:pic>
    </p:spTree>
    <p:extLst>
      <p:ext uri="{BB962C8B-B14F-4D97-AF65-F5344CB8AC3E}">
        <p14:creationId xmlns:p14="http://schemas.microsoft.com/office/powerpoint/2010/main" val="489905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4"/>
          <p:cNvSpPr>
            <a:spLocks noGrp="1"/>
          </p:cNvSpPr>
          <p:nvPr>
            <p:ph type="title"/>
          </p:nvPr>
        </p:nvSpPr>
        <p:spPr bwMode="auto"/>
        <p:txBody>
          <a:bodyPr>
            <a:normAutofit/>
          </a:bodyPr>
          <a:lstStyle/>
          <a:p>
            <a:pPr>
              <a:defRPr/>
            </a:pPr>
            <a:r>
              <a:rPr lang="en-GB" sz="3600" dirty="0"/>
              <a:t>Key Project Focus Areas</a:t>
            </a:r>
          </a:p>
        </p:txBody>
      </p:sp>
      <p:sp>
        <p:nvSpPr>
          <p:cNvPr id="5" name="Text Placeholder 5"/>
          <p:cNvSpPr>
            <a:spLocks noGrp="1"/>
          </p:cNvSpPr>
          <p:nvPr>
            <p:ph idx="1"/>
          </p:nvPr>
        </p:nvSpPr>
        <p:spPr bwMode="auto">
          <a:xfrm>
            <a:off x="838200" y="2060848"/>
            <a:ext cx="10515600" cy="4331406"/>
          </a:xfrm>
        </p:spPr>
        <p:txBody>
          <a:bodyPr>
            <a:normAutofit/>
          </a:bodyPr>
          <a:lstStyle/>
          <a:p>
            <a:pPr marL="0" lvl="0" indent="0">
              <a:lnSpc>
                <a:spcPct val="105000"/>
              </a:lnSpc>
              <a:buNone/>
            </a:pPr>
            <a:r>
              <a:rPr lang="en-GB" sz="3200" dirty="0">
                <a:effectLst/>
                <a:latin typeface="Calibri" panose="020F0502020204030204" pitchFamily="34" charset="0"/>
                <a:ea typeface="Calibri" panose="020F0502020204030204" pitchFamily="34" charset="0"/>
              </a:rPr>
              <a:t>Clean Mobility:</a:t>
            </a:r>
          </a:p>
          <a:p>
            <a:pPr marL="342900" lvl="0" indent="-342900">
              <a:lnSpc>
                <a:spcPct val="105000"/>
              </a:lnSpc>
              <a:buFont typeface="Symbol" panose="05050102010706020507" pitchFamily="18" charset="2"/>
              <a:buChar char=""/>
            </a:pPr>
            <a:r>
              <a:rPr lang="en-GB" sz="2000" b="1" dirty="0">
                <a:effectLst/>
                <a:latin typeface="Calibri" panose="020F0502020204030204" pitchFamily="34" charset="0"/>
                <a:ea typeface="Times New Roman" panose="02020603050405020304" pitchFamily="18" charset="0"/>
              </a:rPr>
              <a:t>Alternative Fuels</a:t>
            </a:r>
            <a:r>
              <a:rPr lang="en-GB" sz="2000" dirty="0">
                <a:effectLst/>
                <a:latin typeface="Calibri" panose="020F0502020204030204" pitchFamily="34" charset="0"/>
                <a:ea typeface="Times New Roman" panose="02020603050405020304" pitchFamily="18" charset="0"/>
              </a:rPr>
              <a:t> – Hydrogen and Ammonia – using carbon negative fuels to decarbonise gas-fuelled equipment (e.g. boilers, furnaces) which offsets carbon from the company</a:t>
            </a:r>
            <a:endParaRPr lang="en-GB" sz="2000" dirty="0">
              <a:effectLst/>
              <a:latin typeface="Calibri" panose="020F0502020204030204" pitchFamily="34" charset="0"/>
              <a:ea typeface="Calibri" panose="020F0502020204030204" pitchFamily="34" charset="0"/>
            </a:endParaRPr>
          </a:p>
          <a:p>
            <a:pPr marL="342900" lvl="0" indent="-342900">
              <a:lnSpc>
                <a:spcPct val="105000"/>
              </a:lnSpc>
              <a:buFont typeface="Symbol" panose="05050102010706020507" pitchFamily="18" charset="2"/>
              <a:buChar char=""/>
            </a:pPr>
            <a:r>
              <a:rPr lang="en-GB" sz="2000" b="1" dirty="0">
                <a:effectLst/>
                <a:latin typeface="Calibri" panose="020F0502020204030204" pitchFamily="34" charset="0"/>
                <a:ea typeface="Times New Roman" panose="02020603050405020304" pitchFamily="18" charset="0"/>
              </a:rPr>
              <a:t>Energy from waste</a:t>
            </a:r>
            <a:r>
              <a:rPr lang="en-GB" sz="2000" dirty="0">
                <a:effectLst/>
                <a:latin typeface="Calibri" panose="020F0502020204030204" pitchFamily="34" charset="0"/>
                <a:ea typeface="Times New Roman" panose="02020603050405020304" pitchFamily="18" charset="0"/>
              </a:rPr>
              <a:t> (e.g. bio waste) – how to generate energy from by-products (e.g. bio waste after brewing process) and become a producer of ammonia or hydrogen </a:t>
            </a:r>
            <a:endParaRPr lang="en-GB" sz="2000" dirty="0">
              <a:effectLst/>
              <a:latin typeface="Calibri" panose="020F0502020204030204" pitchFamily="34" charset="0"/>
              <a:ea typeface="Calibri" panose="020F0502020204030204" pitchFamily="34" charset="0"/>
            </a:endParaRPr>
          </a:p>
          <a:p>
            <a:pPr marL="342900" lvl="0" indent="-342900">
              <a:lnSpc>
                <a:spcPct val="105000"/>
              </a:lnSpc>
              <a:spcAft>
                <a:spcPts val="800"/>
              </a:spcAft>
              <a:buFont typeface="Symbol" panose="05050102010706020507" pitchFamily="18" charset="2"/>
              <a:buChar char=""/>
            </a:pPr>
            <a:r>
              <a:rPr lang="en-GB" sz="2000" b="1" dirty="0">
                <a:effectLst/>
                <a:latin typeface="Calibri" panose="020F0502020204030204" pitchFamily="34" charset="0"/>
                <a:ea typeface="Times New Roman" panose="02020603050405020304" pitchFamily="18" charset="0"/>
              </a:rPr>
              <a:t>Tribology </a:t>
            </a:r>
            <a:r>
              <a:rPr lang="en-GB" sz="2000" dirty="0">
                <a:effectLst/>
                <a:latin typeface="Calibri" panose="020F0502020204030204" pitchFamily="34" charset="0"/>
                <a:ea typeface="Times New Roman" panose="02020603050405020304" pitchFamily="18" charset="0"/>
              </a:rPr>
              <a:t>– friction, lubrication and wear in mechanical engineering systems</a:t>
            </a:r>
            <a:endParaRPr lang="en-GB" sz="2000" dirty="0">
              <a:effectLst/>
              <a:latin typeface="Calibri" panose="020F0502020204030204" pitchFamily="34" charset="0"/>
              <a:ea typeface="Calibri" panose="020F0502020204030204" pitchFamily="34" charset="0"/>
            </a:endParaRPr>
          </a:p>
        </p:txBody>
      </p:sp>
      <p:pic>
        <p:nvPicPr>
          <p:cNvPr id="7" name="Picture 7"/>
          <p:cNvPicPr>
            <a:picLocks noChangeAspect="1"/>
          </p:cNvPicPr>
          <p:nvPr/>
        </p:nvPicPr>
        <p:blipFill>
          <a:blip r:embed="rId3"/>
          <a:stretch/>
        </p:blipFill>
        <p:spPr bwMode="auto">
          <a:xfrm>
            <a:off x="9223444" y="18255"/>
            <a:ext cx="2968556" cy="66491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3"/>
          <p:cNvSpPr>
            <a:spLocks noGrp="1"/>
          </p:cNvSpPr>
          <p:nvPr>
            <p:ph type="title"/>
          </p:nvPr>
        </p:nvSpPr>
        <p:spPr bwMode="auto"/>
        <p:txBody>
          <a:bodyPr>
            <a:normAutofit/>
          </a:bodyPr>
          <a:lstStyle/>
          <a:p>
            <a:pPr>
              <a:defRPr/>
            </a:pPr>
            <a:r>
              <a:rPr lang="en-GB" sz="3600" dirty="0"/>
              <a:t>How ATETA works</a:t>
            </a:r>
            <a:endParaRPr sz="3600" dirty="0"/>
          </a:p>
        </p:txBody>
      </p:sp>
      <p:sp>
        <p:nvSpPr>
          <p:cNvPr id="5" name="Content Placeholder 2"/>
          <p:cNvSpPr>
            <a:spLocks noGrp="1"/>
          </p:cNvSpPr>
          <p:nvPr>
            <p:ph idx="1"/>
          </p:nvPr>
        </p:nvSpPr>
        <p:spPr bwMode="auto">
          <a:xfrm>
            <a:off x="838200" y="1806106"/>
            <a:ext cx="10515600" cy="5033639"/>
          </a:xfrm>
        </p:spPr>
        <p:txBody>
          <a:bodyPr>
            <a:normAutofit/>
          </a:bodyPr>
          <a:lstStyle/>
          <a:p>
            <a:pPr marL="0" indent="0">
              <a:buNone/>
              <a:defRPr/>
            </a:pPr>
            <a:r>
              <a:rPr lang="en-GB" sz="2400" dirty="0">
                <a:cs typeface="Arial"/>
              </a:rPr>
              <a:t>The technical support on offer to businesses is of minimum 2 days </a:t>
            </a:r>
            <a:r>
              <a:rPr lang="en-GB" sz="2400" dirty="0"/>
              <a:t>support </a:t>
            </a:r>
            <a:r>
              <a:rPr lang="en-GB" sz="2400" dirty="0">
                <a:cs typeface="Arial"/>
              </a:rPr>
              <a:t>funded activity which can be anything from:</a:t>
            </a:r>
          </a:p>
          <a:p>
            <a:pPr marL="0" indent="0">
              <a:buNone/>
              <a:defRPr/>
            </a:pPr>
            <a:endParaRPr sz="2000" dirty="0"/>
          </a:p>
          <a:p>
            <a:pPr>
              <a:lnSpc>
                <a:spcPct val="110000"/>
              </a:lnSpc>
              <a:defRPr/>
            </a:pPr>
            <a:r>
              <a:rPr lang="en-GB" sz="2000" dirty="0">
                <a:cs typeface="Arial"/>
              </a:rPr>
              <a:t>Modelling and simulation</a:t>
            </a:r>
            <a:endParaRPr sz="2000" dirty="0"/>
          </a:p>
          <a:p>
            <a:pPr>
              <a:lnSpc>
                <a:spcPct val="110000"/>
              </a:lnSpc>
              <a:defRPr/>
            </a:pPr>
            <a:r>
              <a:rPr lang="en-GB" sz="2000" dirty="0">
                <a:cs typeface="Arial"/>
              </a:rPr>
              <a:t>Material testing</a:t>
            </a:r>
            <a:endParaRPr sz="2000" dirty="0"/>
          </a:p>
          <a:p>
            <a:pPr>
              <a:lnSpc>
                <a:spcPct val="110000"/>
              </a:lnSpc>
              <a:defRPr/>
            </a:pPr>
            <a:r>
              <a:rPr lang="en-GB" sz="2000" dirty="0">
                <a:cs typeface="Arial"/>
              </a:rPr>
              <a:t>Product development</a:t>
            </a:r>
            <a:endParaRPr lang="en-GB" sz="2000" dirty="0"/>
          </a:p>
          <a:p>
            <a:pPr>
              <a:lnSpc>
                <a:spcPct val="110000"/>
              </a:lnSpc>
              <a:defRPr/>
            </a:pPr>
            <a:r>
              <a:rPr lang="en-GB" sz="2000" dirty="0">
                <a:cs typeface="Arial"/>
              </a:rPr>
              <a:t>System engineering design</a:t>
            </a:r>
            <a:endParaRPr lang="en-GB" sz="2000" dirty="0"/>
          </a:p>
          <a:p>
            <a:pPr>
              <a:lnSpc>
                <a:spcPct val="110000"/>
              </a:lnSpc>
              <a:defRPr/>
            </a:pPr>
            <a:r>
              <a:rPr lang="en-GB" sz="2000" dirty="0">
                <a:cs typeface="Arial"/>
              </a:rPr>
              <a:t>Laboratory work and analysis</a:t>
            </a:r>
            <a:endParaRPr sz="2000" dirty="0"/>
          </a:p>
          <a:p>
            <a:pPr>
              <a:lnSpc>
                <a:spcPct val="110000"/>
              </a:lnSpc>
              <a:defRPr/>
            </a:pPr>
            <a:r>
              <a:rPr lang="en-GB" sz="2000" dirty="0"/>
              <a:t>Scoping funding available in the area</a:t>
            </a:r>
          </a:p>
          <a:p>
            <a:pPr>
              <a:lnSpc>
                <a:spcPct val="110000"/>
              </a:lnSpc>
              <a:defRPr/>
            </a:pPr>
            <a:r>
              <a:rPr lang="en-GB" sz="2000" dirty="0"/>
              <a:t>Commercialisation and innovation support</a:t>
            </a:r>
          </a:p>
          <a:p>
            <a:pPr>
              <a:lnSpc>
                <a:spcPct val="110000"/>
              </a:lnSpc>
              <a:defRPr/>
            </a:pPr>
            <a:endParaRPr lang="en-GB" sz="2000" dirty="0"/>
          </a:p>
          <a:p>
            <a:pPr>
              <a:defRPr/>
            </a:pPr>
            <a:endParaRPr lang="en-GB" sz="2000" dirty="0"/>
          </a:p>
        </p:txBody>
      </p:sp>
      <p:pic>
        <p:nvPicPr>
          <p:cNvPr id="6" name="Picture 5"/>
          <p:cNvPicPr>
            <a:picLocks noChangeAspect="1"/>
          </p:cNvPicPr>
          <p:nvPr/>
        </p:nvPicPr>
        <p:blipFill>
          <a:blip r:embed="rId2"/>
          <a:stretch/>
        </p:blipFill>
        <p:spPr bwMode="auto">
          <a:xfrm>
            <a:off x="6431623" y="2690083"/>
            <a:ext cx="5351241" cy="2207105"/>
          </a:xfrm>
          <a:prstGeom prst="rect">
            <a:avLst/>
          </a:prstGeom>
        </p:spPr>
      </p:pic>
      <p:pic>
        <p:nvPicPr>
          <p:cNvPr id="7" name="Picture 7"/>
          <p:cNvPicPr>
            <a:picLocks noChangeAspect="1"/>
          </p:cNvPicPr>
          <p:nvPr/>
        </p:nvPicPr>
        <p:blipFill>
          <a:blip r:embed="rId3"/>
          <a:stretch/>
        </p:blipFill>
        <p:spPr bwMode="auto">
          <a:xfrm>
            <a:off x="9223444" y="18255"/>
            <a:ext cx="2968556" cy="66491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80BB4-784C-47A3-AD3B-81C6EC952E32}"/>
              </a:ext>
            </a:extLst>
          </p:cNvPr>
          <p:cNvSpPr>
            <a:spLocks noGrp="1"/>
          </p:cNvSpPr>
          <p:nvPr>
            <p:ph type="title"/>
          </p:nvPr>
        </p:nvSpPr>
        <p:spPr/>
        <p:txBody>
          <a:bodyPr>
            <a:normAutofit/>
          </a:bodyPr>
          <a:lstStyle/>
          <a:p>
            <a:r>
              <a:rPr lang="en-GB" sz="3600" dirty="0">
                <a:latin typeface="Arial"/>
                <a:cs typeface="Arial"/>
              </a:rPr>
              <a:t>ATETA Key Technologies</a:t>
            </a:r>
            <a:endParaRPr lang="en-GB" sz="3600" dirty="0"/>
          </a:p>
        </p:txBody>
      </p:sp>
      <p:sp>
        <p:nvSpPr>
          <p:cNvPr id="7" name="TextBox 6">
            <a:extLst>
              <a:ext uri="{FF2B5EF4-FFF2-40B4-BE49-F238E27FC236}">
                <a16:creationId xmlns:a16="http://schemas.microsoft.com/office/drawing/2014/main" id="{13CAAA55-905C-4CF6-A579-414601F0D6EE}"/>
              </a:ext>
            </a:extLst>
          </p:cNvPr>
          <p:cNvSpPr txBox="1"/>
          <p:nvPr/>
        </p:nvSpPr>
        <p:spPr>
          <a:xfrm>
            <a:off x="4724400" y="320039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t>Click to add text</a:t>
            </a:r>
          </a:p>
        </p:txBody>
      </p:sp>
      <p:pic>
        <p:nvPicPr>
          <p:cNvPr id="12" name="Picture 11">
            <a:extLst>
              <a:ext uri="{FF2B5EF4-FFF2-40B4-BE49-F238E27FC236}">
                <a16:creationId xmlns:a16="http://schemas.microsoft.com/office/drawing/2014/main" id="{7682E44E-6392-4A2F-9573-BDE936213FB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707280" y="18255"/>
            <a:ext cx="3484720" cy="780531"/>
          </a:xfrm>
          <a:prstGeom prst="rect">
            <a:avLst/>
          </a:prstGeom>
        </p:spPr>
      </p:pic>
      <p:pic>
        <p:nvPicPr>
          <p:cNvPr id="8" name="Picture 7">
            <a:extLst>
              <a:ext uri="{FF2B5EF4-FFF2-40B4-BE49-F238E27FC236}">
                <a16:creationId xmlns:a16="http://schemas.microsoft.com/office/drawing/2014/main" id="{03AF0870-3B49-4FA3-9D25-6D648B3A2F4D}"/>
              </a:ext>
            </a:extLst>
          </p:cNvPr>
          <p:cNvPicPr>
            <a:picLocks noChangeAspect="1"/>
          </p:cNvPicPr>
          <p:nvPr/>
        </p:nvPicPr>
        <p:blipFill>
          <a:blip r:embed="rId3"/>
          <a:stretch>
            <a:fillRect/>
          </a:stretch>
        </p:blipFill>
        <p:spPr>
          <a:xfrm>
            <a:off x="9635742" y="4386604"/>
            <a:ext cx="1846388" cy="1943688"/>
          </a:xfrm>
          <a:prstGeom prst="rect">
            <a:avLst/>
          </a:prstGeom>
        </p:spPr>
      </p:pic>
      <p:pic>
        <p:nvPicPr>
          <p:cNvPr id="17" name="Picture 16">
            <a:extLst>
              <a:ext uri="{FF2B5EF4-FFF2-40B4-BE49-F238E27FC236}">
                <a16:creationId xmlns:a16="http://schemas.microsoft.com/office/drawing/2014/main" id="{C12C6B27-6086-4E11-B57F-6EAB845391A2}"/>
              </a:ext>
            </a:extLst>
          </p:cNvPr>
          <p:cNvPicPr>
            <a:picLocks noChangeAspect="1"/>
          </p:cNvPicPr>
          <p:nvPr/>
        </p:nvPicPr>
        <p:blipFill>
          <a:blip r:embed="rId4"/>
          <a:stretch>
            <a:fillRect/>
          </a:stretch>
        </p:blipFill>
        <p:spPr>
          <a:xfrm>
            <a:off x="558800" y="1665040"/>
            <a:ext cx="4065587" cy="2803648"/>
          </a:xfrm>
          <a:prstGeom prst="rect">
            <a:avLst/>
          </a:prstGeom>
        </p:spPr>
      </p:pic>
      <p:pic>
        <p:nvPicPr>
          <p:cNvPr id="18" name="Picture 17">
            <a:extLst>
              <a:ext uri="{FF2B5EF4-FFF2-40B4-BE49-F238E27FC236}">
                <a16:creationId xmlns:a16="http://schemas.microsoft.com/office/drawing/2014/main" id="{F353582E-C43F-43C0-A61C-1772F541F4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800" y="4706344"/>
            <a:ext cx="4065587" cy="1536506"/>
          </a:xfrm>
          <a:prstGeom prst="rect">
            <a:avLst/>
          </a:prstGeom>
        </p:spPr>
      </p:pic>
      <p:pic>
        <p:nvPicPr>
          <p:cNvPr id="22" name="Picture 21">
            <a:extLst>
              <a:ext uri="{FF2B5EF4-FFF2-40B4-BE49-F238E27FC236}">
                <a16:creationId xmlns:a16="http://schemas.microsoft.com/office/drawing/2014/main" id="{92F1C3FA-9453-4A39-BE9B-01E2B8BC9C58}"/>
              </a:ext>
            </a:extLst>
          </p:cNvPr>
          <p:cNvPicPr>
            <a:picLocks noChangeAspect="1"/>
          </p:cNvPicPr>
          <p:nvPr/>
        </p:nvPicPr>
        <p:blipFill>
          <a:blip r:embed="rId6"/>
          <a:stretch>
            <a:fillRect/>
          </a:stretch>
        </p:blipFill>
        <p:spPr>
          <a:xfrm>
            <a:off x="5442812" y="2093559"/>
            <a:ext cx="2681287" cy="2195512"/>
          </a:xfrm>
          <a:prstGeom prst="rect">
            <a:avLst/>
          </a:prstGeom>
        </p:spPr>
      </p:pic>
      <p:pic>
        <p:nvPicPr>
          <p:cNvPr id="24" name="Picture 23">
            <a:extLst>
              <a:ext uri="{FF2B5EF4-FFF2-40B4-BE49-F238E27FC236}">
                <a16:creationId xmlns:a16="http://schemas.microsoft.com/office/drawing/2014/main" id="{4733D83A-6C45-4A6B-942E-74F2C7EBE915}"/>
              </a:ext>
            </a:extLst>
          </p:cNvPr>
          <p:cNvPicPr>
            <a:picLocks noChangeAspect="1"/>
          </p:cNvPicPr>
          <p:nvPr/>
        </p:nvPicPr>
        <p:blipFill>
          <a:blip r:embed="rId7"/>
          <a:stretch>
            <a:fillRect/>
          </a:stretch>
        </p:blipFill>
        <p:spPr>
          <a:xfrm>
            <a:off x="5003582" y="4710425"/>
            <a:ext cx="4045099" cy="1490662"/>
          </a:xfrm>
          <a:prstGeom prst="rect">
            <a:avLst/>
          </a:prstGeom>
        </p:spPr>
      </p:pic>
      <p:pic>
        <p:nvPicPr>
          <p:cNvPr id="26" name="Picture 25">
            <a:extLst>
              <a:ext uri="{FF2B5EF4-FFF2-40B4-BE49-F238E27FC236}">
                <a16:creationId xmlns:a16="http://schemas.microsoft.com/office/drawing/2014/main" id="{D9B5A9F3-20A6-451C-8518-1E1E3E409D8D}"/>
              </a:ext>
            </a:extLst>
          </p:cNvPr>
          <p:cNvPicPr>
            <a:picLocks noChangeAspect="1"/>
          </p:cNvPicPr>
          <p:nvPr/>
        </p:nvPicPr>
        <p:blipFill>
          <a:blip r:embed="rId8"/>
          <a:stretch>
            <a:fillRect/>
          </a:stretch>
        </p:blipFill>
        <p:spPr>
          <a:xfrm>
            <a:off x="8942525" y="1987680"/>
            <a:ext cx="2525575" cy="1973004"/>
          </a:xfrm>
          <a:prstGeom prst="rect">
            <a:avLst/>
          </a:prstGeom>
        </p:spPr>
      </p:pic>
      <p:sp>
        <p:nvSpPr>
          <p:cNvPr id="11" name="TextBox 10">
            <a:extLst>
              <a:ext uri="{FF2B5EF4-FFF2-40B4-BE49-F238E27FC236}">
                <a16:creationId xmlns:a16="http://schemas.microsoft.com/office/drawing/2014/main" id="{5A876082-EF30-43F1-98BE-12EEA427FF60}"/>
              </a:ext>
            </a:extLst>
          </p:cNvPr>
          <p:cNvSpPr txBox="1"/>
          <p:nvPr/>
        </p:nvSpPr>
        <p:spPr>
          <a:xfrm>
            <a:off x="838200" y="3960684"/>
            <a:ext cx="2414427" cy="369332"/>
          </a:xfrm>
          <a:prstGeom prst="rect">
            <a:avLst/>
          </a:prstGeom>
          <a:noFill/>
        </p:spPr>
        <p:txBody>
          <a:bodyPr wrap="square" rtlCol="0">
            <a:spAutoFit/>
          </a:bodyPr>
          <a:lstStyle/>
          <a:p>
            <a:r>
              <a:rPr lang="en-GB" dirty="0">
                <a:solidFill>
                  <a:schemeClr val="bg1"/>
                </a:solidFill>
              </a:rPr>
              <a:t>Energy from waste heat</a:t>
            </a:r>
          </a:p>
        </p:txBody>
      </p:sp>
      <p:sp>
        <p:nvSpPr>
          <p:cNvPr id="14" name="TextBox 13">
            <a:extLst>
              <a:ext uri="{FF2B5EF4-FFF2-40B4-BE49-F238E27FC236}">
                <a16:creationId xmlns:a16="http://schemas.microsoft.com/office/drawing/2014/main" id="{591A2533-3427-4AE9-8018-0D981987E090}"/>
              </a:ext>
            </a:extLst>
          </p:cNvPr>
          <p:cNvSpPr txBox="1"/>
          <p:nvPr/>
        </p:nvSpPr>
        <p:spPr>
          <a:xfrm>
            <a:off x="2182637" y="6295840"/>
            <a:ext cx="2913345" cy="369332"/>
          </a:xfrm>
          <a:prstGeom prst="rect">
            <a:avLst/>
          </a:prstGeom>
          <a:noFill/>
        </p:spPr>
        <p:txBody>
          <a:bodyPr wrap="square" rtlCol="0">
            <a:spAutoFit/>
          </a:bodyPr>
          <a:lstStyle/>
          <a:p>
            <a:r>
              <a:rPr lang="en-GB" dirty="0">
                <a:solidFill>
                  <a:schemeClr val="bg1"/>
                </a:solidFill>
              </a:rPr>
              <a:t>Carbon Footprint Analysis</a:t>
            </a:r>
          </a:p>
        </p:txBody>
      </p:sp>
      <p:sp>
        <p:nvSpPr>
          <p:cNvPr id="15" name="TextBox 14">
            <a:extLst>
              <a:ext uri="{FF2B5EF4-FFF2-40B4-BE49-F238E27FC236}">
                <a16:creationId xmlns:a16="http://schemas.microsoft.com/office/drawing/2014/main" id="{B5BE3309-0501-4A7A-937C-10A8D1F1A639}"/>
              </a:ext>
            </a:extLst>
          </p:cNvPr>
          <p:cNvSpPr txBox="1"/>
          <p:nvPr/>
        </p:nvSpPr>
        <p:spPr>
          <a:xfrm>
            <a:off x="4669391" y="1550651"/>
            <a:ext cx="3868501" cy="369332"/>
          </a:xfrm>
          <a:prstGeom prst="rect">
            <a:avLst/>
          </a:prstGeom>
          <a:noFill/>
        </p:spPr>
        <p:txBody>
          <a:bodyPr wrap="square" rtlCol="0">
            <a:spAutoFit/>
          </a:bodyPr>
          <a:lstStyle/>
          <a:p>
            <a:pPr algn="ctr"/>
            <a:r>
              <a:rPr lang="en-GB" dirty="0">
                <a:solidFill>
                  <a:schemeClr val="bg1"/>
                </a:solidFill>
              </a:rPr>
              <a:t>Thermal safety in electrical systems</a:t>
            </a:r>
          </a:p>
        </p:txBody>
      </p:sp>
      <p:sp>
        <p:nvSpPr>
          <p:cNvPr id="16" name="TextBox 15">
            <a:extLst>
              <a:ext uri="{FF2B5EF4-FFF2-40B4-BE49-F238E27FC236}">
                <a16:creationId xmlns:a16="http://schemas.microsoft.com/office/drawing/2014/main" id="{27964462-87EB-4835-81ED-F119587AA9AA}"/>
              </a:ext>
            </a:extLst>
          </p:cNvPr>
          <p:cNvSpPr txBox="1"/>
          <p:nvPr/>
        </p:nvSpPr>
        <p:spPr>
          <a:xfrm>
            <a:off x="4944347" y="6330292"/>
            <a:ext cx="3292261" cy="369332"/>
          </a:xfrm>
          <a:prstGeom prst="rect">
            <a:avLst/>
          </a:prstGeom>
          <a:noFill/>
        </p:spPr>
        <p:txBody>
          <a:bodyPr wrap="square" rtlCol="0">
            <a:spAutoFit/>
          </a:bodyPr>
          <a:lstStyle/>
          <a:p>
            <a:r>
              <a:rPr lang="en-GB" dirty="0">
                <a:solidFill>
                  <a:schemeClr val="bg1"/>
                </a:solidFill>
              </a:rPr>
              <a:t>Energy from waste / Bio Fuels</a:t>
            </a:r>
          </a:p>
        </p:txBody>
      </p:sp>
    </p:spTree>
    <p:extLst>
      <p:ext uri="{BB962C8B-B14F-4D97-AF65-F5344CB8AC3E}">
        <p14:creationId xmlns:p14="http://schemas.microsoft.com/office/powerpoint/2010/main" val="672920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80BB4-784C-47A3-AD3B-81C6EC952E32}"/>
              </a:ext>
            </a:extLst>
          </p:cNvPr>
          <p:cNvSpPr>
            <a:spLocks noGrp="1"/>
          </p:cNvSpPr>
          <p:nvPr>
            <p:ph type="title"/>
          </p:nvPr>
        </p:nvSpPr>
        <p:spPr/>
        <p:txBody>
          <a:bodyPr>
            <a:normAutofit/>
          </a:bodyPr>
          <a:lstStyle/>
          <a:p>
            <a:r>
              <a:rPr lang="en-GB" sz="3600" dirty="0">
                <a:latin typeface="Arial"/>
                <a:cs typeface="Arial"/>
              </a:rPr>
              <a:t>ATETA Key Technologies</a:t>
            </a:r>
            <a:endParaRPr lang="en-GB" sz="3600" dirty="0"/>
          </a:p>
        </p:txBody>
      </p:sp>
      <p:sp>
        <p:nvSpPr>
          <p:cNvPr id="7" name="TextBox 6">
            <a:extLst>
              <a:ext uri="{FF2B5EF4-FFF2-40B4-BE49-F238E27FC236}">
                <a16:creationId xmlns:a16="http://schemas.microsoft.com/office/drawing/2014/main" id="{13CAAA55-905C-4CF6-A579-414601F0D6EE}"/>
              </a:ext>
            </a:extLst>
          </p:cNvPr>
          <p:cNvSpPr txBox="1"/>
          <p:nvPr/>
        </p:nvSpPr>
        <p:spPr>
          <a:xfrm>
            <a:off x="4724400" y="320039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t>Click to add text</a:t>
            </a:r>
          </a:p>
        </p:txBody>
      </p:sp>
      <p:pic>
        <p:nvPicPr>
          <p:cNvPr id="14" name="Picture 14">
            <a:extLst>
              <a:ext uri="{FF2B5EF4-FFF2-40B4-BE49-F238E27FC236}">
                <a16:creationId xmlns:a16="http://schemas.microsoft.com/office/drawing/2014/main" id="{C75E96B6-2DCF-4538-A252-742AA692C890}"/>
              </a:ext>
            </a:extLst>
          </p:cNvPr>
          <p:cNvPicPr>
            <a:picLocks noChangeAspect="1"/>
          </p:cNvPicPr>
          <p:nvPr/>
        </p:nvPicPr>
        <p:blipFill>
          <a:blip r:embed="rId2"/>
          <a:stretch>
            <a:fillRect/>
          </a:stretch>
        </p:blipFill>
        <p:spPr>
          <a:xfrm>
            <a:off x="89401" y="1401894"/>
            <a:ext cx="2838450" cy="2247900"/>
          </a:xfrm>
          <a:prstGeom prst="rect">
            <a:avLst/>
          </a:prstGeom>
        </p:spPr>
      </p:pic>
      <p:pic>
        <p:nvPicPr>
          <p:cNvPr id="15" name="Picture 15" descr="A picture containing bottle, indoor, food, beverage&#10;&#10;Description automatically generated">
            <a:extLst>
              <a:ext uri="{FF2B5EF4-FFF2-40B4-BE49-F238E27FC236}">
                <a16:creationId xmlns:a16="http://schemas.microsoft.com/office/drawing/2014/main" id="{FA6EB13F-5A3A-4CC3-8740-E21A2BC68A97}"/>
              </a:ext>
            </a:extLst>
          </p:cNvPr>
          <p:cNvPicPr>
            <a:picLocks noChangeAspect="1"/>
          </p:cNvPicPr>
          <p:nvPr/>
        </p:nvPicPr>
        <p:blipFill>
          <a:blip r:embed="rId3"/>
          <a:stretch>
            <a:fillRect/>
          </a:stretch>
        </p:blipFill>
        <p:spPr>
          <a:xfrm>
            <a:off x="3473640" y="2109215"/>
            <a:ext cx="3726447" cy="3879014"/>
          </a:xfrm>
          <a:prstGeom prst="rect">
            <a:avLst/>
          </a:prstGeom>
        </p:spPr>
      </p:pic>
      <p:pic>
        <p:nvPicPr>
          <p:cNvPr id="11" name="Picture 11" descr="Graphical user interface&#10;&#10;Description automatically generated">
            <a:extLst>
              <a:ext uri="{FF2B5EF4-FFF2-40B4-BE49-F238E27FC236}">
                <a16:creationId xmlns:a16="http://schemas.microsoft.com/office/drawing/2014/main" id="{192A585D-994B-425E-A8C7-B19EC2DA486B}"/>
              </a:ext>
            </a:extLst>
          </p:cNvPr>
          <p:cNvPicPr>
            <a:picLocks noChangeAspect="1"/>
          </p:cNvPicPr>
          <p:nvPr/>
        </p:nvPicPr>
        <p:blipFill>
          <a:blip r:embed="rId4"/>
          <a:stretch>
            <a:fillRect/>
          </a:stretch>
        </p:blipFill>
        <p:spPr>
          <a:xfrm>
            <a:off x="7474618" y="1488908"/>
            <a:ext cx="4610100" cy="2257425"/>
          </a:xfrm>
          <a:prstGeom prst="rect">
            <a:avLst/>
          </a:prstGeom>
        </p:spPr>
      </p:pic>
      <p:pic>
        <p:nvPicPr>
          <p:cNvPr id="16" name="Picture 16" descr="A picture containing building&#10;&#10;Description automatically generated">
            <a:extLst>
              <a:ext uri="{FF2B5EF4-FFF2-40B4-BE49-F238E27FC236}">
                <a16:creationId xmlns:a16="http://schemas.microsoft.com/office/drawing/2014/main" id="{2896BE2D-D1DF-47C8-B565-2875E4BD82FC}"/>
              </a:ext>
            </a:extLst>
          </p:cNvPr>
          <p:cNvPicPr>
            <a:picLocks noChangeAspect="1"/>
          </p:cNvPicPr>
          <p:nvPr/>
        </p:nvPicPr>
        <p:blipFill>
          <a:blip r:embed="rId5"/>
          <a:stretch>
            <a:fillRect/>
          </a:stretch>
        </p:blipFill>
        <p:spPr>
          <a:xfrm>
            <a:off x="88900" y="4345250"/>
            <a:ext cx="3314700" cy="1859572"/>
          </a:xfrm>
          <a:prstGeom prst="rect">
            <a:avLst/>
          </a:prstGeom>
        </p:spPr>
      </p:pic>
      <p:pic>
        <p:nvPicPr>
          <p:cNvPr id="10" name="Picture 10">
            <a:extLst>
              <a:ext uri="{FF2B5EF4-FFF2-40B4-BE49-F238E27FC236}">
                <a16:creationId xmlns:a16="http://schemas.microsoft.com/office/drawing/2014/main" id="{B7D79AA2-1DB6-4F9C-9E9B-BCDBB52D65DE}"/>
              </a:ext>
            </a:extLst>
          </p:cNvPr>
          <p:cNvPicPr>
            <a:picLocks noChangeAspect="1"/>
          </p:cNvPicPr>
          <p:nvPr/>
        </p:nvPicPr>
        <p:blipFill>
          <a:blip r:embed="rId6"/>
          <a:stretch>
            <a:fillRect/>
          </a:stretch>
        </p:blipFill>
        <p:spPr>
          <a:xfrm>
            <a:off x="1002751" y="2775977"/>
            <a:ext cx="2743200" cy="2057400"/>
          </a:xfrm>
          <a:prstGeom prst="rect">
            <a:avLst/>
          </a:prstGeom>
        </p:spPr>
      </p:pic>
      <p:pic>
        <p:nvPicPr>
          <p:cNvPr id="3" name="Picture 3">
            <a:extLst>
              <a:ext uri="{FF2B5EF4-FFF2-40B4-BE49-F238E27FC236}">
                <a16:creationId xmlns:a16="http://schemas.microsoft.com/office/drawing/2014/main" id="{AF997C43-ED75-43C6-A15F-23573588AE9B}"/>
              </a:ext>
            </a:extLst>
          </p:cNvPr>
          <p:cNvPicPr>
            <a:picLocks noChangeAspect="1"/>
          </p:cNvPicPr>
          <p:nvPr/>
        </p:nvPicPr>
        <p:blipFill>
          <a:blip r:embed="rId7"/>
          <a:stretch>
            <a:fillRect/>
          </a:stretch>
        </p:blipFill>
        <p:spPr>
          <a:xfrm>
            <a:off x="7219043" y="4211528"/>
            <a:ext cx="3196771" cy="2127013"/>
          </a:xfrm>
          <a:prstGeom prst="rect">
            <a:avLst/>
          </a:prstGeom>
        </p:spPr>
      </p:pic>
      <p:pic>
        <p:nvPicPr>
          <p:cNvPr id="13" name="Picture 13" descr="Chart, surface chart&#10;&#10;Description automatically generated">
            <a:extLst>
              <a:ext uri="{FF2B5EF4-FFF2-40B4-BE49-F238E27FC236}">
                <a16:creationId xmlns:a16="http://schemas.microsoft.com/office/drawing/2014/main" id="{792A6489-E104-4E78-9AE1-19AC8CADB4B9}"/>
              </a:ext>
            </a:extLst>
          </p:cNvPr>
          <p:cNvPicPr>
            <a:picLocks noChangeAspect="1"/>
          </p:cNvPicPr>
          <p:nvPr/>
        </p:nvPicPr>
        <p:blipFill>
          <a:blip r:embed="rId8"/>
          <a:stretch>
            <a:fillRect/>
          </a:stretch>
        </p:blipFill>
        <p:spPr>
          <a:xfrm>
            <a:off x="6811686" y="3023652"/>
            <a:ext cx="2253343" cy="1637392"/>
          </a:xfrm>
          <a:prstGeom prst="rect">
            <a:avLst/>
          </a:prstGeom>
        </p:spPr>
      </p:pic>
      <p:pic>
        <p:nvPicPr>
          <p:cNvPr id="12" name="Picture 11">
            <a:extLst>
              <a:ext uri="{FF2B5EF4-FFF2-40B4-BE49-F238E27FC236}">
                <a16:creationId xmlns:a16="http://schemas.microsoft.com/office/drawing/2014/main" id="{7682E44E-6392-4A2F-9573-BDE936213FB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707280" y="18255"/>
            <a:ext cx="3484720" cy="780531"/>
          </a:xfrm>
          <a:prstGeom prst="rect">
            <a:avLst/>
          </a:prstGeom>
        </p:spPr>
      </p:pic>
      <p:sp>
        <p:nvSpPr>
          <p:cNvPr id="17" name="TextBox 16">
            <a:extLst>
              <a:ext uri="{FF2B5EF4-FFF2-40B4-BE49-F238E27FC236}">
                <a16:creationId xmlns:a16="http://schemas.microsoft.com/office/drawing/2014/main" id="{7F27E889-0AF7-4738-B0CA-8849225FCC9C}"/>
              </a:ext>
            </a:extLst>
          </p:cNvPr>
          <p:cNvSpPr txBox="1"/>
          <p:nvPr/>
        </p:nvSpPr>
        <p:spPr>
          <a:xfrm>
            <a:off x="568972" y="5275034"/>
            <a:ext cx="2414427" cy="646331"/>
          </a:xfrm>
          <a:prstGeom prst="rect">
            <a:avLst/>
          </a:prstGeom>
          <a:noFill/>
        </p:spPr>
        <p:txBody>
          <a:bodyPr wrap="square" rtlCol="0">
            <a:spAutoFit/>
          </a:bodyPr>
          <a:lstStyle/>
          <a:p>
            <a:pPr algn="ctr"/>
            <a:r>
              <a:rPr lang="en-GB" dirty="0">
                <a:solidFill>
                  <a:schemeClr val="bg1"/>
                </a:solidFill>
              </a:rPr>
              <a:t>Solar and other renewables power</a:t>
            </a:r>
          </a:p>
        </p:txBody>
      </p:sp>
      <p:sp>
        <p:nvSpPr>
          <p:cNvPr id="19" name="TextBox 18">
            <a:extLst>
              <a:ext uri="{FF2B5EF4-FFF2-40B4-BE49-F238E27FC236}">
                <a16:creationId xmlns:a16="http://schemas.microsoft.com/office/drawing/2014/main" id="{E390C6F0-1A44-45F5-A440-6EB5F163EEA9}"/>
              </a:ext>
            </a:extLst>
          </p:cNvPr>
          <p:cNvSpPr txBox="1"/>
          <p:nvPr/>
        </p:nvSpPr>
        <p:spPr>
          <a:xfrm>
            <a:off x="4043721" y="6020156"/>
            <a:ext cx="2586284" cy="369332"/>
          </a:xfrm>
          <a:prstGeom prst="rect">
            <a:avLst/>
          </a:prstGeom>
          <a:noFill/>
        </p:spPr>
        <p:txBody>
          <a:bodyPr wrap="square" rtlCol="0">
            <a:spAutoFit/>
          </a:bodyPr>
          <a:lstStyle/>
          <a:p>
            <a:r>
              <a:rPr lang="en-GB" dirty="0">
                <a:solidFill>
                  <a:schemeClr val="bg1"/>
                </a:solidFill>
              </a:rPr>
              <a:t>Energy from cooling tech</a:t>
            </a:r>
          </a:p>
        </p:txBody>
      </p:sp>
      <p:sp>
        <p:nvSpPr>
          <p:cNvPr id="20" name="TextBox 19">
            <a:extLst>
              <a:ext uri="{FF2B5EF4-FFF2-40B4-BE49-F238E27FC236}">
                <a16:creationId xmlns:a16="http://schemas.microsoft.com/office/drawing/2014/main" id="{B55AED2E-DB67-4623-BE51-F4B3CCC47DB9}"/>
              </a:ext>
            </a:extLst>
          </p:cNvPr>
          <p:cNvSpPr txBox="1"/>
          <p:nvPr/>
        </p:nvSpPr>
        <p:spPr>
          <a:xfrm>
            <a:off x="9387565" y="3794264"/>
            <a:ext cx="2743199" cy="369332"/>
          </a:xfrm>
          <a:prstGeom prst="rect">
            <a:avLst/>
          </a:prstGeom>
          <a:noFill/>
        </p:spPr>
        <p:txBody>
          <a:bodyPr wrap="square" rtlCol="0">
            <a:spAutoFit/>
          </a:bodyPr>
          <a:lstStyle/>
          <a:p>
            <a:r>
              <a:rPr lang="en-GB" dirty="0">
                <a:solidFill>
                  <a:schemeClr val="bg1"/>
                </a:solidFill>
              </a:rPr>
              <a:t>E-Vehicles and EV Batteries </a:t>
            </a:r>
          </a:p>
        </p:txBody>
      </p:sp>
      <p:sp>
        <p:nvSpPr>
          <p:cNvPr id="21" name="TextBox 20">
            <a:extLst>
              <a:ext uri="{FF2B5EF4-FFF2-40B4-BE49-F238E27FC236}">
                <a16:creationId xmlns:a16="http://schemas.microsoft.com/office/drawing/2014/main" id="{68D56A85-5528-4745-92C2-8C04ED8E9944}"/>
              </a:ext>
            </a:extLst>
          </p:cNvPr>
          <p:cNvSpPr txBox="1"/>
          <p:nvPr/>
        </p:nvSpPr>
        <p:spPr>
          <a:xfrm>
            <a:off x="1256622" y="1796265"/>
            <a:ext cx="1671229" cy="646331"/>
          </a:xfrm>
          <a:prstGeom prst="rect">
            <a:avLst/>
          </a:prstGeom>
          <a:noFill/>
        </p:spPr>
        <p:txBody>
          <a:bodyPr wrap="square" rtlCol="0">
            <a:spAutoFit/>
          </a:bodyPr>
          <a:lstStyle/>
          <a:p>
            <a:r>
              <a:rPr lang="en-GB" dirty="0">
                <a:solidFill>
                  <a:schemeClr val="bg1"/>
                </a:solidFill>
              </a:rPr>
              <a:t>Energy from waste materials</a:t>
            </a:r>
          </a:p>
        </p:txBody>
      </p:sp>
    </p:spTree>
    <p:extLst>
      <p:ext uri="{BB962C8B-B14F-4D97-AF65-F5344CB8AC3E}">
        <p14:creationId xmlns:p14="http://schemas.microsoft.com/office/powerpoint/2010/main" val="38272293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1757</TotalTime>
  <Words>618</Words>
  <Application>Microsoft Office PowerPoint</Application>
  <PresentationFormat>Widescreen</PresentationFormat>
  <Paragraphs>82</Paragraphs>
  <Slides>11</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Symbol</vt:lpstr>
      <vt:lpstr>Office Theme</vt:lpstr>
      <vt:lpstr>ATETA  Birmingham Energy Institute  University of Birmingham</vt:lpstr>
      <vt:lpstr>What is ATETA?</vt:lpstr>
      <vt:lpstr>What is ATETA?</vt:lpstr>
      <vt:lpstr>What is ATETA?</vt:lpstr>
      <vt:lpstr>Key Project Focus Areas</vt:lpstr>
      <vt:lpstr>Key Project Focus Areas</vt:lpstr>
      <vt:lpstr>How ATETA works</vt:lpstr>
      <vt:lpstr>ATETA Key Technologies</vt:lpstr>
      <vt:lpstr>ATETA Key Technologies</vt:lpstr>
      <vt:lpstr>Case study – waste heat recovery</vt:lpstr>
      <vt:lpstr>For Further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Terry</dc:creator>
  <cp:lastModifiedBy>Lorelei Gherman (Physics and Astronomy)</cp:lastModifiedBy>
  <cp:revision>99</cp:revision>
  <dcterms:created xsi:type="dcterms:W3CDTF">2020-02-22T13:05:46Z</dcterms:created>
  <dcterms:modified xsi:type="dcterms:W3CDTF">2021-11-17T13:21:28Z</dcterms:modified>
</cp:coreProperties>
</file>