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79" r:id="rId3"/>
    <p:sldId id="257" r:id="rId4"/>
    <p:sldId id="278" r:id="rId5"/>
    <p:sldId id="280" r:id="rId6"/>
    <p:sldId id="282" r:id="rId7"/>
    <p:sldId id="352" r:id="rId8"/>
    <p:sldId id="354" r:id="rId9"/>
    <p:sldId id="283" r:id="rId10"/>
    <p:sldId id="284" r:id="rId11"/>
    <p:sldId id="285" r:id="rId12"/>
    <p:sldId id="290" r:id="rId13"/>
    <p:sldId id="291" r:id="rId14"/>
    <p:sldId id="281" r:id="rId15"/>
    <p:sldId id="286" r:id="rId16"/>
    <p:sldId id="259" r:id="rId17"/>
    <p:sldId id="260" r:id="rId18"/>
    <p:sldId id="264" r:id="rId19"/>
    <p:sldId id="261" r:id="rId20"/>
    <p:sldId id="272" r:id="rId21"/>
    <p:sldId id="295" r:id="rId22"/>
    <p:sldId id="262" r:id="rId23"/>
    <p:sldId id="296" r:id="rId24"/>
    <p:sldId id="344" r:id="rId25"/>
    <p:sldId id="297" r:id="rId26"/>
    <p:sldId id="321" r:id="rId27"/>
    <p:sldId id="349" r:id="rId28"/>
    <p:sldId id="350" r:id="rId29"/>
    <p:sldId id="346" r:id="rId30"/>
    <p:sldId id="309" r:id="rId31"/>
    <p:sldId id="318" r:id="rId32"/>
    <p:sldId id="316" r:id="rId33"/>
    <p:sldId id="320" r:id="rId34"/>
    <p:sldId id="324" r:id="rId35"/>
    <p:sldId id="325" r:id="rId36"/>
    <p:sldId id="351" r:id="rId37"/>
    <p:sldId id="334" r:id="rId38"/>
    <p:sldId id="340" r:id="rId39"/>
    <p:sldId id="263" r:id="rId40"/>
    <p:sldId id="267" r:id="rId41"/>
    <p:sldId id="276" r:id="rId42"/>
    <p:sldId id="292" r:id="rId43"/>
    <p:sldId id="289" r:id="rId44"/>
    <p:sldId id="294" r:id="rId45"/>
    <p:sldId id="27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700"/>
  </p:normalViewPr>
  <p:slideViewPr>
    <p:cSldViewPr snapToGrid="0" snapToObjects="1">
      <p:cViewPr varScale="1">
        <p:scale>
          <a:sx n="58" d="100"/>
          <a:sy n="58" d="100"/>
        </p:scale>
        <p:origin x="8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1090D-CE8F-BF4B-9C72-8748F1200D87}" type="datetimeFigureOut">
              <a:rPr lang="en-US" smtClean="0"/>
              <a:t>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68C1E-B6CC-6646-8088-E638A27D3B27}" type="slidenum">
              <a:rPr lang="en-US" smtClean="0"/>
              <a:t>‹#›</a:t>
            </a:fld>
            <a:endParaRPr lang="en-US" dirty="0"/>
          </a:p>
        </p:txBody>
      </p:sp>
    </p:spTree>
    <p:extLst>
      <p:ext uri="{BB962C8B-B14F-4D97-AF65-F5344CB8AC3E}">
        <p14:creationId xmlns:p14="http://schemas.microsoft.com/office/powerpoint/2010/main" val="201933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15153"/>
            <a:ext cx="5438140" cy="4466987"/>
          </a:xfrm>
          <a:prstGeom prst="rect">
            <a:avLst/>
          </a:prstGeom>
        </p:spPr>
        <p:txBody>
          <a:bodyPr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D5C832-CC45-4E29-ADE7-16F1388588D1}" type="slidenum">
              <a:rPr lang="en-GB" smtClean="0"/>
              <a:t>31</a:t>
            </a:fld>
            <a:endParaRPr lang="en-GB"/>
          </a:p>
        </p:txBody>
      </p:sp>
    </p:spTree>
    <p:extLst>
      <p:ext uri="{BB962C8B-B14F-4D97-AF65-F5344CB8AC3E}">
        <p14:creationId xmlns:p14="http://schemas.microsoft.com/office/powerpoint/2010/main" val="426273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D5C832-CC45-4E29-ADE7-16F1388588D1}" type="slidenum">
              <a:rPr lang="en-GB" smtClean="0"/>
              <a:t>32</a:t>
            </a:fld>
            <a:endParaRPr lang="en-GB"/>
          </a:p>
        </p:txBody>
      </p:sp>
    </p:spTree>
    <p:extLst>
      <p:ext uri="{BB962C8B-B14F-4D97-AF65-F5344CB8AC3E}">
        <p14:creationId xmlns:p14="http://schemas.microsoft.com/office/powerpoint/2010/main" val="242247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D5C832-CC45-4E29-ADE7-16F1388588D1}" type="slidenum">
              <a:rPr lang="en-GB" smtClean="0"/>
              <a:t>33</a:t>
            </a:fld>
            <a:endParaRPr lang="en-GB"/>
          </a:p>
        </p:txBody>
      </p:sp>
    </p:spTree>
    <p:extLst>
      <p:ext uri="{BB962C8B-B14F-4D97-AF65-F5344CB8AC3E}">
        <p14:creationId xmlns:p14="http://schemas.microsoft.com/office/powerpoint/2010/main" val="371740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D5C832-CC45-4E29-ADE7-16F1388588D1}" type="slidenum">
              <a:rPr lang="en-GB" smtClean="0"/>
              <a:t>34</a:t>
            </a:fld>
            <a:endParaRPr lang="en-GB"/>
          </a:p>
        </p:txBody>
      </p:sp>
    </p:spTree>
    <p:extLst>
      <p:ext uri="{BB962C8B-B14F-4D97-AF65-F5344CB8AC3E}">
        <p14:creationId xmlns:p14="http://schemas.microsoft.com/office/powerpoint/2010/main" val="366119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35</a:t>
            </a:fld>
            <a:endParaRPr lang="en-GB" dirty="0"/>
          </a:p>
        </p:txBody>
      </p:sp>
    </p:spTree>
    <p:extLst>
      <p:ext uri="{BB962C8B-B14F-4D97-AF65-F5344CB8AC3E}">
        <p14:creationId xmlns:p14="http://schemas.microsoft.com/office/powerpoint/2010/main" val="222824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37</a:t>
            </a:fld>
            <a:endParaRPr lang="en-GB" dirty="0"/>
          </a:p>
        </p:txBody>
      </p:sp>
    </p:spTree>
    <p:extLst>
      <p:ext uri="{BB962C8B-B14F-4D97-AF65-F5344CB8AC3E}">
        <p14:creationId xmlns:p14="http://schemas.microsoft.com/office/powerpoint/2010/main" val="183914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38</a:t>
            </a:fld>
            <a:endParaRPr lang="en-GB" dirty="0"/>
          </a:p>
        </p:txBody>
      </p:sp>
    </p:spTree>
    <p:extLst>
      <p:ext uri="{BB962C8B-B14F-4D97-AF65-F5344CB8AC3E}">
        <p14:creationId xmlns:p14="http://schemas.microsoft.com/office/powerpoint/2010/main" val="200933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79768" y="4715153"/>
            <a:ext cx="5438140" cy="4466987"/>
          </a:xfrm>
          <a:prstGeom prst="rect">
            <a:avLst/>
          </a:prstGeom>
        </p:spPr>
        <p:txBody>
          <a:bodyPr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49870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23</a:t>
            </a:fld>
            <a:endParaRPr lang="en-GB" dirty="0"/>
          </a:p>
        </p:txBody>
      </p:sp>
    </p:spTree>
    <p:extLst>
      <p:ext uri="{BB962C8B-B14F-4D97-AF65-F5344CB8AC3E}">
        <p14:creationId xmlns:p14="http://schemas.microsoft.com/office/powerpoint/2010/main" val="121998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of a time when you have lost something…. Phone, keys etc. How did you respond? Physiological, Relational and Cognitive regulation</a:t>
            </a:r>
          </a:p>
        </p:txBody>
      </p:sp>
      <p:sp>
        <p:nvSpPr>
          <p:cNvPr id="4" name="Slide Number Placeholder 3"/>
          <p:cNvSpPr>
            <a:spLocks noGrp="1"/>
          </p:cNvSpPr>
          <p:nvPr>
            <p:ph type="sldNum" sz="quarter" idx="5"/>
          </p:nvPr>
        </p:nvSpPr>
        <p:spPr/>
        <p:txBody>
          <a:bodyPr/>
          <a:lstStyle/>
          <a:p>
            <a:fld id="{6FD5C832-CC45-4E29-ADE7-16F1388588D1}" type="slidenum">
              <a:rPr lang="en-GB" smtClean="0"/>
              <a:t>24</a:t>
            </a:fld>
            <a:endParaRPr lang="en-GB" dirty="0"/>
          </a:p>
        </p:txBody>
      </p:sp>
    </p:spTree>
    <p:extLst>
      <p:ext uri="{BB962C8B-B14F-4D97-AF65-F5344CB8AC3E}">
        <p14:creationId xmlns:p14="http://schemas.microsoft.com/office/powerpoint/2010/main" val="280280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Brain stem: Amygdala  - constantly scanning the environment</a:t>
            </a:r>
          </a:p>
          <a:p>
            <a:r>
              <a:rPr lang="en-GB" dirty="0"/>
              <a:t>Limbic: Hippocampus – memories and previous experience (Music)</a:t>
            </a:r>
          </a:p>
          <a:p>
            <a:r>
              <a:rPr lang="en-GB" dirty="0"/>
              <a:t>Neocortex: Left– Creative and Right – Language</a:t>
            </a:r>
          </a:p>
        </p:txBody>
      </p:sp>
      <p:sp>
        <p:nvSpPr>
          <p:cNvPr id="4" name="Slide Number Placeholder 3"/>
          <p:cNvSpPr>
            <a:spLocks noGrp="1"/>
          </p:cNvSpPr>
          <p:nvPr>
            <p:ph type="sldNum" sz="quarter" idx="5"/>
          </p:nvPr>
        </p:nvSpPr>
        <p:spPr/>
        <p:txBody>
          <a:bodyPr/>
          <a:lstStyle/>
          <a:p>
            <a:fld id="{6FD5C832-CC45-4E29-ADE7-16F1388588D1}" type="slidenum">
              <a:rPr lang="en-GB" smtClean="0"/>
              <a:t>25</a:t>
            </a:fld>
            <a:endParaRPr lang="en-GB" dirty="0"/>
          </a:p>
        </p:txBody>
      </p:sp>
    </p:spTree>
    <p:extLst>
      <p:ext uri="{BB962C8B-B14F-4D97-AF65-F5344CB8AC3E}">
        <p14:creationId xmlns:p14="http://schemas.microsoft.com/office/powerpoint/2010/main" val="157607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26</a:t>
            </a:fld>
            <a:endParaRPr lang="en-GB" dirty="0"/>
          </a:p>
        </p:txBody>
      </p:sp>
    </p:spTree>
    <p:extLst>
      <p:ext uri="{BB962C8B-B14F-4D97-AF65-F5344CB8AC3E}">
        <p14:creationId xmlns:p14="http://schemas.microsoft.com/office/powerpoint/2010/main" val="204119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5C832-CC45-4E29-ADE7-16F1388588D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112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79768" y="4715153"/>
            <a:ext cx="5438140" cy="4466987"/>
          </a:xfrm>
          <a:prstGeom prst="rect">
            <a:avLst/>
          </a:prstGeom>
        </p:spPr>
        <p:txBody>
          <a:bodyPr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8292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29</a:t>
            </a:fld>
            <a:endParaRPr lang="en-GB" dirty="0"/>
          </a:p>
        </p:txBody>
      </p:sp>
    </p:spTree>
    <p:extLst>
      <p:ext uri="{BB962C8B-B14F-4D97-AF65-F5344CB8AC3E}">
        <p14:creationId xmlns:p14="http://schemas.microsoft.com/office/powerpoint/2010/main" val="210994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Using the Metaphor, ask the children to share how they are feeling (think, pair, share.)</a:t>
            </a:r>
          </a:p>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For example, clothing:</a:t>
            </a:r>
          </a:p>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I’m feeling sleepy so need to PJs on, feeling really happy like my bright wellies, the good feeling you get jumping in puddles!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For example, using the metaphor of the biscuits: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I’m feeling a bit weary like a soggy digestive. Feeling a bit bumpy like a cookie. I’m feeling good like my favourite biscuit a custard cream…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winkl Cursive Unlooped" panose="020000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FD5C832-CC45-4E29-ADE7-16F1388588D1}" type="slidenum">
              <a:rPr lang="en-GB" smtClean="0"/>
              <a:t>30</a:t>
            </a:fld>
            <a:endParaRPr lang="en-GB" dirty="0"/>
          </a:p>
        </p:txBody>
      </p:sp>
    </p:spTree>
    <p:extLst>
      <p:ext uri="{BB962C8B-B14F-4D97-AF65-F5344CB8AC3E}">
        <p14:creationId xmlns:p14="http://schemas.microsoft.com/office/powerpoint/2010/main" val="142171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B3F9-02A8-7F49-AAD8-40D006C185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B9EC4D3-CD8A-A743-9C4B-B08088510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A625F0-1C50-484A-8939-A3048E321045}"/>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DF361F81-0F8C-3F4D-BF4C-18377F7FE8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C5EEC9-F54D-D347-AE5A-3AA1FB64E639}"/>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413995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725F-CD23-9F42-A028-8EC32AF9C37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413FAD-9251-FB4E-B9BE-E2F417B58F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2EF31-B3B9-6644-BDD5-A5F2B37ED284}"/>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67FABDE8-D411-A645-A17D-7DCD50EAF4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2AAA59-3DA0-3548-85B4-5E5FFD074F28}"/>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03531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A2739-1EB3-5540-87FD-1F2DF11043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292E86-260D-964F-953A-E31CE8CE9B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F5B4A6-88CA-974B-BDAB-9EE42797078A}"/>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48C2FD46-433F-3F49-A72B-A355C2CC86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540E4F-F1DA-8B4B-A659-382800B0E3D6}"/>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1273726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6090585" y="0"/>
            <a:ext cx="6101433" cy="6858032"/>
          </a:xfrm>
          <a:prstGeom prst="rect">
            <a:avLst/>
          </a:prstGeom>
          <a:noFill/>
          <a:ln>
            <a:noFill/>
          </a:ln>
        </p:spPr>
      </p:pic>
      <p:sp>
        <p:nvSpPr>
          <p:cNvPr id="14" name="Shape 14"/>
          <p:cNvSpPr/>
          <p:nvPr/>
        </p:nvSpPr>
        <p:spPr>
          <a:xfrm>
            <a:off x="0" y="-200"/>
            <a:ext cx="7067600" cy="6858000"/>
          </a:xfrm>
          <a:prstGeom prst="rect">
            <a:avLst/>
          </a:prstGeom>
          <a:solidFill>
            <a:srgbClr val="FFFFFF"/>
          </a:solidFill>
          <a:ln>
            <a:noFill/>
          </a:ln>
        </p:spPr>
        <p:txBody>
          <a:bodyPr wrap="square" lIns="91425" tIns="91425" rIns="91425" bIns="91425" anchor="ctr" anchorCtr="0">
            <a:noAutofit/>
          </a:bodyPr>
          <a:lstStyle/>
          <a:p>
            <a:endParaRPr sz="1400" kern="0" dirty="0">
              <a:solidFill>
                <a:srgbClr val="000000"/>
              </a:solidFill>
              <a:cs typeface="Arial"/>
              <a:sym typeface="Arial"/>
            </a:endParaRPr>
          </a:p>
        </p:txBody>
      </p:sp>
      <p:sp>
        <p:nvSpPr>
          <p:cNvPr id="15" name="Shape 15"/>
          <p:cNvSpPr txBox="1">
            <a:spLocks noGrp="1"/>
          </p:cNvSpPr>
          <p:nvPr>
            <p:ph type="ctrTitle"/>
          </p:nvPr>
        </p:nvSpPr>
        <p:spPr>
          <a:xfrm>
            <a:off x="914400" y="3838333"/>
            <a:ext cx="5219600" cy="1546400"/>
          </a:xfrm>
          <a:prstGeom prst="rect">
            <a:avLst/>
          </a:prstGeom>
        </p:spPr>
        <p:txBody>
          <a:bodyPr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Shape 16"/>
          <p:cNvSpPr txBox="1">
            <a:spLocks noGrp="1"/>
          </p:cNvSpPr>
          <p:nvPr>
            <p:ph type="subTitle" idx="1"/>
          </p:nvPr>
        </p:nvSpPr>
        <p:spPr>
          <a:xfrm>
            <a:off x="914400" y="5513939"/>
            <a:ext cx="5219600" cy="1046400"/>
          </a:xfrm>
          <a:prstGeom prst="rect">
            <a:avLst/>
          </a:prstGeom>
        </p:spPr>
        <p:txBody>
          <a:bodyPr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extLst>
      <p:ext uri="{BB962C8B-B14F-4D97-AF65-F5344CB8AC3E}">
        <p14:creationId xmlns:p14="http://schemas.microsoft.com/office/powerpoint/2010/main" val="364534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Shape 18" descr="paint_transparent4.png"/>
          <p:cNvPicPr preferRelativeResize="0"/>
          <p:nvPr/>
        </p:nvPicPr>
        <p:blipFill>
          <a:blip r:embed="rId3">
            <a:alphaModFix/>
          </a:blip>
          <a:stretch>
            <a:fillRect/>
          </a:stretch>
        </p:blipFill>
        <p:spPr>
          <a:xfrm>
            <a:off x="0" y="-13"/>
            <a:ext cx="12192000" cy="6858017"/>
          </a:xfrm>
          <a:prstGeom prst="rect">
            <a:avLst/>
          </a:prstGeom>
          <a:noFill/>
          <a:ln>
            <a:noFill/>
          </a:ln>
        </p:spPr>
      </p:pic>
      <p:sp>
        <p:nvSpPr>
          <p:cNvPr id="19" name="Shape 19"/>
          <p:cNvSpPr txBox="1">
            <a:spLocks noGrp="1"/>
          </p:cNvSpPr>
          <p:nvPr>
            <p:ph type="body" idx="1"/>
          </p:nvPr>
        </p:nvSpPr>
        <p:spPr>
          <a:xfrm>
            <a:off x="3311133" y="1114833"/>
            <a:ext cx="5569600" cy="4628400"/>
          </a:xfrm>
          <a:prstGeom prst="rect">
            <a:avLst/>
          </a:prstGeom>
        </p:spPr>
        <p:txBody>
          <a:bodyPr wrap="square" lIns="91425" tIns="91425" rIns="91425" bIns="91425" anchor="ctr" anchorCtr="0"/>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a:spcBef>
                <a:spcPts val="0"/>
              </a:spcBef>
              <a:spcAft>
                <a:spcPts val="0"/>
              </a:spcAft>
              <a:buClr>
                <a:srgbClr val="FFFFFF"/>
              </a:buClr>
              <a:buSzPts val="2400"/>
              <a:buChar char="■"/>
              <a:defRPr sz="2400" i="1">
                <a:solidFill>
                  <a:srgbClr val="FFFFFF"/>
                </a:solidFill>
              </a:defRPr>
            </a:lvl9pPr>
          </a:lstStyle>
          <a:p>
            <a:endParaRPr/>
          </a:p>
        </p:txBody>
      </p:sp>
      <p:sp>
        <p:nvSpPr>
          <p:cNvPr id="20" name="Shape 20"/>
          <p:cNvSpPr txBox="1">
            <a:spLocks noGrp="1"/>
          </p:cNvSpPr>
          <p:nvPr>
            <p:ph type="sldNum" idx="12"/>
          </p:nvPr>
        </p:nvSpPr>
        <p:spPr>
          <a:xfrm>
            <a:off x="5730200" y="6231535"/>
            <a:ext cx="731600" cy="524800"/>
          </a:xfrm>
          <a:prstGeom prst="rect">
            <a:avLst/>
          </a:prstGeom>
        </p:spPr>
        <p:txBody>
          <a:bodyPr wrap="square" lIns="91425" tIns="91425" rIns="91425" bIns="91425" anchor="ctr" anchorCtr="0">
            <a:noAutofit/>
          </a:bodyPr>
          <a:lstStyle/>
          <a:p>
            <a:pPr algn="ctr"/>
            <a:fld id="{00000000-1234-1234-1234-123412341234}" type="slidenum">
              <a:rPr lang="en">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680545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Shape 22"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3" name="Shape 23"/>
          <p:cNvSpPr txBox="1">
            <a:spLocks noGrp="1"/>
          </p:cNvSpPr>
          <p:nvPr>
            <p:ph type="title"/>
          </p:nvPr>
        </p:nvSpPr>
        <p:spPr>
          <a:xfrm>
            <a:off x="609600" y="1798633"/>
            <a:ext cx="7348400" cy="1143200"/>
          </a:xfrm>
          <a:prstGeom prst="rect">
            <a:avLst/>
          </a:prstGeom>
        </p:spPr>
        <p:txBody>
          <a:bodyPr wrap="square" lIns="91425" tIns="91425" rIns="91425" bIns="91425"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Shape 24"/>
          <p:cNvSpPr txBox="1">
            <a:spLocks noGrp="1"/>
          </p:cNvSpPr>
          <p:nvPr>
            <p:ph type="body" idx="1"/>
          </p:nvPr>
        </p:nvSpPr>
        <p:spPr>
          <a:xfrm>
            <a:off x="609600" y="2992533"/>
            <a:ext cx="7348400" cy="3473600"/>
          </a:xfrm>
          <a:prstGeom prst="rect">
            <a:avLst/>
          </a:prstGeom>
        </p:spPr>
        <p:txBody>
          <a:bodyPr wrap="square" lIns="91425" tIns="91425" rIns="91425" bIns="91425" anchor="t" anchorCtr="0"/>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Shape 25"/>
          <p:cNvSpPr txBox="1">
            <a:spLocks noGrp="1"/>
          </p:cNvSpPr>
          <p:nvPr>
            <p:ph type="sldNum" idx="12"/>
          </p:nvPr>
        </p:nvSpPr>
        <p:spPr>
          <a:xfrm>
            <a:off x="11307445" y="6231535"/>
            <a:ext cx="731600" cy="524800"/>
          </a:xfrm>
          <a:prstGeom prst="rect">
            <a:avLst/>
          </a:prstGeom>
        </p:spPr>
        <p:txBody>
          <a:bodyPr wrap="square" lIns="91425" tIns="91425" rIns="91425" bIns="91425" anchor="ctr" anchorCtr="0">
            <a:noAutofit/>
          </a:bodyPr>
          <a:lstStyle/>
          <a:p>
            <a:fld id="{00000000-1234-1234-1234-123412341234}" type="slidenum">
              <a:rPr lang="en">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19332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562712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6"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91425" tIns="91425" rIns="91425" bIns="91425"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43519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0874-A0BB-784B-B214-25AFD41625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071D8D-1724-BC48-88B5-82A63F6A5E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608C24-36A1-F846-B781-D35BE3FFBEF5}"/>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7460059D-DF06-5F4D-9F98-A5587C7D93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5AA92-0F0F-CC44-A432-18BB73E2547B}"/>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43992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0828-A68A-E244-9BAA-C1A98FB810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00FADC0-DB87-A84C-9A68-757F23D922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F38651-0CD0-344F-82CA-73FD35052094}"/>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6E6ABCAC-3926-7146-AF0D-827015DE8B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26FDC0-499D-FB46-8B5A-A84292EFA241}"/>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64806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7718-809E-4A4F-BB79-95C7F61B57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B577E1E-CC50-5147-9B77-7A95964DEC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F33A5C1-F9CE-A445-89F2-5629D0B2AB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D516E2D-3E97-8045-81FF-4CCF6965B32E}"/>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6" name="Footer Placeholder 5">
            <a:extLst>
              <a:ext uri="{FF2B5EF4-FFF2-40B4-BE49-F238E27FC236}">
                <a16:creationId xmlns:a16="http://schemas.microsoft.com/office/drawing/2014/main" id="{A62CE662-5CC9-8F41-AB99-BD81E5745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7FAF11-0C6D-A845-A2C2-17BFBE2D0856}"/>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208767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BDE1-FD33-8043-A103-D3773D0D9C5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96E896-405A-9842-BBD3-AA287A1FE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1D3D0B-4620-BC47-A942-D140266FE39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60FC1E-2449-2040-A122-70947A06C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49C786-E5B1-6A4F-AB35-0FACF082FEE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619A93-C7BF-614C-9DCF-D654FDC0C277}"/>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8" name="Footer Placeholder 7">
            <a:extLst>
              <a:ext uri="{FF2B5EF4-FFF2-40B4-BE49-F238E27FC236}">
                <a16:creationId xmlns:a16="http://schemas.microsoft.com/office/drawing/2014/main" id="{EEA081CE-95B2-C240-9792-6B4776D56D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B277E6-A5C6-A046-B42A-94B85A58F6D8}"/>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39102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752F-A1F4-C340-921D-6E1C5E22A2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B6F540-E3B9-4540-982D-F92BE3783105}"/>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4" name="Footer Placeholder 3">
            <a:extLst>
              <a:ext uri="{FF2B5EF4-FFF2-40B4-BE49-F238E27FC236}">
                <a16:creationId xmlns:a16="http://schemas.microsoft.com/office/drawing/2014/main" id="{74E6F557-9231-A940-B420-908E5CDDD1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150CE5-823A-514C-A510-C84AC8A29CA9}"/>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87268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5401D9-9D82-0B4C-AC17-6D67E671C92F}"/>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3" name="Footer Placeholder 2">
            <a:extLst>
              <a:ext uri="{FF2B5EF4-FFF2-40B4-BE49-F238E27FC236}">
                <a16:creationId xmlns:a16="http://schemas.microsoft.com/office/drawing/2014/main" id="{57C53B8C-5B0D-4142-8BB8-E9626011954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0E3E5E1-FDAD-CF49-ADD6-4F691196EE5A}"/>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213335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6035-E5B7-0F46-A7FC-78D5194FA2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2786E94-F2D8-8941-9262-3AC802D4E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A96281A-A685-FA45-86FF-DE1457940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97703C-F2A3-F54D-A6E0-7F6F4025DDEC}"/>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6" name="Footer Placeholder 5">
            <a:extLst>
              <a:ext uri="{FF2B5EF4-FFF2-40B4-BE49-F238E27FC236}">
                <a16:creationId xmlns:a16="http://schemas.microsoft.com/office/drawing/2014/main" id="{83D25A3A-FBE5-2E47-A017-92F0FABB6C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34A4B7-D03B-A049-911A-A44DC9CA5837}"/>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92461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E5B8-9CA8-5041-AFBB-20A7E561F9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6460FB-F361-3946-9610-21B5CF594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9E7EC1A-639C-1548-89C5-24F35CD13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65A13D-729E-0843-B57B-6AA63A9F704C}"/>
              </a:ext>
            </a:extLst>
          </p:cNvPr>
          <p:cNvSpPr>
            <a:spLocks noGrp="1"/>
          </p:cNvSpPr>
          <p:nvPr>
            <p:ph type="dt" sz="half" idx="10"/>
          </p:nvPr>
        </p:nvSpPr>
        <p:spPr/>
        <p:txBody>
          <a:bodyPr/>
          <a:lstStyle/>
          <a:p>
            <a:fld id="{2343C82C-B3CE-154B-B142-270B76FCA157}" type="datetimeFigureOut">
              <a:rPr lang="en-US" smtClean="0"/>
              <a:t>2/7/2022</a:t>
            </a:fld>
            <a:endParaRPr lang="en-US" dirty="0"/>
          </a:p>
        </p:txBody>
      </p:sp>
      <p:sp>
        <p:nvSpPr>
          <p:cNvPr id="6" name="Footer Placeholder 5">
            <a:extLst>
              <a:ext uri="{FF2B5EF4-FFF2-40B4-BE49-F238E27FC236}">
                <a16:creationId xmlns:a16="http://schemas.microsoft.com/office/drawing/2014/main" id="{32F48FDF-C633-484C-9013-3EBC6328F7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E391E3-94F1-934F-B3B3-9FB872AFA9C8}"/>
              </a:ext>
            </a:extLst>
          </p:cNvPr>
          <p:cNvSpPr>
            <a:spLocks noGrp="1"/>
          </p:cNvSpPr>
          <p:nvPr>
            <p:ph type="sldNum" sz="quarter" idx="12"/>
          </p:nvPr>
        </p:nvSpPr>
        <p:spPr/>
        <p:txBody>
          <a:bodyPr/>
          <a:lstStyle/>
          <a:p>
            <a:fld id="{A89B5A5A-E35C-9140-A83C-520119E14ADD}" type="slidenum">
              <a:rPr lang="en-US" smtClean="0"/>
              <a:t>‹#›</a:t>
            </a:fld>
            <a:endParaRPr lang="en-US" dirty="0"/>
          </a:p>
        </p:txBody>
      </p:sp>
    </p:spTree>
    <p:extLst>
      <p:ext uri="{BB962C8B-B14F-4D97-AF65-F5344CB8AC3E}">
        <p14:creationId xmlns:p14="http://schemas.microsoft.com/office/powerpoint/2010/main" val="395946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7DA5B-31C1-C842-A23C-1CC15A086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80DDAB-53B2-BB4D-A0F5-82E96C36A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7CECEE-E9E2-9D49-B9DC-EC6C16F30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3C82C-B3CE-154B-B142-270B76FCA157}" type="datetimeFigureOut">
              <a:rPr lang="en-US" smtClean="0"/>
              <a:t>2/7/2022</a:t>
            </a:fld>
            <a:endParaRPr lang="en-US" dirty="0"/>
          </a:p>
        </p:txBody>
      </p:sp>
      <p:sp>
        <p:nvSpPr>
          <p:cNvPr id="5" name="Footer Placeholder 4">
            <a:extLst>
              <a:ext uri="{FF2B5EF4-FFF2-40B4-BE49-F238E27FC236}">
                <a16:creationId xmlns:a16="http://schemas.microsoft.com/office/drawing/2014/main" id="{D8B2D475-9145-C746-9F0C-69F258780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410A7B-E9CC-534A-AA0A-DAA3D195B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B5A5A-E35C-9140-A83C-520119E14ADD}" type="slidenum">
              <a:rPr lang="en-US" smtClean="0"/>
              <a:t>‹#›</a:t>
            </a:fld>
            <a:endParaRPr lang="en-US" dirty="0"/>
          </a:p>
        </p:txBody>
      </p:sp>
    </p:spTree>
    <p:extLst>
      <p:ext uri="{BB962C8B-B14F-4D97-AF65-F5344CB8AC3E}">
        <p14:creationId xmlns:p14="http://schemas.microsoft.com/office/powerpoint/2010/main" val="3022660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7VI8ubxg5ac?feature=oembed" TargetMode="External"/><Relationship Id="rId4" Type="http://schemas.openxmlformats.org/officeDocument/2006/relationships/hyperlink" Target="https://www.youtube.com/watch?v=7VI8ubxg5a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riveapproach.com/who-we-work-with/parents-carers/" TargetMode="External"/><Relationship Id="rId2" Type="http://schemas.openxmlformats.org/officeDocument/2006/relationships/hyperlink" Target="https://www.thriveapproach.com/about-thrive/"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xYBUY1kZpf8?feature=oembed" TargetMode="External"/><Relationship Id="rId4" Type="http://schemas.openxmlformats.org/officeDocument/2006/relationships/hyperlink" Target="https://www.youtube.com/watch?v=xYBUY1kZpf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sara.scott@josephcash.coventry.sch.u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EF5D-E861-AB4F-A123-B3FE0DED0CB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6A96468-A488-2646-A3B7-FF4B7942B5DE}"/>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E18057A3-7DA5-B243-A0C7-460FB05802E9}"/>
              </a:ext>
            </a:extLst>
          </p:cNvPr>
          <p:cNvPicPr>
            <a:picLocks noChangeAspect="1"/>
          </p:cNvPicPr>
          <p:nvPr/>
        </p:nvPicPr>
        <p:blipFill>
          <a:blip r:embed="rId2"/>
          <a:stretch>
            <a:fillRect/>
          </a:stretch>
        </p:blipFill>
        <p:spPr>
          <a:xfrm>
            <a:off x="-1" y="0"/>
            <a:ext cx="12698785" cy="6858000"/>
          </a:xfrm>
          <a:prstGeom prst="rect">
            <a:avLst/>
          </a:prstGeom>
        </p:spPr>
      </p:pic>
    </p:spTree>
    <p:extLst>
      <p:ext uri="{BB962C8B-B14F-4D97-AF65-F5344CB8AC3E}">
        <p14:creationId xmlns:p14="http://schemas.microsoft.com/office/powerpoint/2010/main" val="201209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F65E3-DB83-7E40-8425-00C0626FE3AA}"/>
              </a:ext>
            </a:extLst>
          </p:cNvPr>
          <p:cNvSpPr>
            <a:spLocks noGrp="1"/>
          </p:cNvSpPr>
          <p:nvPr>
            <p:ph type="title"/>
          </p:nvPr>
        </p:nvSpPr>
        <p:spPr>
          <a:xfrm>
            <a:off x="1171074" y="1396686"/>
            <a:ext cx="3240506" cy="4064628"/>
          </a:xfrm>
        </p:spPr>
        <p:txBody>
          <a:bodyPr>
            <a:normAutofit/>
          </a:bodyPr>
          <a:lstStyle/>
          <a:p>
            <a:r>
              <a:rPr lang="en-GB" dirty="0">
                <a:solidFill>
                  <a:srgbClr val="FFFFFF"/>
                </a:solidFill>
                <a:latin typeface="Modern Love" pitchFamily="82" charset="0"/>
              </a:rPr>
              <a:t>Impact of ACEs</a:t>
            </a:r>
            <a:br>
              <a:rPr lang="en-GB" dirty="0">
                <a:solidFill>
                  <a:srgbClr val="FFFFFF"/>
                </a:solidFill>
              </a:rPr>
            </a:br>
            <a:endParaRPr lang="en-US" dirty="0">
              <a:solidFill>
                <a:srgbClr val="FFFFFF"/>
              </a:solidFill>
            </a:endParaRP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A4CF1-B72E-0745-9623-B66EC6B38EF1}"/>
              </a:ext>
            </a:extLst>
          </p:cNvPr>
          <p:cNvSpPr>
            <a:spLocks noGrp="1"/>
          </p:cNvSpPr>
          <p:nvPr>
            <p:ph idx="1"/>
          </p:nvPr>
        </p:nvSpPr>
        <p:spPr>
          <a:xfrm>
            <a:off x="5291130" y="467456"/>
            <a:ext cx="5536397" cy="3935281"/>
          </a:xfrm>
        </p:spPr>
        <p:txBody>
          <a:bodyPr>
            <a:normAutofit fontScale="25000" lnSpcReduction="20000"/>
          </a:bodyPr>
          <a:lstStyle/>
          <a:p>
            <a:pPr marL="0" indent="0">
              <a:lnSpc>
                <a:spcPct val="170000"/>
              </a:lnSpc>
              <a:buNone/>
            </a:pPr>
            <a:r>
              <a:rPr lang="en-GB" sz="4000" dirty="0">
                <a:solidFill>
                  <a:srgbClr val="00B050"/>
                </a:solidFill>
                <a:latin typeface="Cavolini" panose="03000502040302020204" pitchFamily="66" charset="0"/>
                <a:cs typeface="Cavolini" panose="03000502040302020204" pitchFamily="66" charset="0"/>
              </a:rPr>
              <a:t>Just like attachment, experiencing ACEs can have an impact on our future physical and mental health, and often ACEs can be barriers to healthy attachment relationships forming for children. Some of the effects of ACEs on our physical and mental health are:</a:t>
            </a:r>
          </a:p>
          <a:p>
            <a:pPr lvl="0">
              <a:lnSpc>
                <a:spcPct val="170000"/>
              </a:lnSpc>
            </a:pPr>
            <a:r>
              <a:rPr lang="en-GB" sz="4000" dirty="0">
                <a:latin typeface="Cavolini" panose="03000502040302020204" pitchFamily="66" charset="0"/>
                <a:cs typeface="Cavolini" panose="03000502040302020204" pitchFamily="66" charset="0"/>
              </a:rPr>
              <a:t>An increase in the risk of certain health problems in adulthood, such as cancer and heart disease, as well as increasing the risk of mental health difficulties, violence and becoming a victim of violence.</a:t>
            </a:r>
          </a:p>
          <a:p>
            <a:pPr lvl="0">
              <a:lnSpc>
                <a:spcPct val="170000"/>
              </a:lnSpc>
            </a:pPr>
            <a:r>
              <a:rPr lang="en-GB" sz="4000" dirty="0">
                <a:latin typeface="Cavolini" panose="03000502040302020204" pitchFamily="66" charset="0"/>
                <a:cs typeface="Cavolini" panose="03000502040302020204" pitchFamily="66" charset="0"/>
              </a:rPr>
              <a:t>An increase in the risk of mental health problems, such as anxiety, depression, and post-traumatic stress. 1 in 3 diagnosed mental health conditions in adulthood directly relate to ACEs.</a:t>
            </a:r>
          </a:p>
          <a:p>
            <a:pPr lvl="0">
              <a:lnSpc>
                <a:spcPct val="170000"/>
              </a:lnSpc>
            </a:pPr>
            <a:r>
              <a:rPr lang="en-GB" sz="4000" dirty="0">
                <a:latin typeface="Cavolini" panose="03000502040302020204" pitchFamily="66" charset="0"/>
                <a:cs typeface="Cavolini" panose="03000502040302020204" pitchFamily="66" charset="0"/>
              </a:rPr>
              <a:t>The longer an individual experiences an ACE and the more ACEs someone experiences, the bigger the impact it will have on their development and their health.</a:t>
            </a:r>
          </a:p>
          <a:p>
            <a:pPr>
              <a:lnSpc>
                <a:spcPct val="170000"/>
              </a:lnSpc>
            </a:pPr>
            <a:r>
              <a:rPr lang="en-GB" sz="4000" dirty="0">
                <a:latin typeface="Cavolini" panose="03000502040302020204" pitchFamily="66" charset="0"/>
                <a:cs typeface="Cavolini" panose="03000502040302020204" pitchFamily="66" charset="0"/>
              </a:rPr>
              <a:t>Some of the other things exposure to ACEs can impact, are:</a:t>
            </a:r>
          </a:p>
          <a:p>
            <a:pPr lvl="0">
              <a:lnSpc>
                <a:spcPct val="170000"/>
              </a:lnSpc>
            </a:pPr>
            <a:r>
              <a:rPr lang="en-GB" sz="4000" dirty="0">
                <a:latin typeface="Cavolini" panose="03000502040302020204" pitchFamily="66" charset="0"/>
                <a:cs typeface="Cavolini" panose="03000502040302020204" pitchFamily="66" charset="0"/>
              </a:rPr>
              <a:t>The ability to recognise and manage different emotions.</a:t>
            </a:r>
          </a:p>
          <a:p>
            <a:pPr lvl="0">
              <a:lnSpc>
                <a:spcPct val="170000"/>
              </a:lnSpc>
            </a:pPr>
            <a:r>
              <a:rPr lang="en-GB" sz="4000" dirty="0">
                <a:latin typeface="Cavolini" panose="03000502040302020204" pitchFamily="66" charset="0"/>
                <a:cs typeface="Cavolini" panose="03000502040302020204" pitchFamily="66" charset="0"/>
              </a:rPr>
              <a:t>The capacity to make and keep healthy friendships and other relationships.</a:t>
            </a:r>
          </a:p>
          <a:p>
            <a:pPr lvl="0">
              <a:lnSpc>
                <a:spcPct val="170000"/>
              </a:lnSpc>
            </a:pPr>
            <a:r>
              <a:rPr lang="en-GB" sz="4000" dirty="0">
                <a:latin typeface="Cavolini" panose="03000502040302020204" pitchFamily="66" charset="0"/>
                <a:cs typeface="Cavolini" panose="03000502040302020204" pitchFamily="66" charset="0"/>
              </a:rPr>
              <a:t>The ability to manage behaviour in school settings.</a:t>
            </a:r>
          </a:p>
          <a:p>
            <a:pPr>
              <a:lnSpc>
                <a:spcPct val="170000"/>
              </a:lnSpc>
            </a:pPr>
            <a:r>
              <a:rPr lang="en-GB" sz="4000" dirty="0">
                <a:latin typeface="Cavolini" panose="03000502040302020204" pitchFamily="66" charset="0"/>
                <a:cs typeface="Cavolini" panose="03000502040302020204" pitchFamily="66" charset="0"/>
              </a:rPr>
              <a:t>Difficulties coping with emotions safely without causing harm to self or others.</a:t>
            </a:r>
          </a:p>
        </p:txBody>
      </p:sp>
    </p:spTree>
    <p:extLst>
      <p:ext uri="{BB962C8B-B14F-4D97-AF65-F5344CB8AC3E}">
        <p14:creationId xmlns:p14="http://schemas.microsoft.com/office/powerpoint/2010/main" val="148145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E489-AD6F-204C-900E-C8B40A27DE9F}"/>
              </a:ext>
            </a:extLst>
          </p:cNvPr>
          <p:cNvSpPr>
            <a:spLocks noGrp="1"/>
          </p:cNvSpPr>
          <p:nvPr>
            <p:ph type="title"/>
          </p:nvPr>
        </p:nvSpPr>
        <p:spPr/>
        <p:txBody>
          <a:bodyPr/>
          <a:lstStyle/>
          <a:p>
            <a:r>
              <a:rPr lang="en-US" dirty="0">
                <a:latin typeface="Modern Love" pitchFamily="82" charset="0"/>
              </a:rPr>
              <a:t>ACES</a:t>
            </a:r>
          </a:p>
        </p:txBody>
      </p:sp>
      <p:pic>
        <p:nvPicPr>
          <p:cNvPr id="4" name="Online Media 3" descr="Adverse Childhood Experiences">
            <a:hlinkClick r:id="" action="ppaction://media"/>
            <a:extLst>
              <a:ext uri="{FF2B5EF4-FFF2-40B4-BE49-F238E27FC236}">
                <a16:creationId xmlns:a16="http://schemas.microsoft.com/office/drawing/2014/main" id="{807F63A4-305C-F543-B3E6-955334D51AC1}"/>
              </a:ext>
            </a:extLst>
          </p:cNvPr>
          <p:cNvPicPr>
            <a:picLocks noGrp="1" noRot="1" noChangeAspect="1"/>
          </p:cNvPicPr>
          <p:nvPr>
            <p:ph idx="1"/>
            <a:videoFile r:link="rId1"/>
          </p:nvPr>
        </p:nvPicPr>
        <p:blipFill>
          <a:blip r:embed="rId3"/>
          <a:stretch>
            <a:fillRect/>
          </a:stretch>
        </p:blipFill>
        <p:spPr>
          <a:xfrm>
            <a:off x="3244935" y="778877"/>
            <a:ext cx="7700962" cy="4351338"/>
          </a:xfrm>
          <a:prstGeom prst="rect">
            <a:avLst/>
          </a:prstGeom>
        </p:spPr>
      </p:pic>
      <p:sp>
        <p:nvSpPr>
          <p:cNvPr id="3" name="TextBox 2">
            <a:extLst>
              <a:ext uri="{FF2B5EF4-FFF2-40B4-BE49-F238E27FC236}">
                <a16:creationId xmlns:a16="http://schemas.microsoft.com/office/drawing/2014/main" id="{4CAE51C2-CAD9-C343-B4B8-C190605D8D98}"/>
              </a:ext>
            </a:extLst>
          </p:cNvPr>
          <p:cNvSpPr txBox="1"/>
          <p:nvPr/>
        </p:nvSpPr>
        <p:spPr>
          <a:xfrm>
            <a:off x="4993105" y="5543967"/>
            <a:ext cx="4857420" cy="646331"/>
          </a:xfrm>
          <a:prstGeom prst="rect">
            <a:avLst/>
          </a:prstGeom>
          <a:noFill/>
        </p:spPr>
        <p:txBody>
          <a:bodyPr wrap="none" rtlCol="0">
            <a:spAutoFit/>
          </a:bodyPr>
          <a:lstStyle/>
          <a:p>
            <a:r>
              <a:rPr lang="en-US" dirty="0">
                <a:hlinkClick r:id="rId4"/>
              </a:rPr>
              <a:t>https://www.youtube.com/watch?v=7VI8ubxg5ac</a:t>
            </a:r>
            <a:endParaRPr lang="en-US" dirty="0"/>
          </a:p>
          <a:p>
            <a:endParaRPr lang="en-US" dirty="0"/>
          </a:p>
        </p:txBody>
      </p:sp>
    </p:spTree>
    <p:extLst>
      <p:ext uri="{BB962C8B-B14F-4D97-AF65-F5344CB8AC3E}">
        <p14:creationId xmlns:p14="http://schemas.microsoft.com/office/powerpoint/2010/main" val="261304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56826" y="1112969"/>
            <a:ext cx="3937298" cy="4166010"/>
          </a:xfrm>
        </p:spPr>
        <p:txBody>
          <a:bodyPr vert="horz" lIns="91440" tIns="45720" rIns="91440" bIns="45720" rtlCol="0" anchor="ctr">
            <a:normAutofit fontScale="90000"/>
          </a:bodyPr>
          <a:lstStyle/>
          <a:p>
            <a:pPr algn="l"/>
            <a:r>
              <a:rPr lang="en-US" sz="4400" kern="1200" dirty="0">
                <a:solidFill>
                  <a:srgbClr val="FFFFFF"/>
                </a:solidFill>
                <a:latin typeface="Modern Love" pitchFamily="82" charset="0"/>
              </a:rPr>
              <a:t>Virtual School: Attachment and Trauma Informed Support for Schools</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2">
            <a:extLst>
              <a:ext uri="{FF2B5EF4-FFF2-40B4-BE49-F238E27FC236}">
                <a16:creationId xmlns:a16="http://schemas.microsoft.com/office/drawing/2014/main" id="{11AD0718-826A-451E-BFFE-74F043344422}"/>
              </a:ext>
            </a:extLst>
          </p:cNvPr>
          <p:cNvSpPr/>
          <p:nvPr/>
        </p:nvSpPr>
        <p:spPr>
          <a:xfrm>
            <a:off x="6096000" y="820880"/>
            <a:ext cx="5257799" cy="4889350"/>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Coventry Virtual School is committed to promoting an awareness of Attachment and Trauma in schools</a:t>
            </a:r>
          </a:p>
          <a:p>
            <a:pPr marL="342900" indent="-228600">
              <a:lnSpc>
                <a:spcPct val="90000"/>
              </a:lnSpc>
              <a:spcAft>
                <a:spcPts val="600"/>
              </a:spcAft>
              <a:buFont typeface="Arial" panose="020B0604020202020204" pitchFamily="34" charset="0"/>
              <a:buChar char="•"/>
            </a:pPr>
            <a:endParaRPr lang="en-US"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Across the last 6 years all Coventry Primary and Secondary Schools have been invited to attend ‘An introduction to Attachment’ training session</a:t>
            </a:r>
          </a:p>
          <a:p>
            <a:pPr marL="342900" indent="-228600">
              <a:lnSpc>
                <a:spcPct val="90000"/>
              </a:lnSpc>
              <a:spcAft>
                <a:spcPts val="600"/>
              </a:spcAft>
              <a:buFont typeface="Arial" panose="020B0604020202020204" pitchFamily="34" charset="0"/>
              <a:buChar char="•"/>
            </a:pPr>
            <a:endParaRPr lang="en-US"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Schools are encouraged to familiarise themselves with The latest Attachment research e.g. via the Attachment Research Community (ARC)</a:t>
            </a:r>
          </a:p>
          <a:p>
            <a:pPr marL="342900" indent="-228600">
              <a:lnSpc>
                <a:spcPct val="90000"/>
              </a:lnSpc>
              <a:spcAft>
                <a:spcPts val="600"/>
              </a:spcAft>
              <a:buFont typeface="Arial" panose="020B0604020202020204" pitchFamily="34" charset="0"/>
              <a:buChar char="•"/>
            </a:pPr>
            <a:endParaRPr lang="en-US"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632638" y="1895219"/>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GB" sz="23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8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405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6834" y="1153572"/>
            <a:ext cx="3200400" cy="4461163"/>
          </a:xfrm>
        </p:spPr>
        <p:txBody>
          <a:bodyPr vert="horz" lIns="91440" tIns="45720" rIns="91440" bIns="45720" rtlCol="0" anchor="ctr">
            <a:normAutofit fontScale="90000"/>
          </a:bodyPr>
          <a:lstStyle/>
          <a:p>
            <a:pPr algn="l"/>
            <a:r>
              <a:rPr lang="en-US" sz="4400" kern="1200" dirty="0">
                <a:solidFill>
                  <a:srgbClr val="FFFFFF"/>
                </a:solidFill>
                <a:latin typeface="Modern Love" pitchFamily="82" charset="0"/>
              </a:rPr>
              <a:t>Virtual School: Attachment and Trauma Informed Support for Schools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11AD0718-826A-451E-BFFE-74F043344422}"/>
              </a:ext>
            </a:extLst>
          </p:cNvPr>
          <p:cNvSpPr/>
          <p:nvPr/>
        </p:nvSpPr>
        <p:spPr>
          <a:xfrm>
            <a:off x="4447308" y="591344"/>
            <a:ext cx="6906491" cy="5585619"/>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1700" b="1" u="sng" dirty="0">
                <a:latin typeface="Cavolini" panose="03000502040302020204" pitchFamily="66" charset="0"/>
                <a:cs typeface="Cavolini" panose="03000502040302020204" pitchFamily="66" charset="0"/>
              </a:rPr>
              <a:t>Thrive</a:t>
            </a:r>
          </a:p>
          <a:p>
            <a:pPr>
              <a:lnSpc>
                <a:spcPct val="90000"/>
              </a:lnSpc>
              <a:spcAft>
                <a:spcPts val="600"/>
              </a:spcAft>
            </a:pPr>
            <a:r>
              <a:rPr lang="en-US" sz="1700" dirty="0">
                <a:latin typeface="Cavolini" panose="03000502040302020204" pitchFamily="66" charset="0"/>
                <a:cs typeface="Cavolini" panose="03000502040302020204" pitchFamily="66" charset="0"/>
              </a:rPr>
              <a:t>Thrive is an approach that is used in several of our Primary and Secondary School. </a:t>
            </a:r>
          </a:p>
          <a:p>
            <a:pPr>
              <a:lnSpc>
                <a:spcPct val="90000"/>
              </a:lnSpc>
              <a:spcAft>
                <a:spcPts val="600"/>
              </a:spcAft>
            </a:pPr>
            <a:endParaRPr lang="en-US" sz="1700" dirty="0">
              <a:latin typeface="Cavolini" panose="03000502040302020204" pitchFamily="66" charset="0"/>
              <a:cs typeface="Cavolini" panose="03000502040302020204" pitchFamily="66" charset="0"/>
            </a:endParaRPr>
          </a:p>
          <a:p>
            <a:pPr>
              <a:lnSpc>
                <a:spcPct val="90000"/>
              </a:lnSpc>
              <a:spcAft>
                <a:spcPts val="600"/>
              </a:spcAft>
            </a:pPr>
            <a:r>
              <a:rPr lang="en-US" sz="1700" dirty="0">
                <a:latin typeface="Cavolini" panose="03000502040302020204" pitchFamily="66" charset="0"/>
                <a:cs typeface="Cavolini" panose="03000502040302020204" pitchFamily="66" charset="0"/>
              </a:rPr>
              <a:t>The Thrive Approach to working with children draws on the latest research from current neuroscience, recent attachment research, current studies of effective learning and current models of child development to help teaching staff and other professionals to understand the needs being signalled by children's behaviour and provide targeted strategies and activities to help children and young people to engage with learning and life.</a:t>
            </a:r>
          </a:p>
          <a:p>
            <a:pPr>
              <a:lnSpc>
                <a:spcPct val="90000"/>
              </a:lnSpc>
              <a:spcAft>
                <a:spcPts val="600"/>
              </a:spcAft>
            </a:pPr>
            <a:endParaRPr lang="en-US" sz="1700" dirty="0">
              <a:latin typeface="Cavolini" panose="03000502040302020204" pitchFamily="66" charset="0"/>
              <a:cs typeface="Cavolini" panose="03000502040302020204" pitchFamily="66" charset="0"/>
            </a:endParaRPr>
          </a:p>
          <a:p>
            <a:pPr>
              <a:lnSpc>
                <a:spcPct val="90000"/>
              </a:lnSpc>
              <a:spcAft>
                <a:spcPts val="600"/>
              </a:spcAft>
            </a:pPr>
            <a:r>
              <a:rPr lang="en-US" sz="1700" dirty="0">
                <a:latin typeface="Cavolini" panose="03000502040302020204" pitchFamily="66" charset="0"/>
                <a:cs typeface="Cavolini" panose="03000502040302020204" pitchFamily="66" charset="0"/>
              </a:rPr>
              <a:t>Thrive website – free resources and activities</a:t>
            </a:r>
          </a:p>
          <a:p>
            <a:pPr>
              <a:lnSpc>
                <a:spcPct val="90000"/>
              </a:lnSpc>
              <a:spcAft>
                <a:spcPts val="600"/>
              </a:spcAft>
            </a:pPr>
            <a:r>
              <a:rPr lang="en-US" sz="1700" dirty="0">
                <a:latin typeface="Cavolini" panose="03000502040302020204" pitchFamily="66" charset="0"/>
                <a:cs typeface="Cavolini" panose="03000502040302020204" pitchFamily="66" charset="0"/>
                <a:hlinkClick r:id="rId2"/>
              </a:rPr>
              <a:t>https://www.thriveapproach.com/about-thrive/</a:t>
            </a:r>
            <a:r>
              <a:rPr lang="en-US" sz="1700" dirty="0">
                <a:latin typeface="Cavolini" panose="03000502040302020204" pitchFamily="66" charset="0"/>
                <a:cs typeface="Cavolini" panose="03000502040302020204" pitchFamily="66" charset="0"/>
              </a:rPr>
              <a:t> </a:t>
            </a:r>
          </a:p>
          <a:p>
            <a:pPr>
              <a:lnSpc>
                <a:spcPct val="90000"/>
              </a:lnSpc>
              <a:spcAft>
                <a:spcPts val="600"/>
              </a:spcAft>
            </a:pPr>
            <a:r>
              <a:rPr lang="en-US" sz="1700" dirty="0">
                <a:latin typeface="Cavolini" panose="03000502040302020204" pitchFamily="66" charset="0"/>
                <a:cs typeface="Cavolini" panose="03000502040302020204" pitchFamily="66" charset="0"/>
                <a:hlinkClick r:id="rId3"/>
              </a:rPr>
              <a:t>https://www.thriveapproach.com/who-we-work-with/parents-carers/</a:t>
            </a:r>
            <a:r>
              <a:rPr lang="en-US" sz="1700" dirty="0">
                <a:latin typeface="Cavolini" panose="03000502040302020204" pitchFamily="66" charset="0"/>
                <a:cs typeface="Cavolini" panose="03000502040302020204" pitchFamily="66" charset="0"/>
              </a:rPr>
              <a:t>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 </a:t>
            </a:r>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632638" y="1895219"/>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GB" sz="23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8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8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6EE4B2C4-86F5-FE4D-8156-7E8BF66E8210}"/>
              </a:ext>
            </a:extLst>
          </p:cNvPr>
          <p:cNvSpPr>
            <a:spLocks noGrp="1"/>
          </p:cNvSpPr>
          <p:nvPr>
            <p:ph type="title"/>
          </p:nvPr>
        </p:nvSpPr>
        <p:spPr>
          <a:xfrm>
            <a:off x="5268212" y="2506133"/>
            <a:ext cx="5916558" cy="2714689"/>
          </a:xfrm>
        </p:spPr>
        <p:txBody>
          <a:bodyPr vert="horz" lIns="91440" tIns="45720" rIns="91440" bIns="45720" rtlCol="0" anchor="b">
            <a:normAutofit fontScale="90000"/>
          </a:bodyPr>
          <a:lstStyle/>
          <a:p>
            <a:r>
              <a:rPr lang="en-US" sz="6000" kern="1200" dirty="0">
                <a:solidFill>
                  <a:schemeClr val="tx1"/>
                </a:solidFill>
                <a:latin typeface="Modern Love" pitchFamily="82" charset="0"/>
              </a:rPr>
              <a:t>What might this look like in a primary classroom? </a:t>
            </a:r>
          </a:p>
        </p:txBody>
      </p:sp>
    </p:spTree>
    <p:extLst>
      <p:ext uri="{BB962C8B-B14F-4D97-AF65-F5344CB8AC3E}">
        <p14:creationId xmlns:p14="http://schemas.microsoft.com/office/powerpoint/2010/main" val="95153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F390-211C-F245-BC77-7731CA29BDDD}"/>
              </a:ext>
            </a:extLst>
          </p:cNvPr>
          <p:cNvSpPr>
            <a:spLocks noGrp="1"/>
          </p:cNvSpPr>
          <p:nvPr>
            <p:ph type="title"/>
          </p:nvPr>
        </p:nvSpPr>
        <p:spPr/>
        <p:txBody>
          <a:bodyPr>
            <a:normAutofit fontScale="90000"/>
          </a:bodyPr>
          <a:lstStyle/>
          <a:p>
            <a:pPr marL="57150">
              <a:spcAft>
                <a:spcPts val="600"/>
              </a:spcAft>
            </a:pPr>
            <a:br>
              <a:rPr lang="en-US" dirty="0">
                <a:latin typeface="Modern Love" pitchFamily="82" charset="0"/>
                <a:cs typeface="Cavolini" panose="03000502040302020204" pitchFamily="66" charset="0"/>
              </a:rPr>
            </a:br>
            <a:r>
              <a:rPr lang="en-US" dirty="0">
                <a:latin typeface="Modern Love" pitchFamily="82" charset="0"/>
                <a:cs typeface="Cavolini" panose="03000502040302020204" pitchFamily="66" charset="0"/>
              </a:rPr>
              <a:t>How does a school become a Trauma Informed School? </a:t>
            </a:r>
            <a:br>
              <a:rPr lang="en-US" dirty="0">
                <a:latin typeface="Cavolini" panose="03000502040302020204" pitchFamily="66" charset="0"/>
                <a:cs typeface="Cavolini" panose="03000502040302020204" pitchFamily="66" charset="0"/>
              </a:rPr>
            </a:br>
            <a:endParaRPr lang="en-US" dirty="0"/>
          </a:p>
        </p:txBody>
      </p:sp>
      <p:pic>
        <p:nvPicPr>
          <p:cNvPr id="4" name="Content Placeholder 3">
            <a:extLst>
              <a:ext uri="{FF2B5EF4-FFF2-40B4-BE49-F238E27FC236}">
                <a16:creationId xmlns:a16="http://schemas.microsoft.com/office/drawing/2014/main" id="{C2A7E5F0-2A97-6F45-9079-2C280BAE13D5}"/>
              </a:ext>
            </a:extLst>
          </p:cNvPr>
          <p:cNvPicPr>
            <a:picLocks noChangeAspect="1"/>
          </p:cNvPicPr>
          <p:nvPr/>
        </p:nvPicPr>
        <p:blipFill rotWithShape="1">
          <a:blip r:embed="rId2"/>
          <a:srcRect l="7111" r="-1" b="-1"/>
          <a:stretch/>
        </p:blipFill>
        <p:spPr>
          <a:xfrm>
            <a:off x="2081233" y="1619250"/>
            <a:ext cx="8915380" cy="5014902"/>
          </a:xfrm>
          <a:prstGeom prst="rect">
            <a:avLst/>
          </a:prstGeom>
        </p:spPr>
      </p:pic>
    </p:spTree>
    <p:extLst>
      <p:ext uri="{BB962C8B-B14F-4D97-AF65-F5344CB8AC3E}">
        <p14:creationId xmlns:p14="http://schemas.microsoft.com/office/powerpoint/2010/main" val="384948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ign above a store&#10;&#10;Description automatically generated">
            <a:extLst>
              <a:ext uri="{FF2B5EF4-FFF2-40B4-BE49-F238E27FC236}">
                <a16:creationId xmlns:a16="http://schemas.microsoft.com/office/drawing/2014/main" id="{97FC5701-2EB1-C749-9196-30A5A96F576F}"/>
              </a:ext>
            </a:extLst>
          </p:cNvPr>
          <p:cNvPicPr>
            <a:picLocks noGrp="1" noChangeAspect="1"/>
          </p:cNvPicPr>
          <p:nvPr>
            <p:ph idx="1"/>
          </p:nvPr>
        </p:nvPicPr>
        <p:blipFill rotWithShape="1">
          <a:blip r:embed="rId2"/>
          <a:srcRect t="7905" r="-1" b="-1"/>
          <a:stretch/>
        </p:blipFill>
        <p:spPr>
          <a:xfrm>
            <a:off x="838200" y="-3810"/>
            <a:ext cx="9928860" cy="6858001"/>
          </a:xfrm>
          <a:prstGeom prst="rect">
            <a:avLst/>
          </a:prstGeom>
        </p:spPr>
      </p:pic>
      <p:pic>
        <p:nvPicPr>
          <p:cNvPr id="17" name="Picture 1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E2F21A3-9418-2A4A-95BC-C1EE22941BBC}"/>
              </a:ext>
            </a:extLst>
          </p:cNvPr>
          <p:cNvSpPr txBox="1"/>
          <p:nvPr/>
        </p:nvSpPr>
        <p:spPr>
          <a:xfrm>
            <a:off x="541422" y="577514"/>
            <a:ext cx="1515978" cy="1077218"/>
          </a:xfrm>
          <a:prstGeom prst="rect">
            <a:avLst/>
          </a:prstGeom>
          <a:noFill/>
        </p:spPr>
        <p:txBody>
          <a:bodyPr wrap="square" rtlCol="0">
            <a:spAutoFit/>
          </a:bodyPr>
          <a:lstStyle/>
          <a:p>
            <a:r>
              <a:rPr lang="en-US" sz="3200" dirty="0">
                <a:latin typeface="Modern Love" pitchFamily="82" charset="0"/>
              </a:rPr>
              <a:t>Core Values </a:t>
            </a:r>
          </a:p>
        </p:txBody>
      </p:sp>
    </p:spTree>
    <p:extLst>
      <p:ext uri="{BB962C8B-B14F-4D97-AF65-F5344CB8AC3E}">
        <p14:creationId xmlns:p14="http://schemas.microsoft.com/office/powerpoint/2010/main" val="232760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descr="A picture containing drawing&#10;&#10;Description automatically generated">
            <a:extLst>
              <a:ext uri="{FF2B5EF4-FFF2-40B4-BE49-F238E27FC236}">
                <a16:creationId xmlns:a16="http://schemas.microsoft.com/office/drawing/2014/main" id="{F71EFDA2-0180-D24A-8A59-2091BAD901E6}"/>
              </a:ext>
            </a:extLst>
          </p:cNvPr>
          <p:cNvPicPr>
            <a:picLocks noGrp="1" noChangeAspect="1"/>
          </p:cNvPicPr>
          <p:nvPr>
            <p:ph idx="1"/>
          </p:nvPr>
        </p:nvPicPr>
        <p:blipFill rotWithShape="1">
          <a:blip r:embed="rId2"/>
          <a:srcRect t="6890" r="1" b="1189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26401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1" name="Rectangle 30">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40A7AB-EB15-8741-8862-2997C90DC665}"/>
              </a:ext>
            </a:extLst>
          </p:cNvPr>
          <p:cNvSpPr>
            <a:spLocks noGrp="1"/>
          </p:cNvSpPr>
          <p:nvPr>
            <p:ph type="title"/>
          </p:nvPr>
        </p:nvSpPr>
        <p:spPr>
          <a:xfrm>
            <a:off x="637210" y="836709"/>
            <a:ext cx="4873026" cy="2387600"/>
          </a:xfrm>
        </p:spPr>
        <p:txBody>
          <a:bodyPr vert="horz" lIns="91440" tIns="45720" rIns="91440" bIns="45720" rtlCol="0" anchor="b">
            <a:normAutofit/>
          </a:bodyPr>
          <a:lstStyle/>
          <a:p>
            <a:r>
              <a:rPr lang="en-US" sz="6000" dirty="0">
                <a:latin typeface="Modern Love" pitchFamily="82" charset="0"/>
              </a:rPr>
              <a:t>Values @ JCP</a:t>
            </a:r>
          </a:p>
        </p:txBody>
      </p:sp>
      <p:sp>
        <p:nvSpPr>
          <p:cNvPr id="8" name="Content Placeholder 7">
            <a:extLst>
              <a:ext uri="{FF2B5EF4-FFF2-40B4-BE49-F238E27FC236}">
                <a16:creationId xmlns:a16="http://schemas.microsoft.com/office/drawing/2014/main" id="{2673AE92-F28D-4C59-9796-8CA248605320}"/>
              </a:ext>
            </a:extLst>
          </p:cNvPr>
          <p:cNvSpPr>
            <a:spLocks noGrp="1"/>
          </p:cNvSpPr>
          <p:nvPr>
            <p:ph idx="1"/>
          </p:nvPr>
        </p:nvSpPr>
        <p:spPr>
          <a:xfrm>
            <a:off x="860742" y="3633691"/>
            <a:ext cx="4425962" cy="1655762"/>
          </a:xfrm>
        </p:spPr>
        <p:txBody>
          <a:bodyPr vert="horz" lIns="91440" tIns="45720" rIns="91440" bIns="45720" rtlCol="0">
            <a:normAutofit/>
          </a:bodyPr>
          <a:lstStyle/>
          <a:p>
            <a:pPr marL="0" indent="0">
              <a:buNone/>
            </a:pPr>
            <a:r>
              <a:rPr lang="en-US" sz="2400" dirty="0"/>
              <a:t>Growth mindset and strand gaps …. How can we develop resilience and an understanding of feelings? </a:t>
            </a:r>
          </a:p>
        </p:txBody>
      </p:sp>
      <p:pic>
        <p:nvPicPr>
          <p:cNvPr id="4" name="Content Placeholder 3">
            <a:extLst>
              <a:ext uri="{FF2B5EF4-FFF2-40B4-BE49-F238E27FC236}">
                <a16:creationId xmlns:a16="http://schemas.microsoft.com/office/drawing/2014/main" id="{12F629E7-4148-4445-A629-5FFB4300BBD2}"/>
              </a:ext>
            </a:extLst>
          </p:cNvPr>
          <p:cNvPicPr>
            <a:picLocks noChangeAspect="1"/>
          </p:cNvPicPr>
          <p:nvPr/>
        </p:nvPicPr>
        <p:blipFill rotWithShape="1">
          <a:blip r:embed="rId2"/>
          <a:srcRect l="2608" r="11698" b="2"/>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35"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0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8B52F4D-0E36-484B-AA89-81051C868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1" name="Rectangle 4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378C69-E57E-3148-B99F-B6C624B25238}"/>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kern="1200" dirty="0">
                <a:solidFill>
                  <a:schemeClr val="tx1"/>
                </a:solidFill>
                <a:latin typeface="Modern Love" pitchFamily="82" charset="0"/>
              </a:rPr>
              <a:t>Recognition</a:t>
            </a:r>
            <a:r>
              <a:rPr lang="en-US" sz="3600" kern="1200" dirty="0">
                <a:solidFill>
                  <a:schemeClr val="tx1"/>
                </a:solidFill>
                <a:latin typeface="+mj-lt"/>
                <a:ea typeface="+mj-ea"/>
                <a:cs typeface="+mj-cs"/>
              </a:rPr>
              <a:t> </a:t>
            </a:r>
          </a:p>
        </p:txBody>
      </p:sp>
      <p:sp>
        <p:nvSpPr>
          <p:cNvPr id="43" name="Rectangle 4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241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F1EF8FB-D135-A34A-9691-4161A8931172}"/>
              </a:ext>
            </a:extLst>
          </p:cNvPr>
          <p:cNvPicPr>
            <a:picLocks noChangeAspect="1"/>
          </p:cNvPicPr>
          <p:nvPr/>
        </p:nvPicPr>
        <p:blipFill rotWithShape="1">
          <a:blip r:embed="rId2"/>
          <a:srcRect l="12894" r="12234" b="-3"/>
          <a:stretch/>
        </p:blipFill>
        <p:spPr>
          <a:xfrm>
            <a:off x="246888" y="2091095"/>
            <a:ext cx="2834640" cy="4160520"/>
          </a:xfrm>
          <a:prstGeom prst="rect">
            <a:avLst/>
          </a:prstGeom>
        </p:spPr>
      </p:pic>
      <p:pic>
        <p:nvPicPr>
          <p:cNvPr id="5" name="Content Placeholder 4" descr="A picture containing refrigerator, photo, covered, door&#10;&#10;Description automatically generated">
            <a:extLst>
              <a:ext uri="{FF2B5EF4-FFF2-40B4-BE49-F238E27FC236}">
                <a16:creationId xmlns:a16="http://schemas.microsoft.com/office/drawing/2014/main" id="{39B2C07A-8CD9-0F49-8E28-DE8EEE6F2563}"/>
              </a:ext>
            </a:extLst>
          </p:cNvPr>
          <p:cNvPicPr>
            <a:picLocks noGrp="1" noChangeAspect="1"/>
          </p:cNvPicPr>
          <p:nvPr>
            <p:ph idx="1"/>
          </p:nvPr>
        </p:nvPicPr>
        <p:blipFill rotWithShape="1">
          <a:blip r:embed="rId3"/>
          <a:srcRect l="28796" t="9158" r="-2" b="10316"/>
          <a:stretch/>
        </p:blipFill>
        <p:spPr>
          <a:xfrm rot="16200000">
            <a:off x="3031282" y="2445494"/>
            <a:ext cx="3460811" cy="2935327"/>
          </a:xfrm>
          <a:prstGeom prst="rect">
            <a:avLst/>
          </a:prstGeom>
        </p:spPr>
      </p:pic>
      <p:pic>
        <p:nvPicPr>
          <p:cNvPr id="10" name="Picture 9">
            <a:extLst>
              <a:ext uri="{FF2B5EF4-FFF2-40B4-BE49-F238E27FC236}">
                <a16:creationId xmlns:a16="http://schemas.microsoft.com/office/drawing/2014/main" id="{7D8B1146-8D8D-C34B-803D-6DC086D05781}"/>
              </a:ext>
            </a:extLst>
          </p:cNvPr>
          <p:cNvPicPr>
            <a:picLocks noChangeAspect="1"/>
          </p:cNvPicPr>
          <p:nvPr/>
        </p:nvPicPr>
        <p:blipFill>
          <a:blip r:embed="rId4"/>
          <a:stretch>
            <a:fillRect/>
          </a:stretch>
        </p:blipFill>
        <p:spPr>
          <a:xfrm>
            <a:off x="6082943" y="300524"/>
            <a:ext cx="5779508" cy="3872765"/>
          </a:xfrm>
          <a:prstGeom prst="rect">
            <a:avLst/>
          </a:prstGeom>
        </p:spPr>
      </p:pic>
      <p:sp>
        <p:nvSpPr>
          <p:cNvPr id="3" name="TextBox 2">
            <a:extLst>
              <a:ext uri="{FF2B5EF4-FFF2-40B4-BE49-F238E27FC236}">
                <a16:creationId xmlns:a16="http://schemas.microsoft.com/office/drawing/2014/main" id="{84340294-6FB5-BE4E-BA9B-48BECE365D51}"/>
              </a:ext>
            </a:extLst>
          </p:cNvPr>
          <p:cNvSpPr txBox="1"/>
          <p:nvPr/>
        </p:nvSpPr>
        <p:spPr>
          <a:xfrm>
            <a:off x="7182853" y="4764505"/>
            <a:ext cx="4042610" cy="369332"/>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How we treat children here…</a:t>
            </a:r>
          </a:p>
        </p:txBody>
      </p:sp>
    </p:spTree>
    <p:extLst>
      <p:ext uri="{BB962C8B-B14F-4D97-AF65-F5344CB8AC3E}">
        <p14:creationId xmlns:p14="http://schemas.microsoft.com/office/powerpoint/2010/main" val="276507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857AA8-4606-6144-8A45-DEADE1EC97D0}"/>
              </a:ext>
            </a:extLst>
          </p:cNvPr>
          <p:cNvSpPr>
            <a:spLocks noGrp="1"/>
          </p:cNvSpPr>
          <p:nvPr>
            <p:ph type="title"/>
          </p:nvPr>
        </p:nvSpPr>
        <p:spPr>
          <a:xfrm>
            <a:off x="1171073" y="1396686"/>
            <a:ext cx="4078635" cy="4064628"/>
          </a:xfrm>
        </p:spPr>
        <p:txBody>
          <a:bodyPr vert="horz" lIns="91440" tIns="45720" rIns="91440" bIns="45720" rtlCol="0" anchor="ctr">
            <a:normAutofit/>
          </a:bodyPr>
          <a:lstStyle/>
          <a:p>
            <a:r>
              <a:rPr lang="en-US" kern="1200" dirty="0">
                <a:solidFill>
                  <a:srgbClr val="FFFFFF"/>
                </a:solidFill>
                <a:latin typeface="Modern Love" pitchFamily="82" charset="0"/>
              </a:rPr>
              <a:t>What is Trauma?</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1A07E2-C26E-3D43-99E7-12DED79095FD}"/>
              </a:ext>
            </a:extLst>
          </p:cNvPr>
          <p:cNvSpPr/>
          <p:nvPr/>
        </p:nvSpPr>
        <p:spPr>
          <a:xfrm>
            <a:off x="5370153" y="1526033"/>
            <a:ext cx="5536397" cy="3935281"/>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How does Trauma impact on a child and their learning? </a:t>
            </a:r>
          </a:p>
          <a:p>
            <a:pPr marL="57150">
              <a:lnSpc>
                <a:spcPct val="90000"/>
              </a:lnSpc>
              <a:spcAft>
                <a:spcPts val="600"/>
              </a:spcAft>
            </a:pPr>
            <a:endParaRPr lang="en-US"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How does a school become a Trauma Informed School? </a:t>
            </a:r>
          </a:p>
          <a:p>
            <a:pPr marL="57150">
              <a:lnSpc>
                <a:spcPct val="90000"/>
              </a:lnSpc>
              <a:spcAft>
                <a:spcPts val="600"/>
              </a:spcAft>
            </a:pPr>
            <a:endParaRPr lang="en-US"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What does a Trauma Informed School look like on a day-to-day basis and how does this support your child?  </a:t>
            </a:r>
          </a:p>
          <a:p>
            <a:pPr marL="57150">
              <a:lnSpc>
                <a:spcPct val="90000"/>
              </a:lnSpc>
              <a:spcAft>
                <a:spcPts val="600"/>
              </a:spcAft>
            </a:pPr>
            <a:endParaRPr lang="en-US"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Strategies to enable you to create a Trauma Informed environment</a:t>
            </a:r>
          </a:p>
          <a:p>
            <a:pPr marL="57150">
              <a:lnSpc>
                <a:spcPct val="90000"/>
              </a:lnSpc>
              <a:spcAft>
                <a:spcPts val="600"/>
              </a:spcAft>
            </a:pPr>
            <a:endParaRPr lang="en-US"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dirty="0">
                <a:latin typeface="Cavolini" panose="03000502040302020204" pitchFamily="66" charset="0"/>
                <a:cs typeface="Cavolini" panose="03000502040302020204" pitchFamily="66" charset="0"/>
              </a:rPr>
              <a:t>Why is it important that a Looked After Child attends a Trauma Informed School? </a:t>
            </a:r>
          </a:p>
        </p:txBody>
      </p:sp>
    </p:spTree>
    <p:extLst>
      <p:ext uri="{BB962C8B-B14F-4D97-AF65-F5344CB8AC3E}">
        <p14:creationId xmlns:p14="http://schemas.microsoft.com/office/powerpoint/2010/main" val="4255216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4E720-6059-7F43-A8BE-4C65F136BAE8}"/>
              </a:ext>
            </a:extLst>
          </p:cNvPr>
          <p:cNvPicPr>
            <a:picLocks noChangeAspect="1"/>
          </p:cNvPicPr>
          <p:nvPr/>
        </p:nvPicPr>
        <p:blipFill>
          <a:blip r:embed="rId2"/>
          <a:stretch>
            <a:fillRect/>
          </a:stretch>
        </p:blipFill>
        <p:spPr>
          <a:xfrm>
            <a:off x="6980043" y="1329530"/>
            <a:ext cx="4878128" cy="3970337"/>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596D2735-B831-5949-97B2-4A6ABE126429}"/>
              </a:ext>
            </a:extLst>
          </p:cNvPr>
          <p:cNvPicPr>
            <a:picLocks noChangeAspect="1"/>
          </p:cNvPicPr>
          <p:nvPr/>
        </p:nvPicPr>
        <p:blipFill rotWithShape="1">
          <a:blip r:embed="rId3"/>
          <a:srcRect t="21053" b="21053"/>
          <a:stretch/>
        </p:blipFill>
        <p:spPr>
          <a:xfrm>
            <a:off x="637812" y="460884"/>
            <a:ext cx="6008412" cy="6182804"/>
          </a:xfrm>
          <a:prstGeom prst="rect">
            <a:avLst/>
          </a:prstGeom>
        </p:spPr>
      </p:pic>
    </p:spTree>
    <p:extLst>
      <p:ext uri="{BB962C8B-B14F-4D97-AF65-F5344CB8AC3E}">
        <p14:creationId xmlns:p14="http://schemas.microsoft.com/office/powerpoint/2010/main" val="417933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useBgFill="1">
        <p:nvSpPr>
          <p:cNvPr id="104" name="Rectangle 8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8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Shape 81"/>
          <p:cNvSpPr txBox="1">
            <a:spLocks noGrp="1"/>
          </p:cNvSpPr>
          <p:nvPr>
            <p:ph type="ctrTitle"/>
          </p:nvPr>
        </p:nvSpPr>
        <p:spPr>
          <a:xfrm>
            <a:off x="1171074" y="1396686"/>
            <a:ext cx="3240506" cy="4064628"/>
          </a:xfrm>
          <a:prstGeom prst="rect">
            <a:avLst/>
          </a:prstGeom>
        </p:spPr>
        <p:txBody>
          <a:bodyPr vert="horz" lIns="91440" tIns="45720" rIns="91440" bIns="45720" rtlCol="0" anchor="ctr" anchorCtr="0">
            <a:normAutofit/>
          </a:bodyPr>
          <a:lstStyle/>
          <a:p>
            <a:pPr>
              <a:spcBef>
                <a:spcPct val="0"/>
              </a:spcBef>
            </a:pPr>
            <a:r>
              <a:rPr lang="en-US" sz="4400" kern="1200" dirty="0">
                <a:solidFill>
                  <a:srgbClr val="FFFFFF"/>
                </a:solidFill>
                <a:latin typeface="Modern Love" pitchFamily="82" charset="0"/>
              </a:rPr>
              <a:t>What is Thrive?</a:t>
            </a:r>
          </a:p>
        </p:txBody>
      </p:sp>
      <p:sp>
        <p:nvSpPr>
          <p:cNvPr id="106" name="Arc 9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7" name="Oval 9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ectangle 2"/>
          <p:cNvSpPr/>
          <p:nvPr/>
        </p:nvSpPr>
        <p:spPr>
          <a:xfrm>
            <a:off x="5370153" y="1526033"/>
            <a:ext cx="5536397" cy="3935281"/>
          </a:xfrm>
          <a:prstGeom prst="rect">
            <a:avLst/>
          </a:prstGeom>
        </p:spPr>
        <p:txBody>
          <a:bodyPr vert="horz" lIns="91440" tIns="45720" rIns="91440" bIns="45720" rtlCol="0">
            <a:normAutofit fontScale="92500" lnSpcReduction="20000"/>
          </a:bodyPr>
          <a:lstStyle/>
          <a:p>
            <a:pPr marL="171450" indent="-228600">
              <a:lnSpc>
                <a:spcPct val="170000"/>
              </a:lnSpc>
              <a:spcBef>
                <a:spcPts val="600"/>
              </a:spcBef>
              <a:buClr>
                <a:srgbClr val="000000"/>
              </a:buClr>
              <a:buSzPts val="1100"/>
              <a:buFont typeface="Arial" panose="020B0604020202020204" pitchFamily="34" charset="0"/>
              <a:buChar char="•"/>
              <a:defRPr/>
            </a:pPr>
            <a:r>
              <a:rPr lang="en-US" dirty="0">
                <a:latin typeface="Cavolini" panose="03000502040302020204" pitchFamily="66" charset="0"/>
                <a:cs typeface="Cavolini" panose="03000502040302020204" pitchFamily="66" charset="0"/>
                <a:sym typeface="Lato Light"/>
              </a:rPr>
              <a:t>Programme which helps adults prepare children for life’s emotional ups and downs</a:t>
            </a:r>
          </a:p>
          <a:p>
            <a:pPr marL="171450" indent="-228600">
              <a:lnSpc>
                <a:spcPct val="170000"/>
              </a:lnSpc>
              <a:spcBef>
                <a:spcPts val="600"/>
              </a:spcBef>
              <a:buClr>
                <a:srgbClr val="000000"/>
              </a:buClr>
              <a:buSzPts val="1100"/>
              <a:buFont typeface="Arial" panose="020B0604020202020204" pitchFamily="34" charset="0"/>
              <a:buChar char="•"/>
              <a:defRPr/>
            </a:pPr>
            <a:r>
              <a:rPr lang="en-US" dirty="0">
                <a:latin typeface="Cavolini" panose="03000502040302020204" pitchFamily="66" charset="0"/>
                <a:cs typeface="Cavolini" panose="03000502040302020204" pitchFamily="66" charset="0"/>
                <a:sym typeface="Lato Light"/>
              </a:rPr>
              <a:t>Sets out age appropriate developmental tasks for children.</a:t>
            </a:r>
          </a:p>
          <a:p>
            <a:pPr marL="171450" indent="-228600">
              <a:lnSpc>
                <a:spcPct val="170000"/>
              </a:lnSpc>
              <a:spcBef>
                <a:spcPts val="600"/>
              </a:spcBef>
              <a:buClr>
                <a:srgbClr val="000000"/>
              </a:buClr>
              <a:buSzPts val="1100"/>
              <a:buFont typeface="Arial" panose="020B0604020202020204" pitchFamily="34" charset="0"/>
              <a:buChar char="•"/>
              <a:defRPr/>
            </a:pPr>
            <a:r>
              <a:rPr lang="en-US" dirty="0">
                <a:latin typeface="Cavolini" panose="03000502040302020204" pitchFamily="66" charset="0"/>
                <a:cs typeface="Cavolini" panose="03000502040302020204" pitchFamily="66" charset="0"/>
                <a:sym typeface="Lato Light"/>
              </a:rPr>
              <a:t>Provides strategies for dealing with any type of behaviour (freeze, flight or fight mode)</a:t>
            </a:r>
          </a:p>
          <a:p>
            <a:pPr marL="171450" indent="-228600">
              <a:lnSpc>
                <a:spcPct val="170000"/>
              </a:lnSpc>
              <a:spcBef>
                <a:spcPts val="600"/>
              </a:spcBef>
              <a:buClr>
                <a:srgbClr val="000000"/>
              </a:buClr>
              <a:buSzPts val="1100"/>
              <a:buFont typeface="Arial" panose="020B0604020202020204" pitchFamily="34" charset="0"/>
              <a:buChar char="•"/>
              <a:defRPr/>
            </a:pPr>
            <a:r>
              <a:rPr lang="en-US" dirty="0">
                <a:latin typeface="Cavolini" panose="03000502040302020204" pitchFamily="66" charset="0"/>
                <a:cs typeface="Cavolini" panose="03000502040302020204" pitchFamily="66" charset="0"/>
                <a:sym typeface="Lato Light"/>
              </a:rPr>
              <a:t>Helps the children engage with life and learning.</a:t>
            </a:r>
          </a:p>
          <a:p>
            <a:pPr marL="171450" indent="-228600">
              <a:lnSpc>
                <a:spcPct val="90000"/>
              </a:lnSpc>
              <a:spcBef>
                <a:spcPts val="600"/>
              </a:spcBef>
              <a:buClr>
                <a:srgbClr val="000000"/>
              </a:buClr>
              <a:buSzPts val="1100"/>
              <a:buFont typeface="Arial" panose="020B0604020202020204" pitchFamily="34" charset="0"/>
              <a:buChar char="•"/>
              <a:defRPr/>
            </a:pPr>
            <a:endParaRPr lang="en-US" dirty="0">
              <a:sym typeface="Lato Light"/>
            </a:endParaRPr>
          </a:p>
        </p:txBody>
      </p:sp>
      <p:sp>
        <p:nvSpPr>
          <p:cNvPr id="83" name="Shape 83"/>
          <p:cNvSpPr txBox="1">
            <a:spLocks noGrp="1"/>
          </p:cNvSpPr>
          <p:nvPr>
            <p:ph type="sldNum" idx="4294967295"/>
          </p:nvPr>
        </p:nvSpPr>
        <p:spPr>
          <a:xfrm>
            <a:off x="8610600" y="6356350"/>
            <a:ext cx="2743200" cy="365125"/>
          </a:xfrm>
          <a:prstGeom prst="rect">
            <a:avLst/>
          </a:prstGeom>
        </p:spPr>
        <p:txBody>
          <a:bodyPr vert="horz" lIns="91440" tIns="45720" rIns="91440" bIns="45720" rtlCol="0" anchor="ctr" anchorCtr="0">
            <a:normAutofit/>
          </a:bodyPr>
          <a:lstStyle/>
          <a:p>
            <a:pPr>
              <a:spcAft>
                <a:spcPts val="600"/>
              </a:spcAft>
              <a:defRPr/>
            </a:pPr>
            <a:fld id="{00000000-1234-1234-1234-123412341234}" type="slidenum">
              <a:rPr lang="en-US"/>
              <a:pPr>
                <a:spcAft>
                  <a:spcPts val="600"/>
                </a:spcAft>
                <a:defRPr/>
              </a:pPr>
              <a:t>21</a:t>
            </a:fld>
            <a:endParaRPr lang="en-US" dirty="0"/>
          </a:p>
        </p:txBody>
      </p:sp>
    </p:spTree>
    <p:extLst>
      <p:ext uri="{BB962C8B-B14F-4D97-AF65-F5344CB8AC3E}">
        <p14:creationId xmlns:p14="http://schemas.microsoft.com/office/powerpoint/2010/main" val="3849249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BB11AC-F910-7D4C-AA64-C18FA2D5B63A}"/>
              </a:ext>
            </a:extLst>
          </p:cNvPr>
          <p:cNvPicPr>
            <a:picLocks noGrp="1" noChangeAspect="1"/>
          </p:cNvPicPr>
          <p:nvPr>
            <p:ph idx="1"/>
          </p:nvPr>
        </p:nvPicPr>
        <p:blipFill rotWithShape="1">
          <a:blip r:embed="rId2"/>
          <a:srcRect b="5462"/>
          <a:stretch/>
        </p:blipFill>
        <p:spPr>
          <a:xfrm>
            <a:off x="20" y="28586"/>
            <a:ext cx="12191980" cy="6857990"/>
          </a:xfrm>
          <a:prstGeom prst="rect">
            <a:avLst/>
          </a:prstGeom>
        </p:spPr>
      </p:pic>
    </p:spTree>
    <p:extLst>
      <p:ext uri="{BB962C8B-B14F-4D97-AF65-F5344CB8AC3E}">
        <p14:creationId xmlns:p14="http://schemas.microsoft.com/office/powerpoint/2010/main" val="408657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
            <a:ext cx="10180871"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459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35560" y="2276875"/>
            <a:ext cx="8280920" cy="1066028"/>
          </a:xfrm>
        </p:spPr>
        <p:txBody>
          <a:bodyPr>
            <a:normAutofit fontScale="25000" lnSpcReduction="20000"/>
          </a:bodyPr>
          <a:lstStyle/>
          <a:p>
            <a:pPr marL="76200" indent="0">
              <a:buNone/>
            </a:pPr>
            <a:r>
              <a:rPr lang="en-GB" sz="21600" i="0" dirty="0">
                <a:solidFill>
                  <a:schemeClr val="bg1"/>
                </a:solidFill>
                <a:latin typeface="Modern Love" pitchFamily="82" charset="0"/>
              </a:rPr>
              <a:t>Activity </a:t>
            </a:r>
          </a:p>
          <a:p>
            <a:pPr marL="76200" indent="0">
              <a:buNone/>
            </a:pPr>
            <a:endParaRPr lang="en-GB" sz="4800" b="1" dirty="0">
              <a:solidFill>
                <a:schemeClr val="bg1"/>
              </a:solidFill>
            </a:endParaRPr>
          </a:p>
          <a:p>
            <a:pPr marL="76200" indent="0">
              <a:buNone/>
            </a:pPr>
            <a:r>
              <a:rPr lang="en-GB" sz="9600" b="1" dirty="0">
                <a:solidFill>
                  <a:schemeClr val="bg1"/>
                </a:solidFill>
                <a:latin typeface="Cavolini" panose="03000502040302020204" pitchFamily="66" charset="0"/>
                <a:cs typeface="Cavolini" panose="03000502040302020204" pitchFamily="66" charset="0"/>
              </a:rPr>
              <a:t>Scenario</a:t>
            </a:r>
          </a:p>
          <a:p>
            <a:pPr marL="76200" indent="0">
              <a:buNone/>
            </a:pPr>
            <a:endParaRPr lang="en-GB" sz="4800" b="1" dirty="0">
              <a:solidFill>
                <a:schemeClr val="bg1"/>
              </a:solidFill>
            </a:endParaRPr>
          </a:p>
          <a:p>
            <a:pPr marL="76200" indent="0">
              <a:buNone/>
            </a:pPr>
            <a:endParaRPr lang="en-GB" sz="4800" b="1" dirty="0">
              <a:solidFill>
                <a:schemeClr val="bg1"/>
              </a:solidFill>
            </a:endParaRPr>
          </a:p>
          <a:p>
            <a:pPr marL="76200" indent="0">
              <a:buNone/>
            </a:pPr>
            <a:r>
              <a:rPr lang="en-GB" sz="16000" i="0" dirty="0">
                <a:solidFill>
                  <a:schemeClr val="tx1"/>
                </a:solidFill>
                <a:latin typeface="Cavolini" panose="03000502040302020204" pitchFamily="66" charset="0"/>
                <a:cs typeface="Cavolini" panose="03000502040302020204" pitchFamily="66" charset="0"/>
              </a:rPr>
              <a:t>Think of a time when you have lost something…. Phone, keys etc. </a:t>
            </a:r>
          </a:p>
          <a:p>
            <a:pPr marL="76200" indent="0">
              <a:buNone/>
            </a:pPr>
            <a:endParaRPr lang="en-GB" sz="16000" i="0" dirty="0">
              <a:solidFill>
                <a:schemeClr val="tx1"/>
              </a:solidFill>
              <a:latin typeface="Cavolini" panose="03000502040302020204" pitchFamily="66" charset="0"/>
              <a:cs typeface="Cavolini" panose="03000502040302020204" pitchFamily="66" charset="0"/>
            </a:endParaRPr>
          </a:p>
          <a:p>
            <a:pPr marL="76200" indent="0">
              <a:buNone/>
            </a:pPr>
            <a:r>
              <a:rPr lang="en-GB" sz="16000" i="0" dirty="0">
                <a:solidFill>
                  <a:schemeClr val="tx1"/>
                </a:solidFill>
                <a:latin typeface="Cavolini" panose="03000502040302020204" pitchFamily="66" charset="0"/>
                <a:cs typeface="Cavolini" panose="03000502040302020204" pitchFamily="66" charset="0"/>
              </a:rPr>
              <a:t>How did you respond? Physiological, Relational and Cognitive regulation</a:t>
            </a:r>
          </a:p>
          <a:p>
            <a:pPr marL="76200" indent="0">
              <a:buNone/>
            </a:pPr>
            <a:endParaRPr lang="en-GB" sz="4800" b="1" dirty="0">
              <a:solidFill>
                <a:schemeClr val="bg1"/>
              </a:solidFill>
            </a:endParaRPr>
          </a:p>
        </p:txBody>
      </p:sp>
      <p:sp>
        <p:nvSpPr>
          <p:cNvPr id="3" name="Slide Number Placeholder 2"/>
          <p:cNvSpPr>
            <a:spLocks noGrp="1"/>
          </p:cNvSpPr>
          <p:nvPr>
            <p:ph type="sldNum" idx="12"/>
          </p:nvPr>
        </p:nvSpPr>
        <p:spPr/>
        <p:txBody>
          <a:bodyPr/>
          <a:lstStyle/>
          <a:p>
            <a:pPr algn="ctr"/>
            <a:fld id="{00000000-1234-1234-1234-123412341234}" type="slidenum">
              <a:rPr lang="en" smtClean="0">
                <a:solidFill>
                  <a:srgbClr val="000000"/>
                </a:solidFill>
              </a:rPr>
              <a:pPr algn="ctr"/>
              <a:t>24</a:t>
            </a:fld>
            <a:endParaRPr lang="en" dirty="0">
              <a:solidFill>
                <a:srgbClr val="000000"/>
              </a:solidFill>
            </a:endParaRPr>
          </a:p>
        </p:txBody>
      </p:sp>
    </p:spTree>
    <p:extLst>
      <p:ext uri="{BB962C8B-B14F-4D97-AF65-F5344CB8AC3E}">
        <p14:creationId xmlns:p14="http://schemas.microsoft.com/office/powerpoint/2010/main" val="412241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4" name="Freeform: Shape 7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2120" y="2144109"/>
            <a:ext cx="6749880" cy="308806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Arc 7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64E174F-FA3E-45CE-85E0-3F577F5CFA8A}"/>
              </a:ext>
            </a:extLst>
          </p:cNvPr>
          <p:cNvSpPr>
            <a:spLocks noGrp="1"/>
          </p:cNvSpPr>
          <p:nvPr>
            <p:ph type="body" idx="1"/>
          </p:nvPr>
        </p:nvSpPr>
        <p:spPr>
          <a:xfrm>
            <a:off x="838201" y="1984443"/>
            <a:ext cx="5257800" cy="4192520"/>
          </a:xfrm>
        </p:spPr>
        <p:txBody>
          <a:bodyPr vert="horz" lIns="91440" tIns="45720" rIns="91440" bIns="45720" rtlCol="0">
            <a:normAutofit/>
          </a:bodyPr>
          <a:lstStyle/>
          <a:p>
            <a:pPr indent="-228600">
              <a:buFont typeface="Arial" panose="020B0604020202020204" pitchFamily="34" charset="0"/>
              <a:buChar char="•"/>
            </a:pPr>
            <a:r>
              <a:rPr lang="en-US" dirty="0">
                <a:latin typeface="Cavolini" panose="03000502040302020204" pitchFamily="66" charset="0"/>
                <a:cs typeface="Cavolini" panose="03000502040302020204" pitchFamily="66" charset="0"/>
              </a:rPr>
              <a:t>Brain stem: -</a:t>
            </a:r>
            <a:r>
              <a:rPr lang="en-GB" sz="2400" dirty="0">
                <a:solidFill>
                  <a:prstClr val="black"/>
                </a:solidFill>
                <a:latin typeface="Cavolini" panose="03000502040302020204" pitchFamily="66" charset="0"/>
                <a:cs typeface="Cavolini" panose="03000502040302020204" pitchFamily="66" charset="0"/>
              </a:rPr>
              <a:t>Amygdala </a:t>
            </a:r>
            <a:r>
              <a:rPr lang="en-US" sz="4800" dirty="0">
                <a:latin typeface="Cavolini" panose="03000502040302020204" pitchFamily="66" charset="0"/>
                <a:cs typeface="Cavolini" panose="03000502040302020204" pitchFamily="66" charset="0"/>
              </a:rPr>
              <a:t> </a:t>
            </a:r>
            <a:r>
              <a:rPr lang="en-US" dirty="0">
                <a:latin typeface="Cavolini" panose="03000502040302020204" pitchFamily="66" charset="0"/>
                <a:cs typeface="Cavolini" panose="03000502040302020204" pitchFamily="66" charset="0"/>
              </a:rPr>
              <a:t>constantly scanning the environment</a:t>
            </a:r>
          </a:p>
          <a:p>
            <a:pPr indent="-228600">
              <a:buFont typeface="Arial" panose="020B0604020202020204" pitchFamily="34" charset="0"/>
              <a:buChar char="•"/>
            </a:pPr>
            <a:r>
              <a:rPr lang="en-US" dirty="0">
                <a:latin typeface="Cavolini" panose="03000502040302020204" pitchFamily="66" charset="0"/>
                <a:cs typeface="Cavolini" panose="03000502040302020204" pitchFamily="66" charset="0"/>
              </a:rPr>
              <a:t>Limbic: Hippocampus – memories and previous experience (Music)</a:t>
            </a:r>
          </a:p>
          <a:p>
            <a:pPr indent="-228600">
              <a:buFont typeface="Arial" panose="020B0604020202020204" pitchFamily="34" charset="0"/>
              <a:buChar char="•"/>
            </a:pPr>
            <a:r>
              <a:rPr lang="en-US" dirty="0">
                <a:latin typeface="Cavolini" panose="03000502040302020204" pitchFamily="66" charset="0"/>
                <a:cs typeface="Cavolini" panose="03000502040302020204" pitchFamily="66" charset="0"/>
              </a:rPr>
              <a:t>Neocortex: Left– Creative and Right – Language</a:t>
            </a:r>
          </a:p>
          <a:p>
            <a:pPr indent="-228600">
              <a:buFont typeface="Arial" panose="020B0604020202020204" pitchFamily="34" charset="0"/>
              <a:buChar char="•"/>
            </a:pPr>
            <a:endParaRPr lang="en-US" dirty="0"/>
          </a:p>
        </p:txBody>
      </p:sp>
      <p:sp>
        <p:nvSpPr>
          <p:cNvPr id="4" name="Slide Number Placeholder 3"/>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defRPr/>
            </a:pPr>
            <a:fld id="{00000000-1234-1234-1234-123412341234}" type="slidenum">
              <a:rPr lang="en-US"/>
              <a:pPr>
                <a:spcAft>
                  <a:spcPts val="600"/>
                </a:spcAft>
                <a:defRPr/>
              </a:pPr>
              <a:t>25</a:t>
            </a:fld>
            <a:endParaRPr lang="en-US" dirty="0"/>
          </a:p>
        </p:txBody>
      </p:sp>
      <p:sp>
        <p:nvSpPr>
          <p:cNvPr id="2" name="TextBox 1">
            <a:extLst>
              <a:ext uri="{FF2B5EF4-FFF2-40B4-BE49-F238E27FC236}">
                <a16:creationId xmlns:a16="http://schemas.microsoft.com/office/drawing/2014/main" id="{C8CA3838-CB4A-114F-8858-FF2CE70D73F9}"/>
              </a:ext>
            </a:extLst>
          </p:cNvPr>
          <p:cNvSpPr txBox="1"/>
          <p:nvPr/>
        </p:nvSpPr>
        <p:spPr>
          <a:xfrm>
            <a:off x="838201" y="142874"/>
            <a:ext cx="5548312" cy="1569660"/>
          </a:xfrm>
          <a:prstGeom prst="rect">
            <a:avLst/>
          </a:prstGeom>
          <a:noFill/>
        </p:spPr>
        <p:txBody>
          <a:bodyPr wrap="square" rtlCol="0">
            <a:spAutoFit/>
          </a:bodyPr>
          <a:lstStyle/>
          <a:p>
            <a:r>
              <a:rPr lang="en-US" sz="4800" dirty="0">
                <a:latin typeface="Modern Love" pitchFamily="82" charset="0"/>
              </a:rPr>
              <a:t>Understanding the brain…</a:t>
            </a:r>
          </a:p>
        </p:txBody>
      </p:sp>
    </p:spTree>
    <p:extLst>
      <p:ext uri="{BB962C8B-B14F-4D97-AF65-F5344CB8AC3E}">
        <p14:creationId xmlns:p14="http://schemas.microsoft.com/office/powerpoint/2010/main" val="3165943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00000"/>
                </a:solidFill>
              </a:rPr>
              <a:pPr/>
              <a:t>26</a:t>
            </a:fld>
            <a:endParaRPr lang="en" dirty="0">
              <a:solidFill>
                <a:srgbClr val="000000"/>
              </a:solidFill>
            </a:endParaRPr>
          </a:p>
        </p:txBody>
      </p:sp>
      <p:sp>
        <p:nvSpPr>
          <p:cNvPr id="2" name="Rectangle 1">
            <a:extLst>
              <a:ext uri="{FF2B5EF4-FFF2-40B4-BE49-F238E27FC236}">
                <a16:creationId xmlns:a16="http://schemas.microsoft.com/office/drawing/2014/main" id="{38934588-31D5-40EA-B5EE-1FD5E5188685}"/>
              </a:ext>
            </a:extLst>
          </p:cNvPr>
          <p:cNvSpPr/>
          <p:nvPr/>
        </p:nvSpPr>
        <p:spPr>
          <a:xfrm>
            <a:off x="1614601" y="3892823"/>
            <a:ext cx="8640960" cy="2677656"/>
          </a:xfrm>
          <a:prstGeom prst="rect">
            <a:avLst/>
          </a:prstGeom>
          <a:ln w="28575">
            <a:solidFill>
              <a:srgbClr val="FFFF00"/>
            </a:solidFill>
          </a:ln>
        </p:spPr>
        <p:txBody>
          <a:bodyPr wrap="square">
            <a:spAutoFit/>
          </a:bodyPr>
          <a:lstStyle/>
          <a:p>
            <a:r>
              <a:rPr lang="en-GB" sz="2400">
                <a:highlight>
                  <a:srgbClr val="FFFF00"/>
                </a:highlight>
              </a:rPr>
              <a:t>Thinking:</a:t>
            </a:r>
            <a:r>
              <a:rPr lang="en-GB" sz="2400"/>
              <a:t> the cognitive</a:t>
            </a:r>
          </a:p>
          <a:p>
            <a:r>
              <a:rPr lang="en-GB" sz="2400"/>
              <a:t> (thought-based: recognising sensation, naming it; recognising emotion, naming it; being able to think about feelings and think while having feelings; sequencing, ordering, seeing consequence of actions; being able to predict what might happen based on memories of past experiences; being able to STOP and think between Feeling and Behaving). </a:t>
            </a:r>
            <a:endParaRPr lang="en-GB" sz="2400" dirty="0"/>
          </a:p>
        </p:txBody>
      </p:sp>
      <p:sp>
        <p:nvSpPr>
          <p:cNvPr id="3" name="TextBox 2">
            <a:extLst>
              <a:ext uri="{FF2B5EF4-FFF2-40B4-BE49-F238E27FC236}">
                <a16:creationId xmlns:a16="http://schemas.microsoft.com/office/drawing/2014/main" id="{AA8C127D-E8CB-4805-BFE3-07303E81D1F9}"/>
              </a:ext>
            </a:extLst>
          </p:cNvPr>
          <p:cNvSpPr txBox="1"/>
          <p:nvPr/>
        </p:nvSpPr>
        <p:spPr>
          <a:xfrm>
            <a:off x="3575721" y="202067"/>
            <a:ext cx="6679840" cy="1569660"/>
          </a:xfrm>
          <a:prstGeom prst="rect">
            <a:avLst/>
          </a:prstGeom>
          <a:noFill/>
          <a:ln w="28575">
            <a:solidFill>
              <a:srgbClr val="FF0000"/>
            </a:solidFill>
          </a:ln>
        </p:spPr>
        <p:txBody>
          <a:bodyPr wrap="square" rtlCol="0">
            <a:spAutoFit/>
          </a:bodyPr>
          <a:lstStyle/>
          <a:p>
            <a:r>
              <a:rPr lang="en-GB" sz="2400">
                <a:solidFill>
                  <a:srgbClr val="FF0000"/>
                </a:solidFill>
              </a:rPr>
              <a:t>Being</a:t>
            </a:r>
            <a:r>
              <a:rPr lang="en-GB" sz="2400"/>
              <a:t>: the physiological </a:t>
            </a:r>
          </a:p>
          <a:p>
            <a:r>
              <a:rPr lang="en-GB" sz="2400"/>
              <a:t>(body-based: calming the body’s physiological systems through slow breathing, rocking, soothing voice, touch, muscle relaxation</a:t>
            </a:r>
            <a:r>
              <a:rPr lang="en-GB"/>
              <a:t>)</a:t>
            </a:r>
            <a:endParaRPr lang="en-GB" dirty="0"/>
          </a:p>
        </p:txBody>
      </p:sp>
      <p:sp>
        <p:nvSpPr>
          <p:cNvPr id="5" name="TextBox 4">
            <a:extLst>
              <a:ext uri="{FF2B5EF4-FFF2-40B4-BE49-F238E27FC236}">
                <a16:creationId xmlns:a16="http://schemas.microsoft.com/office/drawing/2014/main" id="{9C190D94-47A2-404F-BEA0-446DB58F8019}"/>
              </a:ext>
            </a:extLst>
          </p:cNvPr>
          <p:cNvSpPr txBox="1"/>
          <p:nvPr/>
        </p:nvSpPr>
        <p:spPr>
          <a:xfrm>
            <a:off x="2507614" y="2047445"/>
            <a:ext cx="7783334" cy="1569660"/>
          </a:xfrm>
          <a:prstGeom prst="rect">
            <a:avLst/>
          </a:prstGeom>
          <a:noFill/>
          <a:ln w="28575">
            <a:solidFill>
              <a:srgbClr val="FFC000"/>
            </a:solidFill>
          </a:ln>
        </p:spPr>
        <p:txBody>
          <a:bodyPr wrap="square" rtlCol="0">
            <a:spAutoFit/>
          </a:bodyPr>
          <a:lstStyle/>
          <a:p>
            <a:r>
              <a:rPr lang="en-GB" sz="2400" b="1">
                <a:solidFill>
                  <a:srgbClr val="FFC000"/>
                </a:solidFill>
              </a:rPr>
              <a:t>Doing</a:t>
            </a:r>
            <a:r>
              <a:rPr lang="en-GB" sz="2400"/>
              <a:t>: the relational</a:t>
            </a:r>
          </a:p>
          <a:p>
            <a:r>
              <a:rPr lang="en-GB" sz="2400"/>
              <a:t> (‘emotions in relationship’-based: regulating our emotions by seeking help from another who is able to catch, match, understand, regulate and name our feelings for us)</a:t>
            </a:r>
            <a:endParaRPr lang="en-GB" sz="2400" dirty="0"/>
          </a:p>
        </p:txBody>
      </p:sp>
    </p:spTree>
    <p:extLst>
      <p:ext uri="{BB962C8B-B14F-4D97-AF65-F5344CB8AC3E}">
        <p14:creationId xmlns:p14="http://schemas.microsoft.com/office/powerpoint/2010/main" val="156978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4C60-552A-4BD6-9B2A-7CB21D13CD9C}"/>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484EA5CA-C8B5-4FF4-A60F-EB2D23289795}"/>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392638F4-90E5-4038-A866-25B96EB27A8F}"/>
              </a:ext>
            </a:extLst>
          </p:cNvPr>
          <p:cNvPicPr>
            <a:picLocks noChangeAspect="1"/>
          </p:cNvPicPr>
          <p:nvPr/>
        </p:nvPicPr>
        <p:blipFill>
          <a:blip r:embed="rId3"/>
          <a:stretch>
            <a:fillRect/>
          </a:stretch>
        </p:blipFill>
        <p:spPr>
          <a:xfrm>
            <a:off x="1746740" y="1196752"/>
            <a:ext cx="8921260" cy="4700818"/>
          </a:xfrm>
          <a:prstGeom prst="rect">
            <a:avLst/>
          </a:prstGeom>
        </p:spPr>
      </p:pic>
    </p:spTree>
    <p:extLst>
      <p:ext uri="{BB962C8B-B14F-4D97-AF65-F5344CB8AC3E}">
        <p14:creationId xmlns:p14="http://schemas.microsoft.com/office/powerpoint/2010/main" val="384715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955540" y="4005064"/>
            <a:ext cx="648072" cy="1143200"/>
          </a:xfrm>
          <a:prstGeom prst="rect">
            <a:avLst/>
          </a:prstGeom>
        </p:spPr>
        <p:txBody>
          <a:bodyPr vert="horz" wrap="square" lIns="91425" tIns="91425" rIns="91425" bIns="91425" rtlCol="0" anchor="b" anchorCtr="0">
            <a:noAutofit/>
          </a:bodyPr>
          <a:lstStyle/>
          <a:p>
            <a:r>
              <a:rPr lang="en-GB" b="1" dirty="0">
                <a:solidFill>
                  <a:schemeClr val="accent5">
                    <a:lumMod val="75000"/>
                  </a:schemeClr>
                </a:solidFill>
                <a:latin typeface="Impact" panose="020B0806030902050204" pitchFamily="34" charset="0"/>
              </a:rPr>
              <a:t>P</a:t>
            </a:r>
            <a:br>
              <a:rPr lang="en-GB" b="1" dirty="0">
                <a:solidFill>
                  <a:schemeClr val="accent5">
                    <a:lumMod val="75000"/>
                  </a:schemeClr>
                </a:solidFill>
                <a:latin typeface="Impact" panose="020B0806030902050204" pitchFamily="34" charset="0"/>
              </a:rPr>
            </a:br>
            <a:r>
              <a:rPr lang="en-GB" b="1" dirty="0">
                <a:solidFill>
                  <a:schemeClr val="accent5">
                    <a:lumMod val="75000"/>
                  </a:schemeClr>
                </a:solidFill>
                <a:latin typeface="Impact" panose="020B0806030902050204" pitchFamily="34" charset="0"/>
              </a:rPr>
              <a:t>A</a:t>
            </a:r>
            <a:br>
              <a:rPr lang="en-GB" b="1" dirty="0">
                <a:solidFill>
                  <a:schemeClr val="accent5">
                    <a:lumMod val="75000"/>
                  </a:schemeClr>
                </a:solidFill>
                <a:latin typeface="Impact" panose="020B0806030902050204" pitchFamily="34" charset="0"/>
              </a:rPr>
            </a:br>
            <a:r>
              <a:rPr lang="en-GB" b="1" dirty="0">
                <a:solidFill>
                  <a:schemeClr val="accent5">
                    <a:lumMod val="75000"/>
                  </a:schemeClr>
                </a:solidFill>
                <a:latin typeface="Impact" panose="020B0806030902050204" pitchFamily="34" charset="0"/>
              </a:rPr>
              <a:t>C</a:t>
            </a:r>
            <a:br>
              <a:rPr lang="en-GB" b="1" dirty="0">
                <a:solidFill>
                  <a:schemeClr val="accent5">
                    <a:lumMod val="75000"/>
                  </a:schemeClr>
                </a:solidFill>
                <a:latin typeface="Impact" panose="020B0806030902050204" pitchFamily="34" charset="0"/>
              </a:rPr>
            </a:br>
            <a:r>
              <a:rPr lang="en-GB" b="1" dirty="0">
                <a:solidFill>
                  <a:schemeClr val="accent5">
                    <a:lumMod val="75000"/>
                  </a:schemeClr>
                </a:solidFill>
                <a:latin typeface="Impact" panose="020B0806030902050204" pitchFamily="34" charset="0"/>
              </a:rPr>
              <a:t>E</a:t>
            </a:r>
            <a:endParaRPr b="1" dirty="0">
              <a:solidFill>
                <a:schemeClr val="accent5">
                  <a:lumMod val="75000"/>
                </a:schemeClr>
              </a:solidFill>
              <a:latin typeface="Impact" panose="020B0806030902050204" pitchFamily="34" charset="0"/>
            </a:endParaRPr>
          </a:p>
        </p:txBody>
      </p:sp>
      <p:sp>
        <p:nvSpPr>
          <p:cNvPr id="68" name="Shape 68"/>
          <p:cNvSpPr txBox="1">
            <a:spLocks noGrp="1"/>
          </p:cNvSpPr>
          <p:nvPr>
            <p:ph type="body" idx="2"/>
          </p:nvPr>
        </p:nvSpPr>
        <p:spPr>
          <a:xfrm>
            <a:off x="1981200" y="5098467"/>
            <a:ext cx="5511300" cy="1521600"/>
          </a:xfrm>
          <a:prstGeom prst="rect">
            <a:avLst/>
          </a:prstGeom>
        </p:spPr>
        <p:txBody>
          <a:bodyPr vert="horz" wrap="square" lIns="91425" tIns="91425" rIns="91425" bIns="91425" rtlCol="0" anchor="t" anchorCtr="0">
            <a:noAutofit/>
          </a:bodyPr>
          <a:lstStyle/>
          <a:p>
            <a:pPr marL="0" indent="0">
              <a:spcBef>
                <a:spcPts val="0"/>
              </a:spcBef>
              <a:buClr>
                <a:schemeClr val="dk1"/>
              </a:buClr>
              <a:buSzPts val="1100"/>
              <a:buNone/>
            </a:pPr>
            <a:endParaRPr sz="1000" dirty="0">
              <a:solidFill>
                <a:srgbClr val="B45F06"/>
              </a:solidFill>
            </a:endParaRPr>
          </a:p>
          <a:p>
            <a:pPr marL="0" indent="0">
              <a:spcBef>
                <a:spcPts val="0"/>
              </a:spcBef>
              <a:buNone/>
            </a:pPr>
            <a:endParaRPr sz="1000" dirty="0">
              <a:solidFill>
                <a:srgbClr val="B45F06"/>
              </a:solidFill>
            </a:endParaRPr>
          </a:p>
        </p:txBody>
      </p:sp>
      <p:sp>
        <p:nvSpPr>
          <p:cNvPr id="69" name="Shape 69"/>
          <p:cNvSpPr txBox="1">
            <a:spLocks noGrp="1"/>
          </p:cNvSpPr>
          <p:nvPr>
            <p:ph type="sldNum" idx="12"/>
          </p:nvPr>
        </p:nvSpPr>
        <p:spPr>
          <a:xfrm>
            <a:off x="10004584" y="6231535"/>
            <a:ext cx="548700" cy="524800"/>
          </a:xfrm>
          <a:prstGeom prst="rect">
            <a:avLst/>
          </a:prstGeom>
        </p:spPr>
        <p:txBody>
          <a:bodyPr vert="horz" wrap="square" lIns="91425" tIns="91425" rIns="91425" bIns="91425" rtlCol="0" anchor="ctr" anchorCtr="0">
            <a:noAutofit/>
          </a:bodyPr>
          <a:lstStyle/>
          <a:p>
            <a:fld id="{00000000-1234-1234-1234-123412341234}" type="slidenum">
              <a:rPr lang="en"/>
              <a:pPr/>
              <a:t>28</a:t>
            </a:fld>
            <a:endParaRPr dirty="0"/>
          </a:p>
        </p:txBody>
      </p:sp>
      <p:sp>
        <p:nvSpPr>
          <p:cNvPr id="3" name="TextBox 2"/>
          <p:cNvSpPr txBox="1"/>
          <p:nvPr/>
        </p:nvSpPr>
        <p:spPr>
          <a:xfrm>
            <a:off x="2279576" y="2084853"/>
            <a:ext cx="5112568" cy="307777"/>
          </a:xfrm>
          <a:prstGeom prst="rect">
            <a:avLst/>
          </a:prstGeom>
          <a:noFill/>
        </p:spPr>
        <p:txBody>
          <a:bodyPr wrap="square" rtlCol="0">
            <a:spAutoFit/>
          </a:bodyPr>
          <a:lstStyle/>
          <a:p>
            <a:r>
              <a:rPr lang="en-GB" sz="1400" kern="0" dirty="0">
                <a:solidFill>
                  <a:srgbClr val="000000"/>
                </a:solidFill>
                <a:cs typeface="Arial"/>
                <a:sym typeface="Arial"/>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3920"/>
            <a:ext cx="7521204" cy="588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13189" y="5879429"/>
            <a:ext cx="6628738" cy="707886"/>
          </a:xfrm>
          <a:prstGeom prst="rect">
            <a:avLst/>
          </a:prstGeom>
          <a:noFill/>
        </p:spPr>
        <p:txBody>
          <a:bodyPr wrap="none" lIns="91440" tIns="45720" rIns="91440" bIns="45720">
            <a:spAutoFit/>
          </a:bodyPr>
          <a:lstStyle/>
          <a:p>
            <a:pPr algn="ctr"/>
            <a:r>
              <a:rPr lang="en-US" sz="4000" b="1" kern="0" spc="300" dirty="0">
                <a:ln w="11430" cmpd="sng">
                  <a:solidFill>
                    <a:srgbClr val="3A81BA">
                      <a:tint val="10000"/>
                    </a:srgbClr>
                  </a:solidFill>
                  <a:prstDash val="solid"/>
                  <a:miter lim="800000"/>
                </a:ln>
                <a:gradFill>
                  <a:gsLst>
                    <a:gs pos="10000">
                      <a:srgbClr val="3A81BA">
                        <a:tint val="83000"/>
                        <a:shade val="100000"/>
                        <a:satMod val="200000"/>
                      </a:srgbClr>
                    </a:gs>
                    <a:gs pos="75000">
                      <a:srgbClr val="3A81BA">
                        <a:tint val="100000"/>
                        <a:shade val="50000"/>
                        <a:satMod val="150000"/>
                      </a:srgbClr>
                    </a:gs>
                  </a:gsLst>
                  <a:lin ang="5400000"/>
                </a:gradFill>
                <a:effectLst>
                  <a:glow rad="45500">
                    <a:srgbClr val="3A81BA">
                      <a:satMod val="220000"/>
                      <a:alpha val="35000"/>
                    </a:srgbClr>
                  </a:glow>
                </a:effectLst>
                <a:cs typeface="Arial"/>
                <a:sym typeface="Arial"/>
              </a:rPr>
              <a:t>Vital Relational Functions</a:t>
            </a:r>
          </a:p>
        </p:txBody>
      </p:sp>
      <p:sp>
        <p:nvSpPr>
          <p:cNvPr id="4" name="TextBox 3"/>
          <p:cNvSpPr txBox="1"/>
          <p:nvPr/>
        </p:nvSpPr>
        <p:spPr>
          <a:xfrm>
            <a:off x="1665466" y="5253205"/>
            <a:ext cx="1075936" cy="307777"/>
          </a:xfrm>
          <a:prstGeom prst="rect">
            <a:avLst/>
          </a:prstGeom>
          <a:solidFill>
            <a:schemeClr val="accent4">
              <a:lumMod val="40000"/>
              <a:lumOff val="60000"/>
            </a:schemeClr>
          </a:solidFill>
        </p:spPr>
        <p:txBody>
          <a:bodyPr wrap="none" rtlCol="0">
            <a:spAutoFit/>
          </a:bodyPr>
          <a:lstStyle/>
          <a:p>
            <a:r>
              <a:rPr lang="en-GB" sz="1400" b="1" kern="0" dirty="0">
                <a:solidFill>
                  <a:srgbClr val="8B81D2">
                    <a:lumMod val="75000"/>
                  </a:srgbClr>
                </a:solidFill>
                <a:cs typeface="Arial"/>
                <a:sym typeface="Arial"/>
              </a:rPr>
              <a:t>Dan Hughes</a:t>
            </a:r>
          </a:p>
        </p:txBody>
      </p:sp>
    </p:spTree>
    <p:extLst>
      <p:ext uri="{BB962C8B-B14F-4D97-AF65-F5344CB8AC3E}">
        <p14:creationId xmlns:p14="http://schemas.microsoft.com/office/powerpoint/2010/main" val="335307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ECD5A6-7773-4403-A50B-5561E6A37BCE}"/>
              </a:ext>
            </a:extLst>
          </p:cNvPr>
          <p:cNvSpPr>
            <a:spLocks noGrp="1"/>
          </p:cNvSpPr>
          <p:nvPr>
            <p:ph type="sldNum" idx="12"/>
          </p:nvPr>
        </p:nvSpPr>
        <p:spPr/>
        <p:txBody>
          <a:bodyPr/>
          <a:lstStyle/>
          <a:p>
            <a:fld id="{00000000-1234-1234-1234-123412341234}" type="slidenum">
              <a:rPr lang="en" smtClean="0"/>
              <a:pPr/>
              <a:t>29</a:t>
            </a:fld>
            <a:endParaRPr lang="en" dirty="0"/>
          </a:p>
        </p:txBody>
      </p:sp>
      <p:pic>
        <p:nvPicPr>
          <p:cNvPr id="7" name="Picture 6">
            <a:extLst>
              <a:ext uri="{FF2B5EF4-FFF2-40B4-BE49-F238E27FC236}">
                <a16:creationId xmlns:a16="http://schemas.microsoft.com/office/drawing/2014/main" id="{09E76AAE-118E-47D7-8DA3-D926B92E1746}"/>
              </a:ext>
            </a:extLst>
          </p:cNvPr>
          <p:cNvPicPr>
            <a:picLocks noChangeAspect="1"/>
          </p:cNvPicPr>
          <p:nvPr/>
        </p:nvPicPr>
        <p:blipFill>
          <a:blip r:embed="rId3"/>
          <a:stretch>
            <a:fillRect/>
          </a:stretch>
        </p:blipFill>
        <p:spPr>
          <a:xfrm>
            <a:off x="682834" y="489845"/>
            <a:ext cx="7515618" cy="5646260"/>
          </a:xfrm>
          <a:prstGeom prst="rect">
            <a:avLst/>
          </a:prstGeom>
          <a:solidFill>
            <a:srgbClr val="FFFFFF">
              <a:shade val="85000"/>
            </a:srgbClr>
          </a:solidFill>
          <a:ln w="190500" cap="rnd">
            <a:solidFill>
              <a:schemeClr val="accent3">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8915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B19F77-63E5-DF49-B717-413C0A239F5F}"/>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Context </a:t>
            </a:r>
          </a:p>
        </p:txBody>
      </p:sp>
      <p:sp>
        <p:nvSpPr>
          <p:cNvPr id="3" name="Content Placeholder 2">
            <a:extLst>
              <a:ext uri="{FF2B5EF4-FFF2-40B4-BE49-F238E27FC236}">
                <a16:creationId xmlns:a16="http://schemas.microsoft.com/office/drawing/2014/main" id="{2F33989B-5123-BA4E-9335-E1AA8B182BFD}"/>
              </a:ext>
            </a:extLst>
          </p:cNvPr>
          <p:cNvSpPr>
            <a:spLocks noGrp="1"/>
          </p:cNvSpPr>
          <p:nvPr>
            <p:ph idx="1"/>
          </p:nvPr>
        </p:nvSpPr>
        <p:spPr>
          <a:xfrm>
            <a:off x="6090574" y="801866"/>
            <a:ext cx="5306084" cy="5230634"/>
          </a:xfrm>
        </p:spPr>
        <p:txBody>
          <a:bodyPr anchor="ctr">
            <a:normAutofit/>
          </a:bodyPr>
          <a:lstStyle/>
          <a:p>
            <a:endParaRPr lang="en-US" sz="2400" dirty="0">
              <a:solidFill>
                <a:srgbClr val="000000"/>
              </a:solidFill>
            </a:endParaRPr>
          </a:p>
        </p:txBody>
      </p:sp>
      <p:pic>
        <p:nvPicPr>
          <p:cNvPr id="4" name="Picture 3">
            <a:extLst>
              <a:ext uri="{FF2B5EF4-FFF2-40B4-BE49-F238E27FC236}">
                <a16:creationId xmlns:a16="http://schemas.microsoft.com/office/drawing/2014/main" id="{5C05B77C-256C-B84F-952D-A691D7A5D152}"/>
              </a:ext>
            </a:extLst>
          </p:cNvPr>
          <p:cNvPicPr>
            <a:picLocks noChangeAspect="1"/>
          </p:cNvPicPr>
          <p:nvPr/>
        </p:nvPicPr>
        <p:blipFill>
          <a:blip r:embed="rId3"/>
          <a:stretch>
            <a:fillRect/>
          </a:stretch>
        </p:blipFill>
        <p:spPr>
          <a:xfrm>
            <a:off x="-1" y="182562"/>
            <a:ext cx="12191998" cy="6696123"/>
          </a:xfrm>
          <a:prstGeom prst="rect">
            <a:avLst/>
          </a:prstGeom>
        </p:spPr>
      </p:pic>
      <p:sp>
        <p:nvSpPr>
          <p:cNvPr id="5" name="TextBox 4">
            <a:extLst>
              <a:ext uri="{FF2B5EF4-FFF2-40B4-BE49-F238E27FC236}">
                <a16:creationId xmlns:a16="http://schemas.microsoft.com/office/drawing/2014/main" id="{7ACE6178-AACF-214F-ADD3-0538A9922EC2}"/>
              </a:ext>
            </a:extLst>
          </p:cNvPr>
          <p:cNvSpPr txBox="1"/>
          <p:nvPr/>
        </p:nvSpPr>
        <p:spPr>
          <a:xfrm>
            <a:off x="8242850" y="5363636"/>
            <a:ext cx="3669161" cy="1384995"/>
          </a:xfrm>
          <a:prstGeom prst="rect">
            <a:avLst/>
          </a:prstGeom>
          <a:noFill/>
        </p:spPr>
        <p:txBody>
          <a:bodyPr wrap="square" rtlCol="0">
            <a:spAutoFit/>
          </a:bodyPr>
          <a:lstStyle/>
          <a:p>
            <a:r>
              <a:rPr lang="en-US" sz="2800" dirty="0">
                <a:latin typeface="Modern Love" pitchFamily="82" charset="0"/>
              </a:rPr>
              <a:t>A trauma informed school … What does this mean? </a:t>
            </a:r>
          </a:p>
        </p:txBody>
      </p:sp>
    </p:spTree>
    <p:extLst>
      <p:ext uri="{BB962C8B-B14F-4D97-AF65-F5344CB8AC3E}">
        <p14:creationId xmlns:p14="http://schemas.microsoft.com/office/powerpoint/2010/main" val="380609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53337" y="1648468"/>
            <a:ext cx="8848529" cy="2306414"/>
          </a:xfrm>
        </p:spPr>
        <p:txBody>
          <a:bodyPr>
            <a:normAutofit fontScale="32500" lnSpcReduction="20000"/>
          </a:bodyPr>
          <a:lstStyle/>
          <a:p>
            <a:pPr marL="76200" indent="0">
              <a:buNone/>
            </a:pPr>
            <a:r>
              <a:rPr lang="en-GB" sz="9600" i="0" dirty="0">
                <a:solidFill>
                  <a:schemeClr val="bg1"/>
                </a:solidFill>
                <a:latin typeface="Modern Love" pitchFamily="82" charset="0"/>
              </a:rPr>
              <a:t>Activity </a:t>
            </a:r>
          </a:p>
          <a:p>
            <a:pPr marL="76200" indent="0">
              <a:buNone/>
            </a:pPr>
            <a:r>
              <a:rPr lang="en-GB" sz="9600" i="0" dirty="0">
                <a:solidFill>
                  <a:schemeClr val="bg1"/>
                </a:solidFill>
                <a:latin typeface="Modern Love" pitchFamily="82" charset="0"/>
              </a:rPr>
              <a:t>Check in</a:t>
            </a:r>
          </a:p>
          <a:p>
            <a:pPr marL="76200" indent="0">
              <a:buNone/>
            </a:pPr>
            <a:r>
              <a:rPr lang="en-GB" sz="9600" i="0" dirty="0">
                <a:solidFill>
                  <a:schemeClr val="bg1"/>
                </a:solidFill>
                <a:latin typeface="Modern Love" pitchFamily="82" charset="0"/>
              </a:rPr>
              <a:t>Figure Metaphor</a:t>
            </a:r>
          </a:p>
          <a:p>
            <a:pPr marL="76200" indent="0">
              <a:buNone/>
            </a:pPr>
            <a:endParaRPr lang="en-GB" sz="9600" i="0" dirty="0">
              <a:solidFill>
                <a:schemeClr val="bg1"/>
              </a:solidFill>
              <a:latin typeface="Modern Love" pitchFamily="82" charset="0"/>
            </a:endParaRPr>
          </a:p>
          <a:p>
            <a:pPr marL="76200" indent="0">
              <a:buNone/>
            </a:pPr>
            <a:r>
              <a:rPr lang="en-GB" sz="9600" i="0" dirty="0">
                <a:solidFill>
                  <a:schemeClr val="tx1"/>
                </a:solidFill>
                <a:latin typeface="Modern Love" pitchFamily="82" charset="0"/>
              </a:rPr>
              <a:t>Describe your current mood using a biscuit?</a:t>
            </a:r>
          </a:p>
          <a:p>
            <a:pPr marL="76200" indent="0">
              <a:buNone/>
            </a:pPr>
            <a:endParaRPr lang="en-GB" sz="4800" b="1" dirty="0">
              <a:solidFill>
                <a:schemeClr val="bg1"/>
              </a:solidFill>
            </a:endParaRPr>
          </a:p>
        </p:txBody>
      </p:sp>
      <p:sp>
        <p:nvSpPr>
          <p:cNvPr id="3" name="Slide Number Placeholder 2"/>
          <p:cNvSpPr>
            <a:spLocks noGrp="1"/>
          </p:cNvSpPr>
          <p:nvPr>
            <p:ph type="sldNum" idx="12"/>
          </p:nvPr>
        </p:nvSpPr>
        <p:spPr/>
        <p:txBody>
          <a:bodyPr/>
          <a:lstStyle/>
          <a:p>
            <a:pPr algn="ctr"/>
            <a:fld id="{00000000-1234-1234-1234-123412341234}" type="slidenum">
              <a:rPr lang="en" smtClean="0">
                <a:solidFill>
                  <a:srgbClr val="000000"/>
                </a:solidFill>
              </a:rPr>
              <a:pPr algn="ctr"/>
              <a:t>30</a:t>
            </a:fld>
            <a:endParaRPr lang="en" dirty="0">
              <a:solidFill>
                <a:srgbClr val="000000"/>
              </a:solidFill>
            </a:endParaRPr>
          </a:p>
        </p:txBody>
      </p:sp>
    </p:spTree>
    <p:extLst>
      <p:ext uri="{BB962C8B-B14F-4D97-AF65-F5344CB8AC3E}">
        <p14:creationId xmlns:p14="http://schemas.microsoft.com/office/powerpoint/2010/main" val="226185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817E0A-0A7D-4E9E-9738-41C2F5713473}"/>
              </a:ext>
            </a:extLst>
          </p:cNvPr>
          <p:cNvSpPr/>
          <p:nvPr/>
        </p:nvSpPr>
        <p:spPr>
          <a:xfrm>
            <a:off x="1775520" y="260649"/>
            <a:ext cx="3168352" cy="1200329"/>
          </a:xfrm>
          <a:prstGeom prst="rect">
            <a:avLst/>
          </a:prstGeom>
          <a:solidFill>
            <a:srgbClr val="FF0000"/>
          </a:solidFill>
        </p:spPr>
        <p:txBody>
          <a:bodyPr wrap="square">
            <a:spAutoFit/>
          </a:bodyPr>
          <a:lstStyle/>
          <a:p>
            <a:r>
              <a:rPr lang="en-GB" b="1" dirty="0"/>
              <a:t>BEING</a:t>
            </a:r>
            <a:br>
              <a:rPr lang="en-GB" b="1" dirty="0"/>
            </a:br>
            <a:r>
              <a:rPr lang="en-GB" b="1" dirty="0"/>
              <a:t>	- </a:t>
            </a:r>
            <a:r>
              <a:rPr lang="en-GB" dirty="0"/>
              <a:t>Feeling safe</a:t>
            </a:r>
            <a:br>
              <a:rPr lang="en-GB" dirty="0"/>
            </a:br>
            <a:r>
              <a:rPr lang="en-GB" dirty="0"/>
              <a:t>	- Feeling special</a:t>
            </a:r>
            <a:br>
              <a:rPr lang="en-GB" dirty="0"/>
            </a:br>
            <a:r>
              <a:rPr lang="en-GB" dirty="0"/>
              <a:t>	- Having needs met</a:t>
            </a:r>
          </a:p>
        </p:txBody>
      </p:sp>
      <p:pic>
        <p:nvPicPr>
          <p:cNvPr id="2" name="Picture 1">
            <a:extLst>
              <a:ext uri="{FF2B5EF4-FFF2-40B4-BE49-F238E27FC236}">
                <a16:creationId xmlns:a16="http://schemas.microsoft.com/office/drawing/2014/main" id="{221D4A4E-2DBD-4E77-BCDD-73A55BA1EA58}"/>
              </a:ext>
            </a:extLst>
          </p:cNvPr>
          <p:cNvPicPr>
            <a:picLocks noChangeAspect="1"/>
          </p:cNvPicPr>
          <p:nvPr/>
        </p:nvPicPr>
        <p:blipFill>
          <a:blip r:embed="rId3"/>
          <a:stretch>
            <a:fillRect/>
          </a:stretch>
        </p:blipFill>
        <p:spPr>
          <a:xfrm>
            <a:off x="1853013" y="4869160"/>
            <a:ext cx="1171575" cy="1524000"/>
          </a:xfrm>
          <a:prstGeom prst="rect">
            <a:avLst/>
          </a:prstGeom>
        </p:spPr>
      </p:pic>
      <p:pic>
        <p:nvPicPr>
          <p:cNvPr id="3" name="Picture 2">
            <a:extLst>
              <a:ext uri="{FF2B5EF4-FFF2-40B4-BE49-F238E27FC236}">
                <a16:creationId xmlns:a16="http://schemas.microsoft.com/office/drawing/2014/main" id="{B377FEC9-2218-4ED8-BA8C-A41B3705655D}"/>
              </a:ext>
            </a:extLst>
          </p:cNvPr>
          <p:cNvPicPr>
            <a:picLocks noChangeAspect="1"/>
          </p:cNvPicPr>
          <p:nvPr/>
        </p:nvPicPr>
        <p:blipFill>
          <a:blip r:embed="rId4"/>
          <a:stretch>
            <a:fillRect/>
          </a:stretch>
        </p:blipFill>
        <p:spPr>
          <a:xfrm>
            <a:off x="8882956" y="260649"/>
            <a:ext cx="1533525" cy="1933575"/>
          </a:xfrm>
          <a:prstGeom prst="rect">
            <a:avLst/>
          </a:prstGeom>
        </p:spPr>
      </p:pic>
      <p:sp>
        <p:nvSpPr>
          <p:cNvPr id="4" name="Speech Bubble: Rectangle with Corners Rounded 3">
            <a:extLst>
              <a:ext uri="{FF2B5EF4-FFF2-40B4-BE49-F238E27FC236}">
                <a16:creationId xmlns:a16="http://schemas.microsoft.com/office/drawing/2014/main" id="{9588D897-EE19-4836-8826-4FA42E1FD07A}"/>
              </a:ext>
            </a:extLst>
          </p:cNvPr>
          <p:cNvSpPr/>
          <p:nvPr/>
        </p:nvSpPr>
        <p:spPr>
          <a:xfrm>
            <a:off x="3359696" y="2564904"/>
            <a:ext cx="5184576" cy="3241288"/>
          </a:xfrm>
          <a:prstGeom prst="wedgeRoundRectCallout">
            <a:avLst>
              <a:gd name="adj1" fmla="val -58009"/>
              <a:gd name="adj2" fmla="val 7109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AA03C4EF-408E-4E83-90BF-09A1B37F523B}"/>
              </a:ext>
            </a:extLst>
          </p:cNvPr>
          <p:cNvSpPr txBox="1"/>
          <p:nvPr/>
        </p:nvSpPr>
        <p:spPr>
          <a:xfrm>
            <a:off x="3431704" y="2759204"/>
            <a:ext cx="4608512"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Unable to soothe and calm</a:t>
            </a:r>
          </a:p>
          <a:p>
            <a:pPr marL="342900" indent="-342900">
              <a:buFont typeface="Arial" panose="020B0604020202020204" pitchFamily="34" charset="0"/>
              <a:buChar char="•"/>
            </a:pPr>
            <a:r>
              <a:rPr lang="en-GB" sz="2400" dirty="0"/>
              <a:t>Unable to stay safe</a:t>
            </a:r>
          </a:p>
          <a:p>
            <a:pPr marL="342900" indent="-342900">
              <a:buFont typeface="Arial" panose="020B0604020202020204" pitchFamily="34" charset="0"/>
              <a:buChar char="•"/>
            </a:pPr>
            <a:r>
              <a:rPr lang="en-GB" sz="2400" dirty="0"/>
              <a:t>Untrusting of relationships</a:t>
            </a:r>
          </a:p>
          <a:p>
            <a:pPr marL="342900" indent="-342900">
              <a:buFont typeface="Arial" panose="020B0604020202020204" pitchFamily="34" charset="0"/>
              <a:buChar char="•"/>
            </a:pPr>
            <a:r>
              <a:rPr lang="en-GB" sz="2400" dirty="0"/>
              <a:t>Struggles to stay safe</a:t>
            </a:r>
          </a:p>
          <a:p>
            <a:pPr marL="342900" indent="-342900">
              <a:buFont typeface="Arial" panose="020B0604020202020204" pitchFamily="34" charset="0"/>
              <a:buChar char="•"/>
            </a:pPr>
            <a:r>
              <a:rPr lang="en-GB" sz="2400" dirty="0"/>
              <a:t>Unaware of their own needs</a:t>
            </a:r>
          </a:p>
          <a:p>
            <a:pPr marL="342900" indent="-342900">
              <a:buFont typeface="Arial" panose="020B0604020202020204" pitchFamily="34" charset="0"/>
              <a:buChar char="•"/>
            </a:pPr>
            <a:r>
              <a:rPr lang="en-GB" sz="2400" dirty="0"/>
              <a:t>Unable to signal distress or help</a:t>
            </a:r>
          </a:p>
          <a:p>
            <a:pPr marL="342900" indent="-342900">
              <a:buFont typeface="Arial" panose="020B0604020202020204" pitchFamily="34" charset="0"/>
              <a:buChar char="•"/>
            </a:pPr>
            <a:r>
              <a:rPr lang="en-GB" sz="2400" dirty="0"/>
              <a:t>Low self esteem</a:t>
            </a:r>
          </a:p>
        </p:txBody>
      </p:sp>
      <p:sp>
        <p:nvSpPr>
          <p:cNvPr id="10" name="Speech Bubble: Rectangle with Corners Rounded 9">
            <a:extLst>
              <a:ext uri="{FF2B5EF4-FFF2-40B4-BE49-F238E27FC236}">
                <a16:creationId xmlns:a16="http://schemas.microsoft.com/office/drawing/2014/main" id="{91D070B0-3477-4460-AF7F-E166F9D7B766}"/>
              </a:ext>
            </a:extLst>
          </p:cNvPr>
          <p:cNvSpPr/>
          <p:nvPr/>
        </p:nvSpPr>
        <p:spPr>
          <a:xfrm>
            <a:off x="5613077" y="236153"/>
            <a:ext cx="2600672" cy="1778496"/>
          </a:xfrm>
          <a:prstGeom prst="wedgeRoundRectCallout">
            <a:avLst>
              <a:gd name="adj1" fmla="val 48628"/>
              <a:gd name="adj2" fmla="val 695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967C9AE-4CA7-42BD-AF58-6C4CFB1F9816}"/>
              </a:ext>
            </a:extLst>
          </p:cNvPr>
          <p:cNvSpPr txBox="1"/>
          <p:nvPr/>
        </p:nvSpPr>
        <p:spPr>
          <a:xfrm>
            <a:off x="5879976" y="548681"/>
            <a:ext cx="2016224" cy="830997"/>
          </a:xfrm>
          <a:prstGeom prst="rect">
            <a:avLst/>
          </a:prstGeom>
          <a:noFill/>
        </p:spPr>
        <p:txBody>
          <a:bodyPr wrap="square" rtlCol="0">
            <a:spAutoFit/>
          </a:bodyPr>
          <a:lstStyle/>
          <a:p>
            <a:pPr algn="ctr"/>
            <a:r>
              <a:rPr lang="en-GB" sz="2400" dirty="0"/>
              <a:t>What can YOU do to help?</a:t>
            </a:r>
          </a:p>
        </p:txBody>
      </p:sp>
    </p:spTree>
    <p:extLst>
      <p:ext uri="{BB962C8B-B14F-4D97-AF65-F5344CB8AC3E}">
        <p14:creationId xmlns:p14="http://schemas.microsoft.com/office/powerpoint/2010/main" val="1927304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D4A4E-2DBD-4E77-BCDD-73A55BA1EA58}"/>
              </a:ext>
            </a:extLst>
          </p:cNvPr>
          <p:cNvPicPr>
            <a:picLocks noChangeAspect="1"/>
          </p:cNvPicPr>
          <p:nvPr/>
        </p:nvPicPr>
        <p:blipFill>
          <a:blip r:embed="rId3"/>
          <a:stretch>
            <a:fillRect/>
          </a:stretch>
        </p:blipFill>
        <p:spPr>
          <a:xfrm>
            <a:off x="1853013" y="4869160"/>
            <a:ext cx="1171575" cy="1524000"/>
          </a:xfrm>
          <a:prstGeom prst="rect">
            <a:avLst/>
          </a:prstGeom>
        </p:spPr>
      </p:pic>
      <p:pic>
        <p:nvPicPr>
          <p:cNvPr id="3" name="Picture 2">
            <a:extLst>
              <a:ext uri="{FF2B5EF4-FFF2-40B4-BE49-F238E27FC236}">
                <a16:creationId xmlns:a16="http://schemas.microsoft.com/office/drawing/2014/main" id="{B377FEC9-2218-4ED8-BA8C-A41B3705655D}"/>
              </a:ext>
            </a:extLst>
          </p:cNvPr>
          <p:cNvPicPr>
            <a:picLocks noChangeAspect="1"/>
          </p:cNvPicPr>
          <p:nvPr/>
        </p:nvPicPr>
        <p:blipFill>
          <a:blip r:embed="rId4"/>
          <a:stretch>
            <a:fillRect/>
          </a:stretch>
        </p:blipFill>
        <p:spPr>
          <a:xfrm>
            <a:off x="8998143" y="762143"/>
            <a:ext cx="1533525" cy="1933575"/>
          </a:xfrm>
          <a:prstGeom prst="rect">
            <a:avLst/>
          </a:prstGeom>
        </p:spPr>
      </p:pic>
      <p:sp>
        <p:nvSpPr>
          <p:cNvPr id="4" name="Speech Bubble: Rectangle with Corners Rounded 3">
            <a:extLst>
              <a:ext uri="{FF2B5EF4-FFF2-40B4-BE49-F238E27FC236}">
                <a16:creationId xmlns:a16="http://schemas.microsoft.com/office/drawing/2014/main" id="{9588D897-EE19-4836-8826-4FA42E1FD07A}"/>
              </a:ext>
            </a:extLst>
          </p:cNvPr>
          <p:cNvSpPr/>
          <p:nvPr/>
        </p:nvSpPr>
        <p:spPr>
          <a:xfrm>
            <a:off x="4778035" y="2891777"/>
            <a:ext cx="5753632" cy="3793375"/>
          </a:xfrm>
          <a:prstGeom prst="wedgeRoundRectCallout">
            <a:avLst>
              <a:gd name="adj1" fmla="val -79751"/>
              <a:gd name="adj2" fmla="val 134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AA03C4EF-408E-4E83-90BF-09A1B37F523B}"/>
              </a:ext>
            </a:extLst>
          </p:cNvPr>
          <p:cNvSpPr txBox="1"/>
          <p:nvPr/>
        </p:nvSpPr>
        <p:spPr>
          <a:xfrm>
            <a:off x="5082404" y="3311291"/>
            <a:ext cx="5256584"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Unwilling to engage in new activities</a:t>
            </a:r>
          </a:p>
          <a:p>
            <a:pPr marL="342900" indent="-342900">
              <a:buFont typeface="Arial" panose="020B0604020202020204" pitchFamily="34" charset="0"/>
              <a:buChar char="•"/>
            </a:pPr>
            <a:r>
              <a:rPr lang="en-GB" sz="2400" dirty="0"/>
              <a:t>Unable to join in</a:t>
            </a:r>
          </a:p>
          <a:p>
            <a:pPr marL="342900" indent="-342900">
              <a:buFont typeface="Arial" panose="020B0604020202020204" pitchFamily="34" charset="0"/>
              <a:buChar char="•"/>
            </a:pPr>
            <a:r>
              <a:rPr lang="en-GB" sz="2400" dirty="0"/>
              <a:t>Strong dislike at getting messy</a:t>
            </a:r>
          </a:p>
          <a:p>
            <a:pPr marL="342900" indent="-342900">
              <a:buFont typeface="Arial" panose="020B0604020202020204" pitchFamily="34" charset="0"/>
              <a:buChar char="•"/>
            </a:pPr>
            <a:r>
              <a:rPr lang="en-GB" sz="2400" dirty="0"/>
              <a:t>Distracted, wandering, unfocused</a:t>
            </a:r>
          </a:p>
          <a:p>
            <a:pPr marL="342900" indent="-342900">
              <a:buFont typeface="Arial" panose="020B0604020202020204" pitchFamily="34" charset="0"/>
              <a:buChar char="•"/>
            </a:pPr>
            <a:r>
              <a:rPr lang="en-GB" sz="2400" dirty="0"/>
              <a:t>Rushing, unable to stay,</a:t>
            </a:r>
          </a:p>
          <a:p>
            <a:pPr marL="342900" indent="-342900">
              <a:buFont typeface="Arial" panose="020B0604020202020204" pitchFamily="34" charset="0"/>
              <a:buChar char="•"/>
            </a:pPr>
            <a:r>
              <a:rPr lang="en-GB" sz="2400" dirty="0"/>
              <a:t>Extreme emotional response at not being able to do something</a:t>
            </a:r>
          </a:p>
        </p:txBody>
      </p:sp>
      <p:sp>
        <p:nvSpPr>
          <p:cNvPr id="10" name="Speech Bubble: Rectangle with Corners Rounded 9">
            <a:extLst>
              <a:ext uri="{FF2B5EF4-FFF2-40B4-BE49-F238E27FC236}">
                <a16:creationId xmlns:a16="http://schemas.microsoft.com/office/drawing/2014/main" id="{91D070B0-3477-4460-AF7F-E166F9D7B766}"/>
              </a:ext>
            </a:extLst>
          </p:cNvPr>
          <p:cNvSpPr/>
          <p:nvPr/>
        </p:nvSpPr>
        <p:spPr>
          <a:xfrm>
            <a:off x="6185637" y="499721"/>
            <a:ext cx="2600672" cy="1778496"/>
          </a:xfrm>
          <a:prstGeom prst="wedgeRoundRectCallout">
            <a:avLst>
              <a:gd name="adj1" fmla="val 48628"/>
              <a:gd name="adj2" fmla="val 695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967C9AE-4CA7-42BD-AF58-6C4CFB1F9816}"/>
              </a:ext>
            </a:extLst>
          </p:cNvPr>
          <p:cNvSpPr txBox="1"/>
          <p:nvPr/>
        </p:nvSpPr>
        <p:spPr>
          <a:xfrm>
            <a:off x="6477861" y="788805"/>
            <a:ext cx="2016224" cy="830997"/>
          </a:xfrm>
          <a:prstGeom prst="rect">
            <a:avLst/>
          </a:prstGeom>
          <a:noFill/>
        </p:spPr>
        <p:txBody>
          <a:bodyPr wrap="square" rtlCol="0">
            <a:spAutoFit/>
          </a:bodyPr>
          <a:lstStyle/>
          <a:p>
            <a:pPr algn="ctr"/>
            <a:r>
              <a:rPr lang="en-GB" sz="2400" dirty="0"/>
              <a:t>What can YOU do to help?</a:t>
            </a:r>
          </a:p>
        </p:txBody>
      </p:sp>
      <p:sp>
        <p:nvSpPr>
          <p:cNvPr id="9" name="Rectangle 8">
            <a:extLst>
              <a:ext uri="{FF2B5EF4-FFF2-40B4-BE49-F238E27FC236}">
                <a16:creationId xmlns:a16="http://schemas.microsoft.com/office/drawing/2014/main" id="{64A6DD09-242D-40B2-BD72-A496800653B8}"/>
              </a:ext>
            </a:extLst>
          </p:cNvPr>
          <p:cNvSpPr/>
          <p:nvPr/>
        </p:nvSpPr>
        <p:spPr>
          <a:xfrm>
            <a:off x="1660334" y="161978"/>
            <a:ext cx="4313471" cy="1200329"/>
          </a:xfrm>
          <a:prstGeom prst="rect">
            <a:avLst/>
          </a:prstGeom>
          <a:solidFill>
            <a:srgbClr val="FFC000"/>
          </a:solidFill>
        </p:spPr>
        <p:txBody>
          <a:bodyPr wrap="square">
            <a:spAutoFit/>
          </a:bodyPr>
          <a:lstStyle/>
          <a:p>
            <a:r>
              <a:rPr lang="en-GB" b="1" dirty="0"/>
              <a:t>DOING</a:t>
            </a:r>
            <a:br>
              <a:rPr lang="en-GB" b="1" dirty="0"/>
            </a:br>
            <a:r>
              <a:rPr lang="en-GB" b="1" dirty="0"/>
              <a:t>	- </a:t>
            </a:r>
            <a:r>
              <a:rPr lang="en-GB" dirty="0"/>
              <a:t>Exploring and experimenting </a:t>
            </a:r>
          </a:p>
          <a:p>
            <a:r>
              <a:rPr lang="en-GB" dirty="0"/>
              <a:t>	- Experiencing options</a:t>
            </a:r>
          </a:p>
          <a:p>
            <a:r>
              <a:rPr lang="en-GB" dirty="0"/>
              <a:t>	- Initiating, engaging and doing</a:t>
            </a:r>
          </a:p>
        </p:txBody>
      </p:sp>
    </p:spTree>
    <p:extLst>
      <p:ext uri="{BB962C8B-B14F-4D97-AF65-F5344CB8AC3E}">
        <p14:creationId xmlns:p14="http://schemas.microsoft.com/office/powerpoint/2010/main" val="340036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D4A4E-2DBD-4E77-BCDD-73A55BA1EA58}"/>
              </a:ext>
            </a:extLst>
          </p:cNvPr>
          <p:cNvPicPr>
            <a:picLocks noChangeAspect="1"/>
          </p:cNvPicPr>
          <p:nvPr/>
        </p:nvPicPr>
        <p:blipFill>
          <a:blip r:embed="rId3"/>
          <a:stretch>
            <a:fillRect/>
          </a:stretch>
        </p:blipFill>
        <p:spPr>
          <a:xfrm>
            <a:off x="1853013" y="4869160"/>
            <a:ext cx="1171575" cy="1524000"/>
          </a:xfrm>
          <a:prstGeom prst="rect">
            <a:avLst/>
          </a:prstGeom>
        </p:spPr>
      </p:pic>
      <p:pic>
        <p:nvPicPr>
          <p:cNvPr id="3" name="Picture 2">
            <a:extLst>
              <a:ext uri="{FF2B5EF4-FFF2-40B4-BE49-F238E27FC236}">
                <a16:creationId xmlns:a16="http://schemas.microsoft.com/office/drawing/2014/main" id="{B377FEC9-2218-4ED8-BA8C-A41B3705655D}"/>
              </a:ext>
            </a:extLst>
          </p:cNvPr>
          <p:cNvPicPr>
            <a:picLocks noChangeAspect="1"/>
          </p:cNvPicPr>
          <p:nvPr/>
        </p:nvPicPr>
        <p:blipFill>
          <a:blip r:embed="rId4"/>
          <a:stretch>
            <a:fillRect/>
          </a:stretch>
        </p:blipFill>
        <p:spPr>
          <a:xfrm>
            <a:off x="8998143" y="762143"/>
            <a:ext cx="1533525" cy="1933575"/>
          </a:xfrm>
          <a:prstGeom prst="rect">
            <a:avLst/>
          </a:prstGeom>
        </p:spPr>
      </p:pic>
      <p:sp>
        <p:nvSpPr>
          <p:cNvPr id="4" name="Speech Bubble: Rectangle with Corners Rounded 3">
            <a:extLst>
              <a:ext uri="{FF2B5EF4-FFF2-40B4-BE49-F238E27FC236}">
                <a16:creationId xmlns:a16="http://schemas.microsoft.com/office/drawing/2014/main" id="{9588D897-EE19-4836-8826-4FA42E1FD07A}"/>
              </a:ext>
            </a:extLst>
          </p:cNvPr>
          <p:cNvSpPr/>
          <p:nvPr/>
        </p:nvSpPr>
        <p:spPr>
          <a:xfrm>
            <a:off x="4778035" y="2891777"/>
            <a:ext cx="5753632" cy="3793375"/>
          </a:xfrm>
          <a:prstGeom prst="wedgeRoundRectCallout">
            <a:avLst>
              <a:gd name="adj1" fmla="val -79751"/>
              <a:gd name="adj2" fmla="val 134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AA03C4EF-408E-4E83-90BF-09A1B37F523B}"/>
              </a:ext>
            </a:extLst>
          </p:cNvPr>
          <p:cNvSpPr txBox="1"/>
          <p:nvPr/>
        </p:nvSpPr>
        <p:spPr>
          <a:xfrm>
            <a:off x="5082404" y="3311291"/>
            <a:ext cx="5256584"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t>Gets confused and conflicted</a:t>
            </a:r>
          </a:p>
          <a:p>
            <a:pPr marL="342900" indent="-342900">
              <a:buFont typeface="Arial" panose="020B0604020202020204" pitchFamily="34" charset="0"/>
              <a:buChar char="•"/>
            </a:pPr>
            <a:r>
              <a:rPr lang="en-GB" sz="2400" dirty="0"/>
              <a:t>Overwhelmed by feelings</a:t>
            </a:r>
          </a:p>
          <a:p>
            <a:pPr marL="342900" indent="-342900">
              <a:buFont typeface="Arial" panose="020B0604020202020204" pitchFamily="34" charset="0"/>
              <a:buChar char="•"/>
            </a:pPr>
            <a:r>
              <a:rPr lang="en-GB" sz="2400" dirty="0"/>
              <a:t>Unable to think things through</a:t>
            </a:r>
          </a:p>
          <a:p>
            <a:pPr marL="342900" indent="-342900">
              <a:buFont typeface="Arial" panose="020B0604020202020204" pitchFamily="34" charset="0"/>
              <a:buChar char="•"/>
            </a:pPr>
            <a:r>
              <a:rPr lang="en-GB" sz="2400" dirty="0"/>
              <a:t>Does not relate actions to consequences</a:t>
            </a:r>
          </a:p>
          <a:p>
            <a:pPr marL="342900" indent="-342900">
              <a:buFont typeface="Arial" panose="020B0604020202020204" pitchFamily="34" charset="0"/>
              <a:buChar char="•"/>
            </a:pPr>
            <a:r>
              <a:rPr lang="en-GB" sz="2400" dirty="0"/>
              <a:t>Over reacts; can be explosive</a:t>
            </a:r>
          </a:p>
          <a:p>
            <a:pPr marL="342900" indent="-342900">
              <a:buFont typeface="Arial" panose="020B0604020202020204" pitchFamily="34" charset="0"/>
              <a:buChar char="•"/>
            </a:pPr>
            <a:r>
              <a:rPr lang="en-GB" sz="2400" dirty="0"/>
              <a:t>Feels and acts – no thought or choosing</a:t>
            </a:r>
          </a:p>
        </p:txBody>
      </p:sp>
      <p:sp>
        <p:nvSpPr>
          <p:cNvPr id="10" name="Speech Bubble: Rectangle with Corners Rounded 9">
            <a:extLst>
              <a:ext uri="{FF2B5EF4-FFF2-40B4-BE49-F238E27FC236}">
                <a16:creationId xmlns:a16="http://schemas.microsoft.com/office/drawing/2014/main" id="{91D070B0-3477-4460-AF7F-E166F9D7B766}"/>
              </a:ext>
            </a:extLst>
          </p:cNvPr>
          <p:cNvSpPr/>
          <p:nvPr/>
        </p:nvSpPr>
        <p:spPr>
          <a:xfrm>
            <a:off x="6185637" y="499721"/>
            <a:ext cx="2600672" cy="1778496"/>
          </a:xfrm>
          <a:prstGeom prst="wedgeRoundRectCallout">
            <a:avLst>
              <a:gd name="adj1" fmla="val 48628"/>
              <a:gd name="adj2" fmla="val 695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967C9AE-4CA7-42BD-AF58-6C4CFB1F9816}"/>
              </a:ext>
            </a:extLst>
          </p:cNvPr>
          <p:cNvSpPr txBox="1"/>
          <p:nvPr/>
        </p:nvSpPr>
        <p:spPr>
          <a:xfrm>
            <a:off x="6477861" y="788805"/>
            <a:ext cx="2016224" cy="830997"/>
          </a:xfrm>
          <a:prstGeom prst="rect">
            <a:avLst/>
          </a:prstGeom>
          <a:noFill/>
        </p:spPr>
        <p:txBody>
          <a:bodyPr wrap="square" rtlCol="0">
            <a:spAutoFit/>
          </a:bodyPr>
          <a:lstStyle/>
          <a:p>
            <a:pPr algn="ctr"/>
            <a:r>
              <a:rPr lang="en-GB" sz="2400" dirty="0"/>
              <a:t>What can YOU do to help?</a:t>
            </a:r>
          </a:p>
        </p:txBody>
      </p:sp>
      <p:sp>
        <p:nvSpPr>
          <p:cNvPr id="12" name="Rectangle 11">
            <a:extLst>
              <a:ext uri="{FF2B5EF4-FFF2-40B4-BE49-F238E27FC236}">
                <a16:creationId xmlns:a16="http://schemas.microsoft.com/office/drawing/2014/main" id="{96456352-AB90-4CBC-9E39-78ABE088218B}"/>
              </a:ext>
            </a:extLst>
          </p:cNvPr>
          <p:cNvSpPr/>
          <p:nvPr/>
        </p:nvSpPr>
        <p:spPr>
          <a:xfrm>
            <a:off x="1703512" y="188640"/>
            <a:ext cx="4032448" cy="1754326"/>
          </a:xfrm>
          <a:prstGeom prst="rect">
            <a:avLst/>
          </a:prstGeom>
          <a:solidFill>
            <a:srgbClr val="FFFF00"/>
          </a:solidFill>
        </p:spPr>
        <p:txBody>
          <a:bodyPr wrap="square">
            <a:spAutoFit/>
          </a:bodyPr>
          <a:lstStyle/>
          <a:p>
            <a:r>
              <a:rPr lang="en-GB" b="1" dirty="0"/>
              <a:t>THINKING</a:t>
            </a:r>
            <a:br>
              <a:rPr lang="en-GB" b="1" dirty="0"/>
            </a:br>
            <a:r>
              <a:rPr lang="en-GB" b="1" dirty="0"/>
              <a:t>	</a:t>
            </a:r>
            <a:r>
              <a:rPr lang="en-GB" dirty="0"/>
              <a:t>- Expressing a view</a:t>
            </a:r>
          </a:p>
          <a:p>
            <a:r>
              <a:rPr lang="en-GB" dirty="0"/>
              <a:t>	-Learning about cause and            	effect</a:t>
            </a:r>
          </a:p>
          <a:p>
            <a:r>
              <a:rPr lang="en-GB" dirty="0"/>
              <a:t>	-Feeling, thinking and 	problem solving</a:t>
            </a:r>
          </a:p>
        </p:txBody>
      </p:sp>
    </p:spTree>
    <p:extLst>
      <p:ext uri="{BB962C8B-B14F-4D97-AF65-F5344CB8AC3E}">
        <p14:creationId xmlns:p14="http://schemas.microsoft.com/office/powerpoint/2010/main" val="3143432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D4A4E-2DBD-4E77-BCDD-73A55BA1EA58}"/>
              </a:ext>
            </a:extLst>
          </p:cNvPr>
          <p:cNvPicPr>
            <a:picLocks noChangeAspect="1"/>
          </p:cNvPicPr>
          <p:nvPr/>
        </p:nvPicPr>
        <p:blipFill>
          <a:blip r:embed="rId3"/>
          <a:stretch>
            <a:fillRect/>
          </a:stretch>
        </p:blipFill>
        <p:spPr>
          <a:xfrm>
            <a:off x="1853013" y="4869160"/>
            <a:ext cx="1171575" cy="1524000"/>
          </a:xfrm>
          <a:prstGeom prst="rect">
            <a:avLst/>
          </a:prstGeom>
        </p:spPr>
      </p:pic>
      <p:pic>
        <p:nvPicPr>
          <p:cNvPr id="3" name="Picture 2">
            <a:extLst>
              <a:ext uri="{FF2B5EF4-FFF2-40B4-BE49-F238E27FC236}">
                <a16:creationId xmlns:a16="http://schemas.microsoft.com/office/drawing/2014/main" id="{B377FEC9-2218-4ED8-BA8C-A41B3705655D}"/>
              </a:ext>
            </a:extLst>
          </p:cNvPr>
          <p:cNvPicPr>
            <a:picLocks noChangeAspect="1"/>
          </p:cNvPicPr>
          <p:nvPr/>
        </p:nvPicPr>
        <p:blipFill>
          <a:blip r:embed="rId4"/>
          <a:stretch>
            <a:fillRect/>
          </a:stretch>
        </p:blipFill>
        <p:spPr>
          <a:xfrm>
            <a:off x="8998143" y="762143"/>
            <a:ext cx="1533525" cy="1933575"/>
          </a:xfrm>
          <a:prstGeom prst="rect">
            <a:avLst/>
          </a:prstGeom>
        </p:spPr>
      </p:pic>
      <p:sp>
        <p:nvSpPr>
          <p:cNvPr id="4" name="Speech Bubble: Rectangle with Corners Rounded 3">
            <a:extLst>
              <a:ext uri="{FF2B5EF4-FFF2-40B4-BE49-F238E27FC236}">
                <a16:creationId xmlns:a16="http://schemas.microsoft.com/office/drawing/2014/main" id="{9588D897-EE19-4836-8826-4FA42E1FD07A}"/>
              </a:ext>
            </a:extLst>
          </p:cNvPr>
          <p:cNvSpPr/>
          <p:nvPr/>
        </p:nvSpPr>
        <p:spPr>
          <a:xfrm>
            <a:off x="4778035" y="2891777"/>
            <a:ext cx="5753632" cy="3793375"/>
          </a:xfrm>
          <a:prstGeom prst="wedgeRoundRectCallout">
            <a:avLst>
              <a:gd name="adj1" fmla="val -79751"/>
              <a:gd name="adj2" fmla="val 134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peech Bubble: Rectangle with Corners Rounded 9">
            <a:extLst>
              <a:ext uri="{FF2B5EF4-FFF2-40B4-BE49-F238E27FC236}">
                <a16:creationId xmlns:a16="http://schemas.microsoft.com/office/drawing/2014/main" id="{91D070B0-3477-4460-AF7F-E166F9D7B766}"/>
              </a:ext>
            </a:extLst>
          </p:cNvPr>
          <p:cNvSpPr/>
          <p:nvPr/>
        </p:nvSpPr>
        <p:spPr>
          <a:xfrm>
            <a:off x="6185637" y="499721"/>
            <a:ext cx="2600672" cy="1778496"/>
          </a:xfrm>
          <a:prstGeom prst="wedgeRoundRectCallout">
            <a:avLst>
              <a:gd name="adj1" fmla="val 48628"/>
              <a:gd name="adj2" fmla="val 695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967C9AE-4CA7-42BD-AF58-6C4CFB1F9816}"/>
              </a:ext>
            </a:extLst>
          </p:cNvPr>
          <p:cNvSpPr txBox="1"/>
          <p:nvPr/>
        </p:nvSpPr>
        <p:spPr>
          <a:xfrm>
            <a:off x="6477861" y="788805"/>
            <a:ext cx="2016224" cy="830997"/>
          </a:xfrm>
          <a:prstGeom prst="rect">
            <a:avLst/>
          </a:prstGeom>
          <a:noFill/>
        </p:spPr>
        <p:txBody>
          <a:bodyPr wrap="square" rtlCol="0">
            <a:spAutoFit/>
          </a:bodyPr>
          <a:lstStyle/>
          <a:p>
            <a:pPr algn="ctr"/>
            <a:r>
              <a:rPr lang="en-GB" sz="2400" dirty="0"/>
              <a:t>What can YOU do to help?</a:t>
            </a:r>
          </a:p>
        </p:txBody>
      </p:sp>
      <p:sp>
        <p:nvSpPr>
          <p:cNvPr id="12" name="Rectangle 11">
            <a:extLst>
              <a:ext uri="{FF2B5EF4-FFF2-40B4-BE49-F238E27FC236}">
                <a16:creationId xmlns:a16="http://schemas.microsoft.com/office/drawing/2014/main" id="{96456352-AB90-4CBC-9E39-78ABE088218B}"/>
              </a:ext>
            </a:extLst>
          </p:cNvPr>
          <p:cNvSpPr/>
          <p:nvPr/>
        </p:nvSpPr>
        <p:spPr>
          <a:xfrm>
            <a:off x="1703512" y="188640"/>
            <a:ext cx="4032448" cy="1754326"/>
          </a:xfrm>
          <a:prstGeom prst="rect">
            <a:avLst/>
          </a:prstGeom>
          <a:solidFill>
            <a:schemeClr val="accent3">
              <a:lumMod val="60000"/>
              <a:lumOff val="40000"/>
            </a:schemeClr>
          </a:solidFill>
        </p:spPr>
        <p:txBody>
          <a:bodyPr wrap="square">
            <a:spAutoFit/>
          </a:bodyPr>
          <a:lstStyle/>
          <a:p>
            <a:r>
              <a:rPr lang="en-GB" b="1" dirty="0"/>
              <a:t>POWER AND IDENTITY</a:t>
            </a:r>
            <a:br>
              <a:rPr lang="en-GB" b="1" dirty="0"/>
            </a:br>
            <a:r>
              <a:rPr lang="en-GB" b="1" dirty="0"/>
              <a:t>	</a:t>
            </a:r>
            <a:r>
              <a:rPr lang="en-GB" dirty="0"/>
              <a:t>- Developing an identity</a:t>
            </a:r>
          </a:p>
          <a:p>
            <a:r>
              <a:rPr lang="en-GB" dirty="0"/>
              <a:t>               - Distinguishing between</a:t>
            </a:r>
          </a:p>
          <a:p>
            <a:r>
              <a:rPr lang="en-GB" dirty="0"/>
              <a:t>                    fantasy and reality</a:t>
            </a:r>
          </a:p>
          <a:p>
            <a:r>
              <a:rPr lang="en-GB" dirty="0"/>
              <a:t>               - Exploring power with</a:t>
            </a:r>
          </a:p>
          <a:p>
            <a:r>
              <a:rPr lang="en-GB" dirty="0"/>
              <a:t>                    responsibility</a:t>
            </a:r>
          </a:p>
        </p:txBody>
      </p:sp>
      <p:sp>
        <p:nvSpPr>
          <p:cNvPr id="5" name="TextBox 4">
            <a:extLst>
              <a:ext uri="{FF2B5EF4-FFF2-40B4-BE49-F238E27FC236}">
                <a16:creationId xmlns:a16="http://schemas.microsoft.com/office/drawing/2014/main" id="{039E7D99-9A41-4EBF-B208-3FC5C3DCE9D3}"/>
              </a:ext>
            </a:extLst>
          </p:cNvPr>
          <p:cNvSpPr txBox="1"/>
          <p:nvPr/>
        </p:nvSpPr>
        <p:spPr>
          <a:xfrm>
            <a:off x="5065306" y="3036566"/>
            <a:ext cx="5207159" cy="2831544"/>
          </a:xfrm>
          <a:prstGeom prst="rect">
            <a:avLst/>
          </a:prstGeom>
          <a:noFill/>
        </p:spPr>
        <p:txBody>
          <a:bodyPr wrap="square" rtlCol="0">
            <a:spAutoFit/>
          </a:bodyPr>
          <a:lstStyle/>
          <a:p>
            <a:pPr marL="342900" indent="-342900">
              <a:buFont typeface="Arial" panose="020B0604020202020204" pitchFamily="34" charset="0"/>
              <a:buChar char="•"/>
            </a:pPr>
            <a:r>
              <a:rPr lang="en-GB" sz="2000" dirty="0"/>
              <a:t>Needs to adopt a way of being, rather than being themselves.</a:t>
            </a:r>
          </a:p>
          <a:p>
            <a:pPr marL="342900" indent="-342900">
              <a:buFont typeface="Arial" panose="020B0604020202020204" pitchFamily="34" charset="0"/>
              <a:buChar char="•"/>
            </a:pPr>
            <a:r>
              <a:rPr lang="en-GB" sz="2000" dirty="0"/>
              <a:t>Uses abusive ways of being in powerful, rather than feeling secure with their power.</a:t>
            </a:r>
          </a:p>
          <a:p>
            <a:pPr marL="342900" indent="-342900">
              <a:buFont typeface="Arial" panose="020B0604020202020204" pitchFamily="34" charset="0"/>
              <a:buChar char="•"/>
            </a:pPr>
            <a:r>
              <a:rPr lang="en-GB" sz="2000" dirty="0"/>
              <a:t>Has to cover up, lie or be </a:t>
            </a:r>
            <a:r>
              <a:rPr lang="en-GB" sz="2000" dirty="0" err="1"/>
              <a:t>sneeky</a:t>
            </a:r>
            <a:r>
              <a:rPr lang="en-GB" sz="2000" dirty="0"/>
              <a:t>.</a:t>
            </a:r>
          </a:p>
          <a:p>
            <a:pPr marL="342900" indent="-342900">
              <a:buFont typeface="Arial" panose="020B0604020202020204" pitchFamily="34" charset="0"/>
              <a:buChar char="•"/>
            </a:pPr>
            <a:r>
              <a:rPr lang="en-GB" sz="2000" dirty="0"/>
              <a:t>Builds a ‘front’. What do others think of me.</a:t>
            </a:r>
          </a:p>
          <a:p>
            <a:pPr marL="342900" indent="-342900">
              <a:buFont typeface="Arial" panose="020B0604020202020204" pitchFamily="34" charset="0"/>
              <a:buChar char="•"/>
            </a:pPr>
            <a:r>
              <a:rPr lang="en-GB" sz="2000" dirty="0"/>
              <a:t>Has a fixed and limited perspective about ways of dealing with feelings and situations.</a:t>
            </a:r>
          </a:p>
          <a:p>
            <a:endParaRPr lang="en-GB" dirty="0"/>
          </a:p>
        </p:txBody>
      </p:sp>
    </p:spTree>
    <p:extLst>
      <p:ext uri="{BB962C8B-B14F-4D97-AF65-F5344CB8AC3E}">
        <p14:creationId xmlns:p14="http://schemas.microsoft.com/office/powerpoint/2010/main" val="780722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D4A4E-2DBD-4E77-BCDD-73A55BA1EA58}"/>
              </a:ext>
            </a:extLst>
          </p:cNvPr>
          <p:cNvPicPr>
            <a:picLocks noChangeAspect="1"/>
          </p:cNvPicPr>
          <p:nvPr/>
        </p:nvPicPr>
        <p:blipFill>
          <a:blip r:embed="rId3"/>
          <a:stretch>
            <a:fillRect/>
          </a:stretch>
        </p:blipFill>
        <p:spPr>
          <a:xfrm>
            <a:off x="1853013" y="4869160"/>
            <a:ext cx="1171575" cy="1524000"/>
          </a:xfrm>
          <a:prstGeom prst="rect">
            <a:avLst/>
          </a:prstGeom>
        </p:spPr>
      </p:pic>
      <p:pic>
        <p:nvPicPr>
          <p:cNvPr id="3" name="Picture 2">
            <a:extLst>
              <a:ext uri="{FF2B5EF4-FFF2-40B4-BE49-F238E27FC236}">
                <a16:creationId xmlns:a16="http://schemas.microsoft.com/office/drawing/2014/main" id="{B377FEC9-2218-4ED8-BA8C-A41B3705655D}"/>
              </a:ext>
            </a:extLst>
          </p:cNvPr>
          <p:cNvPicPr>
            <a:picLocks noChangeAspect="1"/>
          </p:cNvPicPr>
          <p:nvPr/>
        </p:nvPicPr>
        <p:blipFill>
          <a:blip r:embed="rId4"/>
          <a:stretch>
            <a:fillRect/>
          </a:stretch>
        </p:blipFill>
        <p:spPr>
          <a:xfrm>
            <a:off x="8998143" y="762143"/>
            <a:ext cx="1533525" cy="1933575"/>
          </a:xfrm>
          <a:prstGeom prst="rect">
            <a:avLst/>
          </a:prstGeom>
        </p:spPr>
      </p:pic>
      <p:sp>
        <p:nvSpPr>
          <p:cNvPr id="4" name="Speech Bubble: Rectangle with Corners Rounded 3">
            <a:extLst>
              <a:ext uri="{FF2B5EF4-FFF2-40B4-BE49-F238E27FC236}">
                <a16:creationId xmlns:a16="http://schemas.microsoft.com/office/drawing/2014/main" id="{9588D897-EE19-4836-8826-4FA42E1FD07A}"/>
              </a:ext>
            </a:extLst>
          </p:cNvPr>
          <p:cNvSpPr/>
          <p:nvPr/>
        </p:nvSpPr>
        <p:spPr>
          <a:xfrm>
            <a:off x="4798792" y="2855905"/>
            <a:ext cx="5753632" cy="3793375"/>
          </a:xfrm>
          <a:prstGeom prst="wedgeRoundRectCallout">
            <a:avLst>
              <a:gd name="adj1" fmla="val -79751"/>
              <a:gd name="adj2" fmla="val 134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Settled </a:t>
            </a:r>
          </a:p>
        </p:txBody>
      </p:sp>
      <p:sp>
        <p:nvSpPr>
          <p:cNvPr id="10" name="Speech Bubble: Rectangle with Corners Rounded 9">
            <a:extLst>
              <a:ext uri="{FF2B5EF4-FFF2-40B4-BE49-F238E27FC236}">
                <a16:creationId xmlns:a16="http://schemas.microsoft.com/office/drawing/2014/main" id="{91D070B0-3477-4460-AF7F-E166F9D7B766}"/>
              </a:ext>
            </a:extLst>
          </p:cNvPr>
          <p:cNvSpPr/>
          <p:nvPr/>
        </p:nvSpPr>
        <p:spPr>
          <a:xfrm>
            <a:off x="6185637" y="499721"/>
            <a:ext cx="2600672" cy="1778496"/>
          </a:xfrm>
          <a:prstGeom prst="wedgeRoundRectCallout">
            <a:avLst>
              <a:gd name="adj1" fmla="val 48628"/>
              <a:gd name="adj2" fmla="val 695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967C9AE-4CA7-42BD-AF58-6C4CFB1F9816}"/>
              </a:ext>
            </a:extLst>
          </p:cNvPr>
          <p:cNvSpPr txBox="1"/>
          <p:nvPr/>
        </p:nvSpPr>
        <p:spPr>
          <a:xfrm>
            <a:off x="6477861" y="788805"/>
            <a:ext cx="2016224" cy="830997"/>
          </a:xfrm>
          <a:prstGeom prst="rect">
            <a:avLst/>
          </a:prstGeom>
          <a:noFill/>
        </p:spPr>
        <p:txBody>
          <a:bodyPr wrap="square" rtlCol="0">
            <a:spAutoFit/>
          </a:bodyPr>
          <a:lstStyle/>
          <a:p>
            <a:pPr algn="ctr"/>
            <a:r>
              <a:rPr lang="en-GB" sz="2400" dirty="0"/>
              <a:t>What can YOU do to help?</a:t>
            </a:r>
          </a:p>
        </p:txBody>
      </p:sp>
      <p:sp>
        <p:nvSpPr>
          <p:cNvPr id="12" name="Rectangle 11">
            <a:extLst>
              <a:ext uri="{FF2B5EF4-FFF2-40B4-BE49-F238E27FC236}">
                <a16:creationId xmlns:a16="http://schemas.microsoft.com/office/drawing/2014/main" id="{96456352-AB90-4CBC-9E39-78ABE088218B}"/>
              </a:ext>
            </a:extLst>
          </p:cNvPr>
          <p:cNvSpPr/>
          <p:nvPr/>
        </p:nvSpPr>
        <p:spPr>
          <a:xfrm>
            <a:off x="1703512" y="188641"/>
            <a:ext cx="4032448" cy="2031325"/>
          </a:xfrm>
          <a:prstGeom prst="rect">
            <a:avLst/>
          </a:prstGeom>
          <a:solidFill>
            <a:schemeClr val="accent4">
              <a:lumMod val="60000"/>
              <a:lumOff val="40000"/>
            </a:schemeClr>
          </a:solidFill>
        </p:spPr>
        <p:txBody>
          <a:bodyPr wrap="square">
            <a:spAutoFit/>
          </a:bodyPr>
          <a:lstStyle/>
          <a:p>
            <a:r>
              <a:rPr lang="en-GB" b="1" dirty="0"/>
              <a:t>SKILLS AND STRUCTURE</a:t>
            </a:r>
            <a:br>
              <a:rPr lang="en-GB" b="1" dirty="0"/>
            </a:br>
            <a:r>
              <a:rPr lang="en-GB" b="1" dirty="0"/>
              <a:t>	</a:t>
            </a:r>
            <a:r>
              <a:rPr lang="en-GB" dirty="0"/>
              <a:t>-Motivation for developing </a:t>
            </a:r>
          </a:p>
          <a:p>
            <a:r>
              <a:rPr lang="en-GB" dirty="0"/>
              <a:t>                   skills</a:t>
            </a:r>
          </a:p>
          <a:p>
            <a:r>
              <a:rPr lang="en-GB" dirty="0"/>
              <a:t>              - Developing morals and</a:t>
            </a:r>
          </a:p>
          <a:p>
            <a:r>
              <a:rPr lang="en-GB" dirty="0"/>
              <a:t>                    values</a:t>
            </a:r>
          </a:p>
          <a:p>
            <a:r>
              <a:rPr lang="en-GB" dirty="0"/>
              <a:t>              - Understanding the need for</a:t>
            </a:r>
          </a:p>
          <a:p>
            <a:r>
              <a:rPr lang="en-GB" dirty="0"/>
              <a:t>                    rules</a:t>
            </a:r>
          </a:p>
        </p:txBody>
      </p:sp>
      <p:sp>
        <p:nvSpPr>
          <p:cNvPr id="5" name="TextBox 4">
            <a:extLst>
              <a:ext uri="{FF2B5EF4-FFF2-40B4-BE49-F238E27FC236}">
                <a16:creationId xmlns:a16="http://schemas.microsoft.com/office/drawing/2014/main" id="{E315B4D4-E959-45CC-A4E7-56D93919BA5B}"/>
              </a:ext>
            </a:extLst>
          </p:cNvPr>
          <p:cNvSpPr txBox="1"/>
          <p:nvPr/>
        </p:nvSpPr>
        <p:spPr>
          <a:xfrm>
            <a:off x="5159896" y="3140969"/>
            <a:ext cx="5040560" cy="3508653"/>
          </a:xfrm>
          <a:prstGeom prst="rect">
            <a:avLst/>
          </a:prstGeom>
          <a:noFill/>
        </p:spPr>
        <p:txBody>
          <a:bodyPr wrap="square" rtlCol="0">
            <a:spAutoFit/>
          </a:bodyPr>
          <a:lstStyle/>
          <a:p>
            <a:pPr marL="285750" indent="-285750">
              <a:buFont typeface="Arial" panose="020B0604020202020204" pitchFamily="34" charset="0"/>
              <a:buChar char="•"/>
            </a:pPr>
            <a:r>
              <a:rPr lang="en-GB" sz="2200" dirty="0"/>
              <a:t>Settled into not working</a:t>
            </a:r>
          </a:p>
          <a:p>
            <a:pPr marL="285750" indent="-285750">
              <a:buFont typeface="Arial" panose="020B0604020202020204" pitchFamily="34" charset="0"/>
              <a:buChar char="•"/>
            </a:pPr>
            <a:r>
              <a:rPr lang="en-GB" sz="2200" dirty="0"/>
              <a:t>Acts as if they know it already</a:t>
            </a:r>
          </a:p>
          <a:p>
            <a:pPr marL="285750" indent="-285750">
              <a:buFont typeface="Arial" panose="020B0604020202020204" pitchFamily="34" charset="0"/>
              <a:buChar char="•"/>
            </a:pPr>
            <a:r>
              <a:rPr lang="en-GB" sz="2200" dirty="0"/>
              <a:t>Unrealistic about time, effort or skill needed to do something</a:t>
            </a:r>
          </a:p>
          <a:p>
            <a:pPr marL="285750" indent="-285750">
              <a:buFont typeface="Arial" panose="020B0604020202020204" pitchFamily="34" charset="0"/>
              <a:buChar char="•"/>
            </a:pPr>
            <a:r>
              <a:rPr lang="en-GB" sz="2200" dirty="0"/>
              <a:t>Obsess about a peer or adult</a:t>
            </a:r>
          </a:p>
          <a:p>
            <a:pPr marL="285750" indent="-285750">
              <a:buFont typeface="Arial" panose="020B0604020202020204" pitchFamily="34" charset="0"/>
              <a:buChar char="•"/>
            </a:pPr>
            <a:r>
              <a:rPr lang="en-GB" sz="2200" dirty="0"/>
              <a:t>Unable to cope with values that challenge their ‘family’ view or values</a:t>
            </a:r>
          </a:p>
          <a:p>
            <a:pPr marL="285750" indent="-285750">
              <a:buFont typeface="Arial" panose="020B0604020202020204" pitchFamily="34" charset="0"/>
              <a:buChar char="•"/>
            </a:pPr>
            <a:r>
              <a:rPr lang="en-GB" sz="2200" dirty="0"/>
              <a:t>Lacking a moral compass: uninterested in values exploration</a:t>
            </a:r>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2476692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E8B710C-10C1-6247-A7F0-D6976DD69751}"/>
              </a:ext>
            </a:extLst>
          </p:cNvPr>
          <p:cNvSpPr>
            <a:spLocks noGrp="1"/>
          </p:cNvSpPr>
          <p:nvPr>
            <p:ph type="ctrTitle"/>
          </p:nvPr>
        </p:nvSpPr>
        <p:spPr>
          <a:xfrm>
            <a:off x="3315031" y="1380754"/>
            <a:ext cx="5561938" cy="2513516"/>
          </a:xfrm>
        </p:spPr>
        <p:txBody>
          <a:bodyPr vert="horz" lIns="91440" tIns="45720" rIns="91440" bIns="45720" rtlCol="0" anchor="b">
            <a:normAutofit/>
          </a:bodyPr>
          <a:lstStyle/>
          <a:p>
            <a:pPr algn="ctr">
              <a:spcBef>
                <a:spcPct val="0"/>
              </a:spcBef>
            </a:pPr>
            <a:r>
              <a:rPr lang="en-US" sz="6000" kern="1200" dirty="0">
                <a:solidFill>
                  <a:schemeClr val="tx1"/>
                </a:solidFill>
                <a:latin typeface="Modern Love" pitchFamily="82" charset="0"/>
              </a:rPr>
              <a:t>The learning Environment </a:t>
            </a:r>
          </a:p>
        </p:txBody>
      </p:sp>
      <p:sp>
        <p:nvSpPr>
          <p:cNvPr id="3" name="Subtitle 2">
            <a:extLst>
              <a:ext uri="{FF2B5EF4-FFF2-40B4-BE49-F238E27FC236}">
                <a16:creationId xmlns:a16="http://schemas.microsoft.com/office/drawing/2014/main" id="{88AFED38-7DE0-4C42-A8ED-AD098A67D9B0}"/>
              </a:ext>
            </a:extLst>
          </p:cNvPr>
          <p:cNvSpPr>
            <a:spLocks noGrp="1"/>
          </p:cNvSpPr>
          <p:nvPr>
            <p:ph type="subTitle" idx="1"/>
          </p:nvPr>
        </p:nvSpPr>
        <p:spPr>
          <a:xfrm>
            <a:off x="3315031" y="4076802"/>
            <a:ext cx="5561938" cy="1534587"/>
          </a:xfrm>
        </p:spPr>
        <p:txBody>
          <a:bodyPr vert="horz" lIns="91440" tIns="45720" rIns="91440" bIns="45720" rtlCol="0">
            <a:normAutofit/>
          </a:bodyPr>
          <a:lstStyle/>
          <a:p>
            <a:pPr marL="0" indent="0" algn="ctr">
              <a:spcBef>
                <a:spcPts val="1000"/>
              </a:spcBef>
            </a:pPr>
            <a:r>
              <a:rPr lang="en-US" sz="2400" kern="1200" dirty="0">
                <a:solidFill>
                  <a:schemeClr val="tx1"/>
                </a:solidFill>
                <a:latin typeface="Cavolini" panose="03000502040302020204" pitchFamily="66" charset="0"/>
                <a:cs typeface="Cavolini" panose="03000502040302020204" pitchFamily="66" charset="0"/>
              </a:rPr>
              <a:t>What would you expect to see?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574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5D57-9474-46C3-ADB6-44DB274B99E4}"/>
              </a:ext>
            </a:extLst>
          </p:cNvPr>
          <p:cNvSpPr>
            <a:spLocks noGrp="1"/>
          </p:cNvSpPr>
          <p:nvPr>
            <p:ph type="ctrTitle"/>
          </p:nvPr>
        </p:nvSpPr>
        <p:spPr>
          <a:xfrm>
            <a:off x="1541863" y="266469"/>
            <a:ext cx="9018633" cy="784663"/>
          </a:xfrm>
        </p:spPr>
        <p:txBody>
          <a:bodyPr/>
          <a:lstStyle/>
          <a:p>
            <a:r>
              <a:rPr lang="en-GB" sz="4000" dirty="0">
                <a:latin typeface="Modern Love" pitchFamily="82" charset="0"/>
              </a:rPr>
              <a:t>Thrive safe space in the classroom</a:t>
            </a:r>
          </a:p>
        </p:txBody>
      </p:sp>
      <p:pic>
        <p:nvPicPr>
          <p:cNvPr id="4" name="Picture 3">
            <a:extLst>
              <a:ext uri="{FF2B5EF4-FFF2-40B4-BE49-F238E27FC236}">
                <a16:creationId xmlns:a16="http://schemas.microsoft.com/office/drawing/2014/main" id="{66F62E33-9D6C-4A73-973D-B51749FFCA08}"/>
              </a:ext>
            </a:extLst>
          </p:cNvPr>
          <p:cNvPicPr>
            <a:picLocks noChangeAspect="1"/>
          </p:cNvPicPr>
          <p:nvPr/>
        </p:nvPicPr>
        <p:blipFill>
          <a:blip r:embed="rId3"/>
          <a:stretch>
            <a:fillRect/>
          </a:stretch>
        </p:blipFill>
        <p:spPr>
          <a:xfrm>
            <a:off x="2092154" y="1176329"/>
            <a:ext cx="4003847" cy="5105681"/>
          </a:xfrm>
          <a:prstGeom prst="rect">
            <a:avLst/>
          </a:prstGeom>
        </p:spPr>
      </p:pic>
      <p:pic>
        <p:nvPicPr>
          <p:cNvPr id="5" name="Picture 4">
            <a:extLst>
              <a:ext uri="{FF2B5EF4-FFF2-40B4-BE49-F238E27FC236}">
                <a16:creationId xmlns:a16="http://schemas.microsoft.com/office/drawing/2014/main" id="{E31EBF14-2144-46B4-9A46-9B2D6B71A8E0}"/>
              </a:ext>
            </a:extLst>
          </p:cNvPr>
          <p:cNvPicPr>
            <a:picLocks noChangeAspect="1"/>
          </p:cNvPicPr>
          <p:nvPr/>
        </p:nvPicPr>
        <p:blipFill>
          <a:blip r:embed="rId4"/>
          <a:stretch>
            <a:fillRect/>
          </a:stretch>
        </p:blipFill>
        <p:spPr>
          <a:xfrm>
            <a:off x="6407252" y="1268761"/>
            <a:ext cx="3896859" cy="5105681"/>
          </a:xfrm>
          <a:prstGeom prst="rect">
            <a:avLst/>
          </a:prstGeom>
        </p:spPr>
      </p:pic>
    </p:spTree>
    <p:extLst>
      <p:ext uri="{BB962C8B-B14F-4D97-AF65-F5344CB8AC3E}">
        <p14:creationId xmlns:p14="http://schemas.microsoft.com/office/powerpoint/2010/main" val="4183786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9768-533D-4649-B5E7-B1D912D57B12}"/>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1FAC55B-64BE-4F18-9738-4796B08366FF}"/>
              </a:ext>
            </a:extLst>
          </p:cNvPr>
          <p:cNvSpPr>
            <a:spLocks noGrp="1"/>
          </p:cNvSpPr>
          <p:nvPr>
            <p:ph type="subTitle" idx="1"/>
          </p:nvPr>
        </p:nvSpPr>
        <p:spPr>
          <a:xfrm>
            <a:off x="6389095" y="5469046"/>
            <a:ext cx="3914700" cy="1046400"/>
          </a:xfrm>
          <a:solidFill>
            <a:schemeClr val="accent1">
              <a:lumMod val="60000"/>
              <a:lumOff val="40000"/>
            </a:schemeClr>
          </a:solidFill>
        </p:spPr>
        <p:txBody>
          <a:bodyPr/>
          <a:lstStyle/>
          <a:p>
            <a:pPr algn="ctr"/>
            <a:r>
              <a:rPr lang="en-GB" sz="2800" b="1" dirty="0">
                <a:solidFill>
                  <a:schemeClr val="accent5">
                    <a:lumMod val="50000"/>
                  </a:schemeClr>
                </a:solidFill>
              </a:rPr>
              <a:t>Box of items to support regulation </a:t>
            </a:r>
          </a:p>
        </p:txBody>
      </p:sp>
      <p:pic>
        <p:nvPicPr>
          <p:cNvPr id="4" name="Picture 3">
            <a:extLst>
              <a:ext uri="{FF2B5EF4-FFF2-40B4-BE49-F238E27FC236}">
                <a16:creationId xmlns:a16="http://schemas.microsoft.com/office/drawing/2014/main" id="{6C99B74D-714E-406B-93BB-568602761C4E}"/>
              </a:ext>
            </a:extLst>
          </p:cNvPr>
          <p:cNvPicPr>
            <a:picLocks noChangeAspect="1"/>
          </p:cNvPicPr>
          <p:nvPr/>
        </p:nvPicPr>
        <p:blipFill>
          <a:blip r:embed="rId3"/>
          <a:stretch>
            <a:fillRect/>
          </a:stretch>
        </p:blipFill>
        <p:spPr>
          <a:xfrm>
            <a:off x="1703513" y="87744"/>
            <a:ext cx="4213873" cy="5774567"/>
          </a:xfrm>
          <a:prstGeom prst="rect">
            <a:avLst/>
          </a:prstGeom>
        </p:spPr>
      </p:pic>
      <p:pic>
        <p:nvPicPr>
          <p:cNvPr id="5" name="Picture 4">
            <a:extLst>
              <a:ext uri="{FF2B5EF4-FFF2-40B4-BE49-F238E27FC236}">
                <a16:creationId xmlns:a16="http://schemas.microsoft.com/office/drawing/2014/main" id="{C895E8A9-5D58-417E-A76C-DE9F3E08E109}"/>
              </a:ext>
            </a:extLst>
          </p:cNvPr>
          <p:cNvPicPr>
            <a:picLocks noChangeAspect="1"/>
          </p:cNvPicPr>
          <p:nvPr/>
        </p:nvPicPr>
        <p:blipFill>
          <a:blip r:embed="rId4"/>
          <a:stretch>
            <a:fillRect/>
          </a:stretch>
        </p:blipFill>
        <p:spPr>
          <a:xfrm>
            <a:off x="6124501" y="87744"/>
            <a:ext cx="4179295" cy="5080005"/>
          </a:xfrm>
          <a:prstGeom prst="rect">
            <a:avLst/>
          </a:prstGeom>
        </p:spPr>
      </p:pic>
    </p:spTree>
    <p:extLst>
      <p:ext uri="{BB962C8B-B14F-4D97-AF65-F5344CB8AC3E}">
        <p14:creationId xmlns:p14="http://schemas.microsoft.com/office/powerpoint/2010/main" val="1552302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D9F19A-7B29-E044-A1CF-FA62053E7B33}"/>
              </a:ext>
            </a:extLst>
          </p:cNvPr>
          <p:cNvPicPr>
            <a:picLocks noGrp="1" noChangeAspect="1"/>
          </p:cNvPicPr>
          <p:nvPr>
            <p:ph idx="1"/>
          </p:nvPr>
        </p:nvPicPr>
        <p:blipFill rotWithShape="1">
          <a:blip r:embed="rId2"/>
          <a:srcRect l="889" r="-1" b="-1"/>
          <a:stretch/>
        </p:blipFill>
        <p:spPr>
          <a:xfrm>
            <a:off x="20" y="10"/>
            <a:ext cx="12191980" cy="6857990"/>
          </a:xfrm>
          <a:prstGeom prst="rect">
            <a:avLst/>
          </a:prstGeom>
        </p:spPr>
      </p:pic>
    </p:spTree>
    <p:extLst>
      <p:ext uri="{BB962C8B-B14F-4D97-AF65-F5344CB8AC3E}">
        <p14:creationId xmlns:p14="http://schemas.microsoft.com/office/powerpoint/2010/main" val="29029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5BEFEF-0FFC-524C-9D29-D07B357163CB}"/>
              </a:ext>
            </a:extLst>
          </p:cNvPr>
          <p:cNvSpPr>
            <a:spLocks noGrp="1"/>
          </p:cNvSpPr>
          <p:nvPr>
            <p:ph type="title"/>
          </p:nvPr>
        </p:nvSpPr>
        <p:spPr>
          <a:xfrm>
            <a:off x="1389278" y="1233241"/>
            <a:ext cx="3240506" cy="4064628"/>
          </a:xfrm>
        </p:spPr>
        <p:txBody>
          <a:bodyPr>
            <a:normAutofit/>
          </a:bodyPr>
          <a:lstStyle/>
          <a:p>
            <a:pPr algn="ctr"/>
            <a:r>
              <a:rPr lang="en-US" sz="4100" dirty="0">
                <a:solidFill>
                  <a:srgbClr val="FFFFFF"/>
                </a:solidFill>
                <a:latin typeface="Modern Love" pitchFamily="82" charset="0"/>
                <a:cs typeface="Cavolini" panose="03000502040302020204" pitchFamily="66" charset="0"/>
              </a:rPr>
              <a:t>How does Trauma impact on a child and their learning? </a:t>
            </a:r>
            <a:br>
              <a:rPr lang="en-US" sz="4100" dirty="0">
                <a:solidFill>
                  <a:srgbClr val="FFFFFF"/>
                </a:solidFill>
                <a:latin typeface="Cavolini" panose="03000502040302020204" pitchFamily="66" charset="0"/>
                <a:cs typeface="Cavolini" panose="03000502040302020204" pitchFamily="66" charset="0"/>
              </a:rPr>
            </a:br>
            <a:endParaRPr lang="en-US" sz="4100"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Online Media 3" descr="Childhood Trauma and the Brain | UK Trauma Council">
            <a:hlinkClick r:id="" action="ppaction://media"/>
            <a:extLst>
              <a:ext uri="{FF2B5EF4-FFF2-40B4-BE49-F238E27FC236}">
                <a16:creationId xmlns:a16="http://schemas.microsoft.com/office/drawing/2014/main" id="{4617DBF6-FDEA-4249-8650-53F26C06C6E6}"/>
              </a:ext>
            </a:extLst>
          </p:cNvPr>
          <p:cNvPicPr>
            <a:picLocks noGrp="1" noRot="1" noChangeAspect="1"/>
          </p:cNvPicPr>
          <p:nvPr>
            <p:ph idx="1"/>
            <a:videoFile r:link="rId1"/>
          </p:nvPr>
        </p:nvPicPr>
        <p:blipFill>
          <a:blip r:embed="rId3"/>
          <a:stretch>
            <a:fillRect/>
          </a:stretch>
        </p:blipFill>
        <p:spPr>
          <a:xfrm>
            <a:off x="6096000" y="1781175"/>
            <a:ext cx="5257800" cy="2970213"/>
          </a:xfrm>
          <a:prstGeom prst="rect">
            <a:avLst/>
          </a:prstGeom>
        </p:spPr>
      </p:pic>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6C4BF52F-A724-1548-B5BC-15DE5F1C84E9}"/>
              </a:ext>
            </a:extLst>
          </p:cNvPr>
          <p:cNvSpPr txBox="1"/>
          <p:nvPr/>
        </p:nvSpPr>
        <p:spPr>
          <a:xfrm>
            <a:off x="6486660" y="5189318"/>
            <a:ext cx="5257800" cy="646331"/>
          </a:xfrm>
          <a:prstGeom prst="rect">
            <a:avLst/>
          </a:prstGeom>
          <a:noFill/>
        </p:spPr>
        <p:txBody>
          <a:bodyPr wrap="square" rtlCol="0">
            <a:spAutoFit/>
          </a:bodyPr>
          <a:lstStyle/>
          <a:p>
            <a:r>
              <a:rPr lang="en-US" dirty="0">
                <a:hlinkClick r:id="rId4"/>
              </a:rPr>
              <a:t>https://www.youtube.com/watch?v=xYBUY1kZpf8</a:t>
            </a:r>
            <a:endParaRPr lang="en-US" dirty="0"/>
          </a:p>
          <a:p>
            <a:endParaRPr lang="en-US" dirty="0"/>
          </a:p>
        </p:txBody>
      </p:sp>
    </p:spTree>
    <p:extLst>
      <p:ext uri="{BB962C8B-B14F-4D97-AF65-F5344CB8AC3E}">
        <p14:creationId xmlns:p14="http://schemas.microsoft.com/office/powerpoint/2010/main" val="252234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12750687-0E85-9D46-A39D-5EBD40252320}"/>
              </a:ext>
            </a:extLst>
          </p:cNvPr>
          <p:cNvPicPr>
            <a:picLocks noGrp="1" noChangeAspect="1"/>
          </p:cNvPicPr>
          <p:nvPr>
            <p:ph idx="1"/>
          </p:nvPr>
        </p:nvPicPr>
        <p:blipFill rotWithShape="1">
          <a:blip r:embed="rId2"/>
          <a:srcRect t="25737" b="23653"/>
          <a:stretch/>
        </p:blipFill>
        <p:spPr>
          <a:xfrm>
            <a:off x="327765" y="1909110"/>
            <a:ext cx="6095990" cy="3437482"/>
          </a:xfrm>
          <a:prstGeom prst="rect">
            <a:avLst/>
          </a:prstGeom>
        </p:spPr>
        <p:style>
          <a:lnRef idx="2">
            <a:schemeClr val="accent2"/>
          </a:lnRef>
          <a:fillRef idx="1">
            <a:schemeClr val="lt1"/>
          </a:fillRef>
          <a:effectRef idx="0">
            <a:schemeClr val="accent2"/>
          </a:effectRef>
          <a:fontRef idx="minor">
            <a:schemeClr val="dk1"/>
          </a:fontRef>
        </p:style>
      </p:pic>
      <p:sp>
        <p:nvSpPr>
          <p:cNvPr id="2" name="Rounded Rectangle 1">
            <a:extLst>
              <a:ext uri="{FF2B5EF4-FFF2-40B4-BE49-F238E27FC236}">
                <a16:creationId xmlns:a16="http://schemas.microsoft.com/office/drawing/2014/main" id="{C714AAA7-0592-1E4F-8EEE-766BB7C926D4}"/>
              </a:ext>
            </a:extLst>
          </p:cNvPr>
          <p:cNvSpPr/>
          <p:nvPr/>
        </p:nvSpPr>
        <p:spPr>
          <a:xfrm>
            <a:off x="7007340" y="2086932"/>
            <a:ext cx="4713994" cy="421946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C35CFCD-058B-A843-A1FE-1ABC86AA1993}"/>
              </a:ext>
            </a:extLst>
          </p:cNvPr>
          <p:cNvSpPr txBox="1"/>
          <p:nvPr/>
        </p:nvSpPr>
        <p:spPr>
          <a:xfrm>
            <a:off x="7337234" y="2390660"/>
            <a:ext cx="4054207" cy="3416320"/>
          </a:xfrm>
          <a:prstGeom prst="rect">
            <a:avLst/>
          </a:prstGeom>
          <a:noFill/>
        </p:spPr>
        <p:txBody>
          <a:bodyPr wrap="square" rtlCol="0">
            <a:spAutoFit/>
          </a:bodyPr>
          <a:lstStyle/>
          <a:p>
            <a:pPr algn="ctr"/>
            <a:r>
              <a:rPr lang="en-US" dirty="0">
                <a:solidFill>
                  <a:schemeClr val="bg1"/>
                </a:solidFill>
              </a:rPr>
              <a:t>Our teaching staff have a common language and a ‘toolkit’ to support children within the classroom. They are looking at how they can build relationships, how to attune to behavior and how to repair and review things when they go wrong. They are aware of the importance of their response. </a:t>
            </a:r>
          </a:p>
          <a:p>
            <a:pPr algn="ctr"/>
            <a:endParaRPr lang="en-US" dirty="0">
              <a:solidFill>
                <a:schemeClr val="bg1"/>
              </a:solidFill>
            </a:endParaRPr>
          </a:p>
          <a:p>
            <a:pPr algn="ctr"/>
            <a:r>
              <a:rPr lang="en-US" dirty="0">
                <a:solidFill>
                  <a:schemeClr val="bg1"/>
                </a:solidFill>
              </a:rPr>
              <a:t>The fabric of our building allows children to seek ‘safe spaces,’ find key adults and access the things that they need. </a:t>
            </a:r>
          </a:p>
        </p:txBody>
      </p:sp>
      <p:pic>
        <p:nvPicPr>
          <p:cNvPr id="5" name="Picture 4">
            <a:extLst>
              <a:ext uri="{FF2B5EF4-FFF2-40B4-BE49-F238E27FC236}">
                <a16:creationId xmlns:a16="http://schemas.microsoft.com/office/drawing/2014/main" id="{AC23ADC0-F62E-A642-9684-DC40586BCAC3}"/>
              </a:ext>
            </a:extLst>
          </p:cNvPr>
          <p:cNvPicPr>
            <a:picLocks noChangeAspect="1"/>
          </p:cNvPicPr>
          <p:nvPr/>
        </p:nvPicPr>
        <p:blipFill>
          <a:blip r:embed="rId3"/>
          <a:stretch>
            <a:fillRect/>
          </a:stretch>
        </p:blipFill>
        <p:spPr>
          <a:xfrm>
            <a:off x="6261095" y="265324"/>
            <a:ext cx="5765800" cy="1270000"/>
          </a:xfrm>
          <a:prstGeom prst="rect">
            <a:avLst/>
          </a:prstGeom>
        </p:spPr>
      </p:pic>
    </p:spTree>
    <p:extLst>
      <p:ext uri="{BB962C8B-B14F-4D97-AF65-F5344CB8AC3E}">
        <p14:creationId xmlns:p14="http://schemas.microsoft.com/office/powerpoint/2010/main" val="2565178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1A110-DE24-8D41-A5AD-4E460EEEA770}"/>
              </a:ext>
            </a:extLst>
          </p:cNvPr>
          <p:cNvSpPr>
            <a:spLocks noGrp="1"/>
          </p:cNvSpPr>
          <p:nvPr>
            <p:ph type="title"/>
          </p:nvPr>
        </p:nvSpPr>
        <p:spPr>
          <a:xfrm>
            <a:off x="841248" y="3521646"/>
            <a:ext cx="10506456" cy="1485514"/>
          </a:xfrm>
          <a:prstGeom prst="ellipse">
            <a:avLst/>
          </a:prstGeom>
        </p:spPr>
        <p:txBody>
          <a:bodyPr vert="horz" lIns="91440" tIns="45720" rIns="91440" bIns="45720" rtlCol="0" anchor="b">
            <a:normAutofit/>
          </a:bodyPr>
          <a:lstStyle/>
          <a:p>
            <a:pPr algn="ctr"/>
            <a:r>
              <a:rPr lang="en-US" sz="5200" kern="1200" dirty="0">
                <a:solidFill>
                  <a:schemeClr val="tx1"/>
                </a:solidFill>
                <a:latin typeface="Modern Love" pitchFamily="82" charset="0"/>
              </a:rPr>
              <a:t>Wider Offer </a:t>
            </a:r>
          </a:p>
        </p:txBody>
      </p:sp>
      <p:pic>
        <p:nvPicPr>
          <p:cNvPr id="23" name="Picture 22" descr="A close up of a newspaper&#10;&#10;Description automatically generated">
            <a:extLst>
              <a:ext uri="{FF2B5EF4-FFF2-40B4-BE49-F238E27FC236}">
                <a16:creationId xmlns:a16="http://schemas.microsoft.com/office/drawing/2014/main" id="{FCB55E6D-5CA9-3C43-A4C5-B979C9B3228A}"/>
              </a:ext>
            </a:extLst>
          </p:cNvPr>
          <p:cNvPicPr>
            <a:picLocks noChangeAspect="1"/>
          </p:cNvPicPr>
          <p:nvPr/>
        </p:nvPicPr>
        <p:blipFill rotWithShape="1">
          <a:blip r:embed="rId2"/>
          <a:srcRect r="4688" b="-1"/>
          <a:stretch/>
        </p:blipFill>
        <p:spPr>
          <a:xfrm>
            <a:off x="184558" y="187900"/>
            <a:ext cx="2255462" cy="3155238"/>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285C0722-5EB4-BA4B-95D4-A1E83163CDC4}"/>
              </a:ext>
            </a:extLst>
          </p:cNvPr>
          <p:cNvPicPr>
            <a:picLocks noChangeAspect="1"/>
          </p:cNvPicPr>
          <p:nvPr/>
        </p:nvPicPr>
        <p:blipFill rotWithShape="1">
          <a:blip r:embed="rId3"/>
          <a:srcRect l="4689" r="-1" b="-1"/>
          <a:stretch/>
        </p:blipFill>
        <p:spPr>
          <a:xfrm>
            <a:off x="2575696" y="187900"/>
            <a:ext cx="2255462" cy="3155238"/>
          </a:xfrm>
          <a:prstGeom prst="rect">
            <a:avLst/>
          </a:prstGeom>
        </p:spPr>
      </p:pic>
      <p:pic>
        <p:nvPicPr>
          <p:cNvPr id="13" name="Picture 12" descr="A close up of a newspaper&#10;&#10;Description automatically generated">
            <a:extLst>
              <a:ext uri="{FF2B5EF4-FFF2-40B4-BE49-F238E27FC236}">
                <a16:creationId xmlns:a16="http://schemas.microsoft.com/office/drawing/2014/main" id="{6C214B48-24A7-2142-91A1-FDBF1A777058}"/>
              </a:ext>
            </a:extLst>
          </p:cNvPr>
          <p:cNvPicPr>
            <a:picLocks noChangeAspect="1"/>
          </p:cNvPicPr>
          <p:nvPr/>
        </p:nvPicPr>
        <p:blipFill rotWithShape="1">
          <a:blip r:embed="rId4"/>
          <a:srcRect r="4688" b="-1"/>
          <a:stretch/>
        </p:blipFill>
        <p:spPr>
          <a:xfrm>
            <a:off x="4966833" y="187900"/>
            <a:ext cx="2255462" cy="3155238"/>
          </a:xfrm>
          <a:prstGeom prst="rect">
            <a:avLst/>
          </a:prstGeom>
        </p:spPr>
      </p:pic>
      <p:pic>
        <p:nvPicPr>
          <p:cNvPr id="19" name="Picture 18" descr="A group of people standing in front of a crowd&#10;&#10;Description automatically generated">
            <a:extLst>
              <a:ext uri="{FF2B5EF4-FFF2-40B4-BE49-F238E27FC236}">
                <a16:creationId xmlns:a16="http://schemas.microsoft.com/office/drawing/2014/main" id="{0382F9D3-D3D3-C142-B037-E356D87DE4B5}"/>
              </a:ext>
            </a:extLst>
          </p:cNvPr>
          <p:cNvPicPr>
            <a:picLocks noChangeAspect="1"/>
          </p:cNvPicPr>
          <p:nvPr/>
        </p:nvPicPr>
        <p:blipFill rotWithShape="1">
          <a:blip r:embed="rId5"/>
          <a:srcRect l="4689" r="-1" b="-1"/>
          <a:stretch/>
        </p:blipFill>
        <p:spPr>
          <a:xfrm>
            <a:off x="7357971" y="187900"/>
            <a:ext cx="2255462" cy="3155238"/>
          </a:xfrm>
          <a:prstGeom prst="rect">
            <a:avLst/>
          </a:prstGeom>
        </p:spPr>
      </p:pic>
      <p:pic>
        <p:nvPicPr>
          <p:cNvPr id="26" name="Picture 25" descr="A close up of a sign&#10;&#10;Description automatically generated">
            <a:extLst>
              <a:ext uri="{FF2B5EF4-FFF2-40B4-BE49-F238E27FC236}">
                <a16:creationId xmlns:a16="http://schemas.microsoft.com/office/drawing/2014/main" id="{668D943F-1593-1149-B671-804DC8CF10EC}"/>
              </a:ext>
            </a:extLst>
          </p:cNvPr>
          <p:cNvPicPr>
            <a:picLocks noChangeAspect="1"/>
          </p:cNvPicPr>
          <p:nvPr/>
        </p:nvPicPr>
        <p:blipFill rotWithShape="1">
          <a:blip r:embed="rId6"/>
          <a:srcRect l="43018" r="41077"/>
          <a:stretch/>
        </p:blipFill>
        <p:spPr>
          <a:xfrm>
            <a:off x="9749109" y="187900"/>
            <a:ext cx="2255462" cy="3155238"/>
          </a:xfrm>
          <a:prstGeom prst="rect">
            <a:avLst/>
          </a:prstGeom>
        </p:spPr>
      </p:pic>
    </p:spTree>
    <p:extLst>
      <p:ext uri="{BB962C8B-B14F-4D97-AF65-F5344CB8AC3E}">
        <p14:creationId xmlns:p14="http://schemas.microsoft.com/office/powerpoint/2010/main" val="37622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89278" y="1233241"/>
            <a:ext cx="3240506" cy="4064628"/>
          </a:xfrm>
        </p:spPr>
        <p:txBody>
          <a:bodyPr vert="horz" lIns="91440" tIns="45720" rIns="91440" bIns="45720" rtlCol="0" anchor="ctr">
            <a:normAutofit fontScale="90000"/>
          </a:bodyPr>
          <a:lstStyle/>
          <a:p>
            <a:pPr algn="l"/>
            <a:r>
              <a:rPr lang="en-US" sz="4100" kern="1200" dirty="0">
                <a:solidFill>
                  <a:srgbClr val="FFFFFF"/>
                </a:solidFill>
                <a:latin typeface="Modern Love" pitchFamily="82" charset="0"/>
              </a:rPr>
              <a:t>Virtual School: Attachment and Trauma Informed Support for Schools</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11AD0718-826A-451E-BFFE-74F043344422}"/>
              </a:ext>
            </a:extLst>
          </p:cNvPr>
          <p:cNvSpPr/>
          <p:nvPr/>
        </p:nvSpPr>
        <p:spPr>
          <a:xfrm>
            <a:off x="6096000" y="820880"/>
            <a:ext cx="5257799" cy="4889350"/>
          </a:xfrm>
          <a:prstGeom prst="rect">
            <a:avLst/>
          </a:prstGeom>
        </p:spPr>
        <p:txBody>
          <a:bodyPr vert="horz" lIns="91440" tIns="45720" rIns="91440" bIns="45720" rtlCol="0" anchor="t">
            <a:normAutofit fontScale="92500"/>
          </a:bodyPr>
          <a:lstStyle/>
          <a:p>
            <a:pPr indent="-228600">
              <a:lnSpc>
                <a:spcPct val="90000"/>
              </a:lnSpc>
              <a:spcAft>
                <a:spcPts val="600"/>
              </a:spcAft>
              <a:buFont typeface="Arial" panose="020B0604020202020204" pitchFamily="34" charset="0"/>
              <a:buChar char="•"/>
            </a:pPr>
            <a:endParaRPr lang="en-US" sz="1500" b="1" dirty="0">
              <a:latin typeface="Cavolini" panose="03000502040302020204" pitchFamily="66" charset="0"/>
              <a:cs typeface="Cavolini" panose="03000502040302020204" pitchFamily="66" charset="0"/>
            </a:endParaRPr>
          </a:p>
          <a:p>
            <a:pPr>
              <a:lnSpc>
                <a:spcPct val="90000"/>
              </a:lnSpc>
              <a:spcAft>
                <a:spcPts val="600"/>
              </a:spcAft>
            </a:pPr>
            <a:r>
              <a:rPr lang="en-US" sz="1500" b="1" dirty="0">
                <a:latin typeface="Cavolini" panose="03000502040302020204" pitchFamily="66" charset="0"/>
                <a:cs typeface="Cavolini" panose="03000502040302020204" pitchFamily="66" charset="0"/>
              </a:rPr>
              <a:t>These are some questions you could ask the school to help determine whether it is Attachment and Trauma informed</a:t>
            </a:r>
          </a:p>
          <a:p>
            <a:pPr indent="-228600">
              <a:lnSpc>
                <a:spcPct val="90000"/>
              </a:lnSpc>
              <a:spcAft>
                <a:spcPts val="600"/>
              </a:spcAft>
              <a:buFont typeface="Arial" panose="020B0604020202020204" pitchFamily="34" charset="0"/>
              <a:buChar char="•"/>
            </a:pPr>
            <a:endParaRPr lang="en-US" sz="1500" b="1" dirty="0">
              <a:latin typeface="Cavolini" panose="03000502040302020204" pitchFamily="66" charset="0"/>
              <a:cs typeface="Cavolini" panose="03000502040302020204" pitchFamily="66" charset="0"/>
            </a:endParaRP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What type of pastoral support do they offer?</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 they use Thrive, PACE and / or Emotion Coaching?</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How does their Behaviour Policy address relationships?</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Have the school received Attachment Training?</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Does the school provide key workers for Looked After Children pupils? </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Does the school have a counsellor? </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Does the school exclude Looked After Children? </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 they use Restorative Justice when there are incidents?</a:t>
            </a:r>
          </a:p>
          <a:p>
            <a:pPr marL="114300" indent="-228600">
              <a:lnSpc>
                <a:spcPct val="90000"/>
              </a:lnSpc>
              <a:spcAft>
                <a:spcPts val="600"/>
              </a:spcAft>
              <a:buFont typeface="Arial" panose="020B0604020202020204" pitchFamily="34" charset="0"/>
              <a:buChar char="•"/>
            </a:pPr>
            <a:r>
              <a:rPr lang="en-US" sz="1500" dirty="0">
                <a:latin typeface="Cavolini" panose="03000502040302020204" pitchFamily="66" charset="0"/>
                <a:cs typeface="Cavolini" panose="03000502040302020204" pitchFamily="66" charset="0"/>
              </a:rPr>
              <a:t>Does the school have a safe space for their vulnerable students?</a:t>
            </a:r>
            <a:br>
              <a:rPr lang="en-US" sz="1500" dirty="0"/>
            </a:br>
            <a:endParaRPr lang="en-US" sz="1500" dirty="0"/>
          </a:p>
          <a:p>
            <a:pPr indent="-228600">
              <a:lnSpc>
                <a:spcPct val="90000"/>
              </a:lnSpc>
              <a:spcAft>
                <a:spcPts val="600"/>
              </a:spcAft>
              <a:buFont typeface="Arial" panose="020B0604020202020204" pitchFamily="34" charset="0"/>
              <a:buChar char="•"/>
            </a:pPr>
            <a:endParaRPr lang="en-US" sz="15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1632638" y="1895219"/>
            <a:ext cx="959708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GB" sz="23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spcBef>
                <a:spcPct val="20000"/>
              </a:spcBef>
              <a:spcAft>
                <a:spcPts val="0"/>
              </a:spcAft>
              <a:buClrTx/>
              <a:buSzTx/>
              <a:buFont typeface="Wingdings" panose="05000000000000000000" pitchFamily="2" charset="2"/>
              <a:buChar char="§"/>
              <a:tabLst/>
              <a:defRPr/>
            </a:pPr>
            <a:endParaRPr kumimoji="0" lang="en-GB" sz="8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28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6A5643FB-C72D-4A3B-8428-EA4CC569CD4A}"/>
              </a:ext>
            </a:extLst>
          </p:cNvPr>
          <p:cNvSpPr txBox="1">
            <a:spLocks/>
          </p:cNvSpPr>
          <p:nvPr/>
        </p:nvSpPr>
        <p:spPr>
          <a:xfrm>
            <a:off x="5186363" y="555625"/>
            <a:ext cx="6162675" cy="5575300"/>
          </a:xfrm>
          <a:prstGeom prst="rect">
            <a:avLst/>
          </a:prstGeom>
        </p:spPr>
        <p:txBody>
          <a:bodyPr vert="horz" wrap="square" lIns="91440" tIns="45720" rIns="91440" bIns="45720" rtlCol="0" anchor="t">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The Virtual School is a small team set up to help improve the attainment of looked after children.</a:t>
            </a: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endParaRP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The team is made up of Advisory Teachers, a Next Steps Mentor - Post 16 PEPs, an Engagement &amp; Enhancement Officer and a Lead Mentor</a:t>
            </a: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endParaRP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The team works with schools, social workers, carers and anyone involved in the education of looked after children, including post 16 providers.</a:t>
            </a: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hlinkClick r:id="" action="ppaction://noaction"/>
            </a:endParaRP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hlinkClick r:id="" action="ppaction://noaction"/>
              </a:rPr>
              <a:t>virtualschool@coventry.gov.uk</a:t>
            </a:r>
            <a:r>
              <a:rPr kumimoji="0" lang="en-GB" sz="20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 024 7697 5535</a:t>
            </a: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sz="2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ct val="20000"/>
              </a:spcBef>
              <a:spcAft>
                <a:spcPts val="0"/>
              </a:spcAft>
              <a:buClrTx/>
              <a:buSzTx/>
              <a:buFont typeface="Wingdings" panose="05000000000000000000" pitchFamily="2" charset="2"/>
              <a:buChar char="§"/>
              <a:tabLst/>
              <a:defRPr/>
            </a:pPr>
            <a:endParaRPr kumimoji="0" lang="en-GB" sz="20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841248" y="552289"/>
            <a:ext cx="3976496" cy="3900326"/>
          </a:xfrm>
        </p:spPr>
        <p:txBody>
          <a:bodyPr>
            <a:normAutofit/>
          </a:bodyPr>
          <a:lstStyle/>
          <a:p>
            <a:pPr algn="l"/>
            <a:r>
              <a:rPr lang="en-GB" sz="5200" dirty="0">
                <a:latin typeface="Modern Love" pitchFamily="82" charset="0"/>
                <a:cs typeface="Arial" panose="020B0604020202020204" pitchFamily="34" charset="0"/>
              </a:rPr>
              <a:t>Virtual School</a:t>
            </a:r>
          </a:p>
        </p:txBody>
      </p:sp>
      <p:sp>
        <p:nvSpPr>
          <p:cNvPr id="3" name="Subtitle 2"/>
          <p:cNvSpPr>
            <a:spLocks noGrp="1"/>
          </p:cNvSpPr>
          <p:nvPr>
            <p:ph type="subTitle" idx="1"/>
          </p:nvPr>
        </p:nvSpPr>
        <p:spPr>
          <a:xfrm>
            <a:off x="841248" y="4624330"/>
            <a:ext cx="3976496" cy="1521620"/>
          </a:xfrm>
        </p:spPr>
        <p:txBody>
          <a:bodyPr>
            <a:normAutofit/>
          </a:bodyPr>
          <a:lstStyle/>
          <a:p>
            <a:pPr algn="l"/>
            <a:r>
              <a:rPr lang="en-GB">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pPr>
            <a:endParaRPr lang="en-GB" b="1"/>
          </a:p>
        </p:txBody>
      </p:sp>
    </p:spTree>
    <p:extLst>
      <p:ext uri="{BB962C8B-B14F-4D97-AF65-F5344CB8AC3E}">
        <p14:creationId xmlns:p14="http://schemas.microsoft.com/office/powerpoint/2010/main" val="1367879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Shape 60"/>
          <p:cNvSpPr txBox="1">
            <a:spLocks noGrp="1"/>
          </p:cNvSpPr>
          <p:nvPr>
            <p:ph type="ctrTitle"/>
          </p:nvPr>
        </p:nvSpPr>
        <p:spPr>
          <a:xfrm>
            <a:off x="4038600" y="1939159"/>
            <a:ext cx="7644627" cy="2751086"/>
          </a:xfrm>
          <a:prstGeom prst="rect">
            <a:avLst/>
          </a:prstGeom>
        </p:spPr>
        <p:txBody>
          <a:bodyPr vert="horz" lIns="91425" tIns="91425" rIns="91425" bIns="91425" rtlCol="0" anchorCtr="0">
            <a:normAutofit/>
          </a:bodyPr>
          <a:lstStyle/>
          <a:p>
            <a:r>
              <a:rPr lang="en-GB" sz="3500" dirty="0">
                <a:solidFill>
                  <a:schemeClr val="tx1"/>
                </a:solidFill>
                <a:latin typeface="Modern Love" pitchFamily="82" charset="0"/>
              </a:rPr>
              <a:t>‘Relationships are the agents of change and the most powerful therapy is human love.’</a:t>
            </a:r>
            <a:br>
              <a:rPr lang="en-GB" sz="3500" dirty="0">
                <a:solidFill>
                  <a:schemeClr val="tx1"/>
                </a:solidFill>
                <a:latin typeface="Modern Love" pitchFamily="82" charset="0"/>
              </a:rPr>
            </a:br>
            <a:br>
              <a:rPr lang="en-GB" sz="3500" dirty="0">
                <a:solidFill>
                  <a:schemeClr val="tx1"/>
                </a:solidFill>
                <a:latin typeface="Modern Love" pitchFamily="82" charset="0"/>
              </a:rPr>
            </a:br>
            <a:r>
              <a:rPr lang="en-GB" sz="3500" dirty="0">
                <a:solidFill>
                  <a:schemeClr val="tx1"/>
                </a:solidFill>
                <a:latin typeface="Modern Love" pitchFamily="82" charset="0"/>
              </a:rPr>
              <a:t>Bruce Perry  </a:t>
            </a:r>
          </a:p>
        </p:txBody>
      </p:sp>
    </p:spTree>
    <p:extLst>
      <p:ext uri="{BB962C8B-B14F-4D97-AF65-F5344CB8AC3E}">
        <p14:creationId xmlns:p14="http://schemas.microsoft.com/office/powerpoint/2010/main" val="10705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0"/>
                                        </p:tgtEl>
                                        <p:attrNameLst>
                                          <p:attrName>style.visibility</p:attrName>
                                        </p:attrNameLst>
                                      </p:cBhvr>
                                      <p:to>
                                        <p:strVal val="visible"/>
                                      </p:to>
                                    </p:set>
                                    <p:animEffect transition="in" filter="fade">
                                      <p:cBhvr>
                                        <p:cTn id="7" dur="7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B1EBEF5D-E861-AB4F-A123-B3FE0DED0CB1}"/>
              </a:ext>
            </a:extLst>
          </p:cNvPr>
          <p:cNvSpPr>
            <a:spLocks noGrp="1"/>
          </p:cNvSpPr>
          <p:nvPr>
            <p:ph type="ctrTitle"/>
          </p:nvPr>
        </p:nvSpPr>
        <p:spPr>
          <a:xfrm>
            <a:off x="8493335" y="4340528"/>
            <a:ext cx="2926080" cy="852536"/>
          </a:xfrm>
        </p:spPr>
        <p:txBody>
          <a:bodyPr>
            <a:normAutofit/>
          </a:bodyPr>
          <a:lstStyle/>
          <a:p>
            <a:pPr algn="l"/>
            <a:r>
              <a:rPr lang="en-US" sz="4000" dirty="0"/>
              <a:t>  Sara Scott </a:t>
            </a:r>
          </a:p>
        </p:txBody>
      </p:sp>
      <p:sp>
        <p:nvSpPr>
          <p:cNvPr id="3" name="Subtitle 2">
            <a:extLst>
              <a:ext uri="{FF2B5EF4-FFF2-40B4-BE49-F238E27FC236}">
                <a16:creationId xmlns:a16="http://schemas.microsoft.com/office/drawing/2014/main" id="{D6A96468-A488-2646-A3B7-FF4B7942B5DE}"/>
              </a:ext>
            </a:extLst>
          </p:cNvPr>
          <p:cNvSpPr>
            <a:spLocks noGrp="1"/>
          </p:cNvSpPr>
          <p:nvPr>
            <p:ph type="subTitle" idx="1"/>
          </p:nvPr>
        </p:nvSpPr>
        <p:spPr>
          <a:xfrm>
            <a:off x="7400926" y="5231616"/>
            <a:ext cx="4612848" cy="1307592"/>
          </a:xfrm>
        </p:spPr>
        <p:txBody>
          <a:bodyPr>
            <a:normAutofit/>
          </a:bodyPr>
          <a:lstStyle/>
          <a:p>
            <a:r>
              <a:rPr lang="en-US" sz="2000" dirty="0"/>
              <a:t>@cashprimary</a:t>
            </a:r>
          </a:p>
          <a:p>
            <a:r>
              <a:rPr lang="en-US" sz="2000" dirty="0">
                <a:hlinkClick r:id="rId2"/>
              </a:rPr>
              <a:t>sara.scott@josephcash.coventry.sch.uk</a:t>
            </a:r>
            <a:r>
              <a:rPr lang="en-US" sz="2000" dirty="0"/>
              <a:t> </a:t>
            </a:r>
          </a:p>
        </p:txBody>
      </p:sp>
      <p:sp>
        <p:nvSpPr>
          <p:cNvPr id="38"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Shape 41">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E18057A3-7DA5-B243-A0C7-460FB05802E9}"/>
              </a:ext>
            </a:extLst>
          </p:cNvPr>
          <p:cNvPicPr>
            <a:picLocks noChangeAspect="1"/>
          </p:cNvPicPr>
          <p:nvPr/>
        </p:nvPicPr>
        <p:blipFill rotWithShape="1">
          <a:blip r:embed="rId3"/>
          <a:srcRect l="5649" r="15903"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111190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F3658D-4440-3C4A-BE9D-C163AFADBEDE}"/>
              </a:ext>
            </a:extLst>
          </p:cNvPr>
          <p:cNvSpPr>
            <a:spLocks noGrp="1"/>
          </p:cNvSpPr>
          <p:nvPr>
            <p:ph type="title"/>
          </p:nvPr>
        </p:nvSpPr>
        <p:spPr>
          <a:xfrm>
            <a:off x="1171074" y="1396686"/>
            <a:ext cx="3240506" cy="4064628"/>
          </a:xfrm>
        </p:spPr>
        <p:txBody>
          <a:bodyPr>
            <a:normAutofit/>
          </a:bodyPr>
          <a:lstStyle/>
          <a:p>
            <a:r>
              <a:rPr lang="en-US" dirty="0">
                <a:solidFill>
                  <a:srgbClr val="FFFFFF"/>
                </a:solidFill>
                <a:latin typeface="Modern Love" pitchFamily="82" charset="0"/>
              </a:rPr>
              <a:t>Childhood experiences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10EBE5-7196-6B41-961B-44FFE553B9DC}"/>
              </a:ext>
            </a:extLst>
          </p:cNvPr>
          <p:cNvSpPr>
            <a:spLocks noGrp="1"/>
          </p:cNvSpPr>
          <p:nvPr>
            <p:ph idx="1"/>
          </p:nvPr>
        </p:nvSpPr>
        <p:spPr>
          <a:xfrm>
            <a:off x="5370153" y="1526033"/>
            <a:ext cx="5536397" cy="3935281"/>
          </a:xfrm>
        </p:spPr>
        <p:txBody>
          <a:bodyPr>
            <a:normAutofit fontScale="77500" lnSpcReduction="20000"/>
          </a:bodyPr>
          <a:lstStyle/>
          <a:p>
            <a:pPr marL="0" indent="0" algn="ctr">
              <a:lnSpc>
                <a:spcPct val="150000"/>
              </a:lnSpc>
              <a:buNone/>
            </a:pPr>
            <a:r>
              <a:rPr lang="en-GB" sz="2200" dirty="0">
                <a:latin typeface="Cavolini" panose="03000502040302020204" pitchFamily="66" charset="0"/>
                <a:cs typeface="Cavolini" panose="03000502040302020204" pitchFamily="66" charset="0"/>
              </a:rPr>
              <a:t>The experiences we have early in our lives and particularly in our early childhoods have a huge impact on how we grow and develop, our physical and mental health, and our thoughts, feelings and behaviour. Two important factors to think about when considering our mental wellbeing, are the quality of our attachment relationships and our experience of ACEs.</a:t>
            </a:r>
          </a:p>
          <a:p>
            <a:endParaRPr lang="en-US" sz="2200" dirty="0"/>
          </a:p>
        </p:txBody>
      </p:sp>
    </p:spTree>
    <p:extLst>
      <p:ext uri="{BB962C8B-B14F-4D97-AF65-F5344CB8AC3E}">
        <p14:creationId xmlns:p14="http://schemas.microsoft.com/office/powerpoint/2010/main" val="323575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9AC4D-2730-F348-B33B-0E66420B8134}"/>
              </a:ext>
            </a:extLst>
          </p:cNvPr>
          <p:cNvSpPr>
            <a:spLocks noGrp="1"/>
          </p:cNvSpPr>
          <p:nvPr>
            <p:ph type="title"/>
          </p:nvPr>
        </p:nvSpPr>
        <p:spPr>
          <a:xfrm>
            <a:off x="686834" y="1153572"/>
            <a:ext cx="3200400" cy="4461163"/>
          </a:xfrm>
        </p:spPr>
        <p:txBody>
          <a:bodyPr>
            <a:normAutofit/>
          </a:bodyPr>
          <a:lstStyle/>
          <a:p>
            <a:r>
              <a:rPr lang="en-GB" sz="3700" dirty="0">
                <a:solidFill>
                  <a:srgbClr val="FFFFFF"/>
                </a:solidFill>
                <a:latin typeface="Modern Love" pitchFamily="82" charset="0"/>
              </a:rPr>
              <a:t>What is Attachment?</a:t>
            </a:r>
            <a:br>
              <a:rPr lang="en-GB" sz="3700" dirty="0">
                <a:solidFill>
                  <a:srgbClr val="FFFFFF"/>
                </a:solidFill>
                <a:latin typeface="Modern Love" pitchFamily="82" charset="0"/>
              </a:rPr>
            </a:br>
            <a:endParaRPr lang="en-US" sz="3700" dirty="0">
              <a:solidFill>
                <a:srgbClr val="FFFFFF"/>
              </a:solidFill>
              <a:latin typeface="Modern Love" pitchFamily="82" charset="0"/>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87E5D06-B981-4E4E-8705-F52E3CE67E42}"/>
              </a:ext>
            </a:extLst>
          </p:cNvPr>
          <p:cNvSpPr>
            <a:spLocks noGrp="1"/>
          </p:cNvSpPr>
          <p:nvPr>
            <p:ph idx="1"/>
          </p:nvPr>
        </p:nvSpPr>
        <p:spPr>
          <a:xfrm>
            <a:off x="4447308" y="591344"/>
            <a:ext cx="6906491" cy="5585619"/>
          </a:xfrm>
        </p:spPr>
        <p:txBody>
          <a:bodyPr anchor="ctr">
            <a:normAutofit fontScale="77500" lnSpcReduction="20000"/>
          </a:bodyPr>
          <a:lstStyle/>
          <a:p>
            <a:pPr marL="0" indent="0">
              <a:lnSpc>
                <a:spcPct val="150000"/>
              </a:lnSpc>
              <a:buNone/>
            </a:pPr>
            <a:r>
              <a:rPr lang="en-GB" sz="2200" b="1" dirty="0">
                <a:latin typeface="Cavolini" panose="03000502040302020204" pitchFamily="66" charset="0"/>
                <a:cs typeface="Cavolini" panose="03000502040302020204" pitchFamily="66" charset="0"/>
              </a:rPr>
              <a:t>Attachment</a:t>
            </a:r>
            <a:r>
              <a:rPr lang="en-GB" sz="2200" dirty="0">
                <a:latin typeface="Cavolini" panose="03000502040302020204" pitchFamily="66" charset="0"/>
                <a:cs typeface="Cavolini" panose="03000502040302020204" pitchFamily="66" charset="0"/>
              </a:rPr>
              <a:t> refers to </a:t>
            </a:r>
            <a:r>
              <a:rPr lang="en-GB" sz="2200" b="1" dirty="0">
                <a:latin typeface="Cavolini" panose="03000502040302020204" pitchFamily="66" charset="0"/>
                <a:cs typeface="Cavolini" panose="03000502040302020204" pitchFamily="66" charset="0"/>
              </a:rPr>
              <a:t>the pattern of the relationships </a:t>
            </a:r>
            <a:r>
              <a:rPr lang="en-GB" sz="2200" dirty="0">
                <a:latin typeface="Cavolini" panose="03000502040302020204" pitchFamily="66" charset="0"/>
                <a:cs typeface="Cavolini" panose="03000502040302020204" pitchFamily="66" charset="0"/>
              </a:rPr>
              <a:t>we have had with our parents or carers early in our lives. It is the </a:t>
            </a:r>
            <a:r>
              <a:rPr lang="en-GB" sz="2200" b="1" dirty="0">
                <a:latin typeface="Cavolini" panose="03000502040302020204" pitchFamily="66" charset="0"/>
                <a:cs typeface="Cavolini" panose="03000502040302020204" pitchFamily="66" charset="0"/>
              </a:rPr>
              <a:t>emotional bond</a:t>
            </a:r>
            <a:r>
              <a:rPr lang="en-GB" sz="2200" dirty="0">
                <a:latin typeface="Cavolini" panose="03000502040302020204" pitchFamily="66" charset="0"/>
                <a:cs typeface="Cavolini" panose="03000502040302020204" pitchFamily="66" charset="0"/>
              </a:rPr>
              <a:t> that forms between a parent and child from birth and has a </a:t>
            </a:r>
            <a:r>
              <a:rPr lang="en-GB" sz="2200" b="1" dirty="0">
                <a:latin typeface="Cavolini" panose="03000502040302020204" pitchFamily="66" charset="0"/>
                <a:cs typeface="Cavolini" panose="03000502040302020204" pitchFamily="66" charset="0"/>
              </a:rPr>
              <a:t>huge impact on our development. </a:t>
            </a:r>
            <a:r>
              <a:rPr lang="en-GB" sz="2200" dirty="0">
                <a:latin typeface="Cavolini" panose="03000502040302020204" pitchFamily="66" charset="0"/>
                <a:cs typeface="Cavolini" panose="03000502040302020204" pitchFamily="66" charset="0"/>
              </a:rPr>
              <a:t>The way a parent or carer responds to their child will impact on the child’s attachment style. This </a:t>
            </a:r>
            <a:r>
              <a:rPr lang="en-GB" sz="2200" b="1" dirty="0">
                <a:latin typeface="Cavolini" panose="03000502040302020204" pitchFamily="66" charset="0"/>
                <a:cs typeface="Cavolini" panose="03000502040302020204" pitchFamily="66" charset="0"/>
              </a:rPr>
              <a:t>attachment style </a:t>
            </a:r>
            <a:r>
              <a:rPr lang="en-GB" sz="2200" dirty="0">
                <a:latin typeface="Cavolini" panose="03000502040302020204" pitchFamily="66" charset="0"/>
                <a:cs typeface="Cavolini" panose="03000502040302020204" pitchFamily="66" charset="0"/>
              </a:rPr>
              <a:t>becomes a </a:t>
            </a:r>
            <a:r>
              <a:rPr lang="en-GB" sz="2200" b="1" dirty="0">
                <a:latin typeface="Cavolini" panose="03000502040302020204" pitchFamily="66" charset="0"/>
                <a:cs typeface="Cavolini" panose="03000502040302020204" pitchFamily="66" charset="0"/>
              </a:rPr>
              <a:t>template</a:t>
            </a:r>
            <a:r>
              <a:rPr lang="en-GB" sz="2200" dirty="0">
                <a:latin typeface="Cavolini" panose="03000502040302020204" pitchFamily="66" charset="0"/>
                <a:cs typeface="Cavolini" panose="03000502040302020204" pitchFamily="66" charset="0"/>
              </a:rPr>
              <a:t> for how we build </a:t>
            </a:r>
            <a:r>
              <a:rPr lang="en-GB" sz="2200" b="1" dirty="0">
                <a:latin typeface="Cavolini" panose="03000502040302020204" pitchFamily="66" charset="0"/>
                <a:cs typeface="Cavolini" panose="03000502040302020204" pitchFamily="66" charset="0"/>
              </a:rPr>
              <a:t>future relationships </a:t>
            </a:r>
            <a:r>
              <a:rPr lang="en-GB" sz="2200" dirty="0">
                <a:latin typeface="Cavolini" panose="03000502040302020204" pitchFamily="66" charset="0"/>
                <a:cs typeface="Cavolini" panose="03000502040302020204" pitchFamily="66" charset="0"/>
              </a:rPr>
              <a:t>with others in our lives, and also a template of how we feel about ourselves and other people. If we have experienced a relationship with a parent or carer which has been positive, we will develop a positive template for other relationships as well as positive feelings about ourselves and others. </a:t>
            </a:r>
            <a:endParaRPr lang="en-US" sz="2200" dirty="0"/>
          </a:p>
        </p:txBody>
      </p:sp>
    </p:spTree>
    <p:extLst>
      <p:ext uri="{BB962C8B-B14F-4D97-AF65-F5344CB8AC3E}">
        <p14:creationId xmlns:p14="http://schemas.microsoft.com/office/powerpoint/2010/main" val="1328885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9AC4D-2730-F348-B33B-0E66420B8134}"/>
              </a:ext>
            </a:extLst>
          </p:cNvPr>
          <p:cNvSpPr>
            <a:spLocks noGrp="1"/>
          </p:cNvSpPr>
          <p:nvPr>
            <p:ph type="title"/>
          </p:nvPr>
        </p:nvSpPr>
        <p:spPr>
          <a:xfrm>
            <a:off x="1389278" y="1233241"/>
            <a:ext cx="3240506" cy="4064628"/>
          </a:xfrm>
        </p:spPr>
        <p:txBody>
          <a:bodyPr>
            <a:normAutofit/>
          </a:bodyPr>
          <a:lstStyle/>
          <a:p>
            <a:r>
              <a:rPr lang="en-GB" sz="3700" dirty="0">
                <a:solidFill>
                  <a:srgbClr val="FFFFFF"/>
                </a:solidFill>
                <a:latin typeface="Modern Love" pitchFamily="82" charset="0"/>
              </a:rPr>
              <a:t>What is Attachment?</a:t>
            </a:r>
            <a:br>
              <a:rPr lang="en-GB" sz="3700" dirty="0">
                <a:solidFill>
                  <a:srgbClr val="FFFFFF"/>
                </a:solidFill>
                <a:latin typeface="Modern Love" pitchFamily="82" charset="0"/>
              </a:rPr>
            </a:br>
            <a:endParaRPr lang="en-US" sz="3700" dirty="0">
              <a:solidFill>
                <a:srgbClr val="FFFFFF"/>
              </a:solidFill>
              <a:latin typeface="Modern Love" pitchFamily="82" charset="0"/>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87E5D06-B981-4E4E-8705-F52E3CE67E42}"/>
              </a:ext>
            </a:extLst>
          </p:cNvPr>
          <p:cNvSpPr>
            <a:spLocks noGrp="1"/>
          </p:cNvSpPr>
          <p:nvPr>
            <p:ph idx="1"/>
          </p:nvPr>
        </p:nvSpPr>
        <p:spPr>
          <a:xfrm>
            <a:off x="6096000" y="820879"/>
            <a:ext cx="5821680" cy="5437875"/>
          </a:xfrm>
        </p:spPr>
        <p:txBody>
          <a:bodyPr anchor="t">
            <a:normAutofit fontScale="62500" lnSpcReduction="20000"/>
          </a:bodyPr>
          <a:lstStyle/>
          <a:p>
            <a:pPr marL="0" indent="0">
              <a:lnSpc>
                <a:spcPct val="170000"/>
              </a:lnSpc>
              <a:buNone/>
            </a:pPr>
            <a:r>
              <a:rPr lang="en-GB" dirty="0">
                <a:latin typeface="Cavolini" panose="03000502040302020204" pitchFamily="66" charset="0"/>
                <a:cs typeface="Cavolini" panose="03000502040302020204" pitchFamily="66" charset="0"/>
              </a:rPr>
              <a:t>But sometimes how children are cared for is not so positive, for various reasons, and this can make it harder for people to make and maintain positive relationships in the future, manage their feelings and behaviour, or feel good about themselves or others. When our early attachments have been negative and these lead us to go on to have difficulties with relationships and our mental wellbeing, this can sometimes be described as attachment difficulties</a:t>
            </a:r>
            <a:r>
              <a:rPr lang="en-GB" sz="2000" dirty="0">
                <a:latin typeface="Cavolini" panose="03000502040302020204" pitchFamily="66" charset="0"/>
                <a:cs typeface="Cavolini" panose="03000502040302020204" pitchFamily="66" charset="0"/>
              </a:rPr>
              <a:t>.</a:t>
            </a:r>
          </a:p>
          <a:p>
            <a:endParaRPr lang="en-US"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9253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ED07A-9D59-CE42-8757-5B04DEFF643B}"/>
              </a:ext>
            </a:extLst>
          </p:cNvPr>
          <p:cNvSpPr>
            <a:spLocks noGrp="1"/>
          </p:cNvSpPr>
          <p:nvPr>
            <p:ph type="title"/>
          </p:nvPr>
        </p:nvSpPr>
        <p:spPr>
          <a:xfrm>
            <a:off x="1389278" y="1233241"/>
            <a:ext cx="3240506" cy="4064628"/>
          </a:xfrm>
        </p:spPr>
        <p:txBody>
          <a:bodyPr>
            <a:normAutofit/>
          </a:bodyPr>
          <a:lstStyle/>
          <a:p>
            <a:r>
              <a:rPr lang="en-GB" sz="3700">
                <a:solidFill>
                  <a:srgbClr val="FFFFFF"/>
                </a:solidFill>
                <a:latin typeface="Modern Love" pitchFamily="82" charset="0"/>
              </a:rPr>
              <a:t>What are Adverse Childhood Experiences?</a:t>
            </a:r>
            <a:br>
              <a:rPr lang="en-GB" sz="3700">
                <a:solidFill>
                  <a:srgbClr val="FFFFFF"/>
                </a:solidFill>
              </a:rPr>
            </a:br>
            <a:endParaRPr lang="en-US" sz="3700">
              <a:solidFill>
                <a:srgbClr val="FFFFFF"/>
              </a:solidFill>
            </a:endParaRPr>
          </a:p>
        </p:txBody>
      </p:sp>
      <p:sp>
        <p:nvSpPr>
          <p:cNvPr id="31" name="Freeform: Shape 3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7946AC3-CE28-0B4C-BCAC-F1930A1C0B7B}"/>
              </a:ext>
            </a:extLst>
          </p:cNvPr>
          <p:cNvSpPr>
            <a:spLocks noGrp="1"/>
          </p:cNvSpPr>
          <p:nvPr>
            <p:ph idx="1"/>
          </p:nvPr>
        </p:nvSpPr>
        <p:spPr>
          <a:xfrm>
            <a:off x="6096000" y="820880"/>
            <a:ext cx="5257799" cy="4889350"/>
          </a:xfrm>
        </p:spPr>
        <p:txBody>
          <a:bodyPr anchor="t">
            <a:normAutofit fontScale="85000" lnSpcReduction="10000"/>
          </a:bodyPr>
          <a:lstStyle/>
          <a:p>
            <a:pPr marL="0" indent="0">
              <a:lnSpc>
                <a:spcPct val="150000"/>
              </a:lnSpc>
              <a:buNone/>
            </a:pPr>
            <a:r>
              <a:rPr lang="en-GB" sz="2600" dirty="0">
                <a:latin typeface="Cavolini" panose="03000502040302020204" pitchFamily="66" charset="0"/>
                <a:cs typeface="Cavolini" panose="03000502040302020204" pitchFamily="66" charset="0"/>
              </a:rPr>
              <a:t>Adverse Childhood Experiences (ACEs) are “highly stressful, and potentially traumatic, events or situations that occur during childhood and/or adolescence. They can be a single event, or prolonged threats to, and breaches of, the young person’s safety, security, trust or bodily integrity.” (Young Minds, 2018).</a:t>
            </a:r>
          </a:p>
          <a:p>
            <a:pPr marL="0" indent="0">
              <a:buNone/>
            </a:pPr>
            <a:endParaRPr lang="en-GB" sz="2600" dirty="0">
              <a:latin typeface="Cavolini" panose="03000502040302020204" pitchFamily="66" charset="0"/>
              <a:cs typeface="Cavolini" panose="03000502040302020204" pitchFamily="66" charset="0"/>
            </a:endParaRPr>
          </a:p>
          <a:p>
            <a:pPr marL="0" indent="0">
              <a:buNone/>
            </a:pPr>
            <a:endParaRPr lang="en-US" sz="2600" dirty="0"/>
          </a:p>
        </p:txBody>
      </p:sp>
      <p:sp>
        <p:nvSpPr>
          <p:cNvPr id="37" name="Freeform: Shape 3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8929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6ED07A-9D59-CE42-8757-5B04DEFF643B}"/>
              </a:ext>
            </a:extLst>
          </p:cNvPr>
          <p:cNvSpPr>
            <a:spLocks noGrp="1"/>
          </p:cNvSpPr>
          <p:nvPr>
            <p:ph type="title"/>
          </p:nvPr>
        </p:nvSpPr>
        <p:spPr>
          <a:xfrm>
            <a:off x="956826" y="1112969"/>
            <a:ext cx="3937298" cy="4166010"/>
          </a:xfrm>
        </p:spPr>
        <p:txBody>
          <a:bodyPr>
            <a:normAutofit/>
          </a:bodyPr>
          <a:lstStyle/>
          <a:p>
            <a:r>
              <a:rPr lang="en-GB" dirty="0">
                <a:solidFill>
                  <a:srgbClr val="FFFFFF"/>
                </a:solidFill>
                <a:latin typeface="Modern Love" pitchFamily="82" charset="0"/>
              </a:rPr>
              <a:t>What are Adverse Childhood Experiences?</a:t>
            </a:r>
            <a:br>
              <a:rPr lang="en-GB" dirty="0">
                <a:solidFill>
                  <a:srgbClr val="FFFFFF"/>
                </a:solidFill>
              </a:rPr>
            </a:br>
            <a:endParaRPr lang="en-US"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F7946AC3-CE28-0B4C-BCAC-F1930A1C0B7B}"/>
              </a:ext>
            </a:extLst>
          </p:cNvPr>
          <p:cNvSpPr>
            <a:spLocks noGrp="1"/>
          </p:cNvSpPr>
          <p:nvPr>
            <p:ph idx="1"/>
          </p:nvPr>
        </p:nvSpPr>
        <p:spPr>
          <a:xfrm>
            <a:off x="5608788" y="820879"/>
            <a:ext cx="5745011" cy="5437875"/>
          </a:xfrm>
        </p:spPr>
        <p:txBody>
          <a:bodyPr anchor="t">
            <a:normAutofit fontScale="92500" lnSpcReduction="20000"/>
          </a:bodyPr>
          <a:lstStyle/>
          <a:p>
            <a:pPr marL="0" indent="0">
              <a:buNone/>
            </a:pPr>
            <a:r>
              <a:rPr lang="en-GB" sz="1800" dirty="0">
                <a:latin typeface="Cavolini" panose="03000502040302020204" pitchFamily="66" charset="0"/>
                <a:cs typeface="Cavolini" panose="03000502040302020204" pitchFamily="66" charset="0"/>
              </a:rPr>
              <a:t>Examples of ACEs:</a:t>
            </a:r>
          </a:p>
          <a:p>
            <a:pPr lvl="0"/>
            <a:r>
              <a:rPr lang="en-GB" sz="1800" dirty="0">
                <a:latin typeface="Cavolini" panose="03000502040302020204" pitchFamily="66" charset="0"/>
                <a:cs typeface="Cavolini" panose="03000502040302020204" pitchFamily="66" charset="0"/>
              </a:rPr>
              <a:t>Physical abuse</a:t>
            </a:r>
          </a:p>
          <a:p>
            <a:pPr lvl="0"/>
            <a:r>
              <a:rPr lang="en-GB" sz="1800" dirty="0">
                <a:latin typeface="Cavolini" panose="03000502040302020204" pitchFamily="66" charset="0"/>
                <a:cs typeface="Cavolini" panose="03000502040302020204" pitchFamily="66" charset="0"/>
              </a:rPr>
              <a:t>Sexual Abuse</a:t>
            </a:r>
          </a:p>
          <a:p>
            <a:pPr lvl="0"/>
            <a:r>
              <a:rPr lang="en-GB" sz="1800" dirty="0">
                <a:latin typeface="Cavolini" panose="03000502040302020204" pitchFamily="66" charset="0"/>
                <a:cs typeface="Cavolini" panose="03000502040302020204" pitchFamily="66" charset="0"/>
              </a:rPr>
              <a:t>Emotional Abuse</a:t>
            </a:r>
          </a:p>
          <a:p>
            <a:pPr lvl="0"/>
            <a:r>
              <a:rPr lang="en-GB" sz="1800" dirty="0">
                <a:latin typeface="Cavolini" panose="03000502040302020204" pitchFamily="66" charset="0"/>
                <a:cs typeface="Cavolini" panose="03000502040302020204" pitchFamily="66" charset="0"/>
              </a:rPr>
              <a:t>Living with someone who abused drugs</a:t>
            </a:r>
          </a:p>
          <a:p>
            <a:pPr lvl="0"/>
            <a:r>
              <a:rPr lang="en-GB" sz="1800" dirty="0">
                <a:latin typeface="Cavolini" panose="03000502040302020204" pitchFamily="66" charset="0"/>
                <a:cs typeface="Cavolini" panose="03000502040302020204" pitchFamily="66" charset="0"/>
              </a:rPr>
              <a:t>Living with someone who abused alcohol</a:t>
            </a:r>
          </a:p>
          <a:p>
            <a:pPr lvl="0"/>
            <a:r>
              <a:rPr lang="en-GB" sz="1800" dirty="0">
                <a:latin typeface="Cavolini" panose="03000502040302020204" pitchFamily="66" charset="0"/>
                <a:cs typeface="Cavolini" panose="03000502040302020204" pitchFamily="66" charset="0"/>
              </a:rPr>
              <a:t>Exposure to domestic violence</a:t>
            </a:r>
          </a:p>
          <a:p>
            <a:pPr lvl="0"/>
            <a:r>
              <a:rPr lang="en-GB" sz="1800" dirty="0">
                <a:latin typeface="Cavolini" panose="03000502040302020204" pitchFamily="66" charset="0"/>
                <a:cs typeface="Cavolini" panose="03000502040302020204" pitchFamily="66" charset="0"/>
              </a:rPr>
              <a:t>Living with someone who has gone to prison</a:t>
            </a:r>
          </a:p>
          <a:p>
            <a:pPr lvl="0"/>
            <a:r>
              <a:rPr lang="en-GB" sz="1800" dirty="0">
                <a:latin typeface="Cavolini" panose="03000502040302020204" pitchFamily="66" charset="0"/>
                <a:cs typeface="Cavolini" panose="03000502040302020204" pitchFamily="66" charset="0"/>
              </a:rPr>
              <a:t>Living with someone with serious mental illness</a:t>
            </a:r>
          </a:p>
          <a:p>
            <a:pPr lvl="0"/>
            <a:r>
              <a:rPr lang="en-GB" sz="1800" dirty="0">
                <a:latin typeface="Cavolini" panose="03000502040302020204" pitchFamily="66" charset="0"/>
                <a:cs typeface="Cavolini" panose="03000502040302020204" pitchFamily="66" charset="0"/>
              </a:rPr>
              <a:t>Losing a parent through divorce, death or abandonment</a:t>
            </a:r>
          </a:p>
          <a:p>
            <a:r>
              <a:rPr lang="en-GB" sz="1800" dirty="0">
                <a:latin typeface="Cavolini" panose="03000502040302020204" pitchFamily="66" charset="0"/>
                <a:cs typeface="Cavolini" panose="03000502040302020204" pitchFamily="66" charset="0"/>
              </a:rPr>
              <a:t>How Common are ACEs?</a:t>
            </a:r>
          </a:p>
          <a:p>
            <a:pPr marL="0" indent="0">
              <a:lnSpc>
                <a:spcPct val="170000"/>
              </a:lnSpc>
              <a:buNone/>
            </a:pPr>
            <a:r>
              <a:rPr lang="en-GB" sz="1800" dirty="0">
                <a:solidFill>
                  <a:srgbClr val="00B050"/>
                </a:solidFill>
                <a:latin typeface="Cavolini" panose="03000502040302020204" pitchFamily="66" charset="0"/>
                <a:cs typeface="Cavolini" panose="03000502040302020204" pitchFamily="66" charset="0"/>
              </a:rPr>
              <a:t>In a 2014 UK study on ACEs, 47% of people experienced at least one ACE with 9% of the population having 4+ ACES (Bellis et al, 2014).</a:t>
            </a:r>
          </a:p>
          <a:p>
            <a:endParaRPr lang="en-US" sz="13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19847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8261</TotalTime>
  <Words>2162</Words>
  <Application>Microsoft Office PowerPoint</Application>
  <PresentationFormat>Widescreen</PresentationFormat>
  <Paragraphs>233</Paragraphs>
  <Slides>45</Slides>
  <Notes>17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Calibri Light</vt:lpstr>
      <vt:lpstr>Cavolini</vt:lpstr>
      <vt:lpstr>Impact</vt:lpstr>
      <vt:lpstr>Lato Hairline</vt:lpstr>
      <vt:lpstr>Lato Light</vt:lpstr>
      <vt:lpstr>Modern Love</vt:lpstr>
      <vt:lpstr>Rockwell</vt:lpstr>
      <vt:lpstr>Twinkl Cursive Unlooped</vt:lpstr>
      <vt:lpstr>Wingdings</vt:lpstr>
      <vt:lpstr>Office Theme</vt:lpstr>
      <vt:lpstr>PowerPoint Presentation</vt:lpstr>
      <vt:lpstr>What is Trauma? </vt:lpstr>
      <vt:lpstr>Context </vt:lpstr>
      <vt:lpstr>How does Trauma impact on a child and their learning?  </vt:lpstr>
      <vt:lpstr>Childhood experiences </vt:lpstr>
      <vt:lpstr>What is Attachment? </vt:lpstr>
      <vt:lpstr>What is Attachment? </vt:lpstr>
      <vt:lpstr>What are Adverse Childhood Experiences? </vt:lpstr>
      <vt:lpstr>What are Adverse Childhood Experiences? </vt:lpstr>
      <vt:lpstr>Impact of ACEs </vt:lpstr>
      <vt:lpstr>ACES</vt:lpstr>
      <vt:lpstr>Virtual School: Attachment and Trauma Informed Support for Schools</vt:lpstr>
      <vt:lpstr>Virtual School: Attachment and Trauma Informed Support for Schools</vt:lpstr>
      <vt:lpstr>What might this look like in a primary classroom? </vt:lpstr>
      <vt:lpstr> How does a school become a Trauma Informed School?  </vt:lpstr>
      <vt:lpstr>PowerPoint Presentation</vt:lpstr>
      <vt:lpstr>PowerPoint Presentation</vt:lpstr>
      <vt:lpstr>Values @ JCP</vt:lpstr>
      <vt:lpstr>Recognition </vt:lpstr>
      <vt:lpstr>PowerPoint Presentation</vt:lpstr>
      <vt:lpstr>What is Thrive?</vt:lpstr>
      <vt:lpstr>PowerPoint Presentation</vt:lpstr>
      <vt:lpstr>PowerPoint Presentation</vt:lpstr>
      <vt:lpstr>PowerPoint Presentation</vt:lpstr>
      <vt:lpstr>PowerPoint Presentation</vt:lpstr>
      <vt:lpstr>PowerPoint Presentation</vt:lpstr>
      <vt:lpstr>PowerPoint Presentation</vt:lpstr>
      <vt:lpstr>P A C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Environment </vt:lpstr>
      <vt:lpstr>Thrive safe space in the classroom</vt:lpstr>
      <vt:lpstr>PowerPoint Presentation</vt:lpstr>
      <vt:lpstr>PowerPoint Presentation</vt:lpstr>
      <vt:lpstr>PowerPoint Presentation</vt:lpstr>
      <vt:lpstr>Wider Offer </vt:lpstr>
      <vt:lpstr>Virtual School: Attachment and Trauma Informed Support for Schools</vt:lpstr>
      <vt:lpstr>Virtual School</vt:lpstr>
      <vt:lpstr>‘Relationships are the agents of change and the most powerful therapy is human love.’  Bruce Perry  </vt:lpstr>
      <vt:lpstr>  Sara Scott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Scott</dc:creator>
  <cp:lastModifiedBy>Langley, Mark</cp:lastModifiedBy>
  <cp:revision>8</cp:revision>
  <dcterms:created xsi:type="dcterms:W3CDTF">2020-03-11T12:34:11Z</dcterms:created>
  <dcterms:modified xsi:type="dcterms:W3CDTF">2022-02-07T08:45:01Z</dcterms:modified>
</cp:coreProperties>
</file>