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546" r:id="rId5"/>
    <p:sldId id="311" r:id="rId6"/>
    <p:sldId id="312" r:id="rId7"/>
    <p:sldId id="277" r:id="rId8"/>
    <p:sldId id="309" r:id="rId9"/>
    <p:sldId id="301" r:id="rId10"/>
    <p:sldId id="314" r:id="rId11"/>
    <p:sldId id="316" r:id="rId12"/>
    <p:sldId id="291" r:id="rId13"/>
    <p:sldId id="292" r:id="rId14"/>
    <p:sldId id="319" r:id="rId15"/>
    <p:sldId id="32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1E335"/>
    <a:srgbClr val="ACD433"/>
    <a:srgbClr val="D1F19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5843" autoAdjust="0"/>
  </p:normalViewPr>
  <p:slideViewPr>
    <p:cSldViewPr snapToGrid="0">
      <p:cViewPr varScale="1">
        <p:scale>
          <a:sx n="50" d="100"/>
          <a:sy n="50" d="100"/>
        </p:scale>
        <p:origin x="1260" y="24"/>
      </p:cViewPr>
      <p:guideLst/>
    </p:cSldViewPr>
  </p:slideViewPr>
  <p:outlineViewPr>
    <p:cViewPr>
      <p:scale>
        <a:sx n="33" d="100"/>
        <a:sy n="33" d="100"/>
      </p:scale>
      <p:origin x="0" y="-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7553F-719C-47A6-B1D2-119902A79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AA125-26A1-47ED-8BE2-70E8024705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399-B9E3-4BCA-A4EE-E3277CFBA5DA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2FE7B-3AFB-45A7-A873-3DE9D13D41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686B-A28E-4B07-A6BA-AB6D38570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536B-CE35-4AC9-8917-F87A9EA92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8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2943C-2656-4716-B16C-52ED04CBB7FD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1B47-23D2-430F-B740-F8246E94A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4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76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91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02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7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1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7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84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40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73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7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3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1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1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8FE2-460C-47AC-AA9E-CB5009F98E31}" type="datetimeFigureOut">
              <a:rPr lang="en-GB" smtClean="0"/>
              <a:t>21/03/2022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bslepgrowthhub.co.uk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hyperlink" Target="http://www.cwgrowthhub.co.uk" TargetMode="Externa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4.jpg"/><Relationship Id="rId5" Type="http://schemas.openxmlformats.org/officeDocument/2006/relationships/image" Target="../media/image3.png"/><Relationship Id="rId10" Type="http://schemas.openxmlformats.org/officeDocument/2006/relationships/hyperlink" Target="mailto:greenbusiness@coventry.gov.uk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0" y="1027441"/>
            <a:ext cx="2186912" cy="4880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5081" y="2114490"/>
            <a:ext cx="1220708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dirty="0">
                <a:latin typeface="Conduit"/>
              </a:rPr>
              <a:t>Green Business Programme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latin typeface="Conduit"/>
              </a:rPr>
              <a:t>Bernie McCullagh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latin typeface="Conduit"/>
              </a:rPr>
              <a:t>[Business Energy Advisor]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Coventry &amp; Warwickshire’s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Green Business Programme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A7461-7D11-4B6F-B3F4-19E66FEA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094" y="911912"/>
            <a:ext cx="1627773" cy="603556"/>
          </a:xfrm>
          <a:prstGeom prst="rect">
            <a:avLst/>
          </a:prstGeom>
        </p:spPr>
      </p:pic>
      <p:pic>
        <p:nvPicPr>
          <p:cNvPr id="5" name="Picture 4" descr="A picture containing laying&#10;&#10;Description automatically generated">
            <a:extLst>
              <a:ext uri="{FF2B5EF4-FFF2-40B4-BE49-F238E27FC236}">
                <a16:creationId xmlns:a16="http://schemas.microsoft.com/office/drawing/2014/main" id="{F75CC49A-E17A-404C-A1A5-2F700EEC80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474" y="3382979"/>
            <a:ext cx="2987967" cy="2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1937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FC824-1E24-4827-9A7E-D7FCAF7D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8325AD-06AD-4367-9E80-EC9ADBAB7306}"/>
              </a:ext>
            </a:extLst>
          </p:cNvPr>
          <p:cNvSpPr txBox="1"/>
          <p:nvPr/>
        </p:nvSpPr>
        <p:spPr>
          <a:xfrm>
            <a:off x="1531917" y="1911927"/>
            <a:ext cx="849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Heating, Cooling</a:t>
            </a:r>
          </a:p>
          <a:p>
            <a:pPr algn="ctr"/>
            <a:r>
              <a:rPr lang="en-GB" sz="3600" b="1" dirty="0"/>
              <a:t>&amp; Insulation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13286-653E-4C38-A9AB-CB0EA678E180}"/>
              </a:ext>
            </a:extLst>
          </p:cNvPr>
          <p:cNvSpPr txBox="1"/>
          <p:nvPr/>
        </p:nvSpPr>
        <p:spPr>
          <a:xfrm>
            <a:off x="2609923" y="3121477"/>
            <a:ext cx="849085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Boilers/warm air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Fans/air con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Timers/controls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Electric/oil portable heaters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Roof/ceiling/wall insulation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Infrared heaters</a:t>
            </a:r>
          </a:p>
        </p:txBody>
      </p:sp>
      <p:pic>
        <p:nvPicPr>
          <p:cNvPr id="14" name="image6.jpeg">
            <a:extLst>
              <a:ext uri="{FF2B5EF4-FFF2-40B4-BE49-F238E27FC236}">
                <a16:creationId xmlns:a16="http://schemas.microsoft.com/office/drawing/2014/main" id="{8CF8FED3-BB97-431D-A783-11EB30C13C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532" y="3041207"/>
            <a:ext cx="4695190" cy="2143125"/>
          </a:xfrm>
          <a:prstGeom prst="rect">
            <a:avLst/>
          </a:prstGeom>
        </p:spPr>
      </p:pic>
      <p:pic>
        <p:nvPicPr>
          <p:cNvPr id="16" name="image9.jpeg">
            <a:extLst>
              <a:ext uri="{FF2B5EF4-FFF2-40B4-BE49-F238E27FC236}">
                <a16:creationId xmlns:a16="http://schemas.microsoft.com/office/drawing/2014/main" id="{FFA49375-1756-4765-8248-501AA04D650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615" y="1787649"/>
            <a:ext cx="2319020" cy="2129790"/>
          </a:xfrm>
          <a:prstGeom prst="rect">
            <a:avLst/>
          </a:prstGeom>
        </p:spPr>
      </p:pic>
      <p:pic>
        <p:nvPicPr>
          <p:cNvPr id="1026" name="Picture 2" descr="2500W 11 Fin Portable Oil Filled Radiator Electric Heater - Â£39.99 ...">
            <a:extLst>
              <a:ext uri="{FF2B5EF4-FFF2-40B4-BE49-F238E27FC236}">
                <a16:creationId xmlns:a16="http://schemas.microsoft.com/office/drawing/2014/main" id="{6C1362C6-6CC6-491F-AD41-7F18C199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" y="4038133"/>
            <a:ext cx="2554550" cy="25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neywell T6360B-1036 Room Thermostat | Wired Thermostats ...">
            <a:extLst>
              <a:ext uri="{FF2B5EF4-FFF2-40B4-BE49-F238E27FC236}">
                <a16:creationId xmlns:a16="http://schemas.microsoft.com/office/drawing/2014/main" id="{5D1FAA5B-68CB-4622-9629-95568A33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86" y="1729763"/>
            <a:ext cx="1547154" cy="15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C1438-EBD2-4E39-8FFF-67C985AC1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26" y="2041825"/>
            <a:ext cx="2875785" cy="2874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01DFA-30A1-4FB0-8BD5-4692A3D72C5E}"/>
              </a:ext>
            </a:extLst>
          </p:cNvPr>
          <p:cNvSpPr/>
          <p:nvPr/>
        </p:nvSpPr>
        <p:spPr>
          <a:xfrm>
            <a:off x="224854" y="2325185"/>
            <a:ext cx="7145762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Membership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free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 and offers a range of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benefits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Events, workshops &amp; webinars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Monthly e-newsletter – news, events, legislation, case studies</a:t>
            </a: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200" dirty="0"/>
              <a:t>The opportunity to promote your news/projects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Expert advice with team of sustainability advisors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Enhance green credentials to secure new business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Networking and supply chain opportunities (join our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Green Business Directory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Currently 1,500 other organisations you can network with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CBDC2D-8046-49C9-BB09-6F493E7B13FC}"/>
              </a:ext>
            </a:extLst>
          </p:cNvPr>
          <p:cNvSpPr/>
          <p:nvPr/>
        </p:nvSpPr>
        <p:spPr>
          <a:xfrm>
            <a:off x="236552" y="1722902"/>
            <a:ext cx="565813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Green Business</a:t>
            </a:r>
            <a:r>
              <a:rPr lang="en-GB" altLang="en-US" sz="3200" b="1">
                <a:latin typeface="Conduit"/>
              </a:rPr>
              <a:t> Network</a:t>
            </a:r>
            <a:endParaRPr kumimoji="0" lang="en-GB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>
                <a:solidFill>
                  <a:srgbClr val="7F7F7F"/>
                </a:solidFill>
                <a:latin typeface="Conduit"/>
              </a:rPr>
            </a:br>
            <a:endParaRPr lang="en-GB" sz="240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0924A-AD4D-4408-B2F9-DF7446F323EC}"/>
              </a:ext>
            </a:extLst>
          </p:cNvPr>
          <p:cNvSpPr txBox="1"/>
          <p:nvPr/>
        </p:nvSpPr>
        <p:spPr>
          <a:xfrm>
            <a:off x="204328" y="1974852"/>
            <a:ext cx="7751800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cs typeface="Calibri"/>
              </a:rPr>
              <a:t>Other funding resources:</a:t>
            </a:r>
          </a:p>
          <a:p>
            <a:endParaRPr lang="en-GB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Various additional funding, resources and business advice is available within the region: specialist grants and business support.</a:t>
            </a:r>
          </a:p>
          <a:p>
            <a:pPr marL="285750" indent="-285750">
              <a:buFont typeface="Arial"/>
              <a:buChar char="•"/>
            </a:pPr>
            <a:endParaRPr lang="en-GB" sz="1200" u="sng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 panose="020F0502020204030204"/>
              </a:rPr>
              <a:t>In the </a:t>
            </a:r>
            <a:r>
              <a:rPr lang="en-GB" sz="2400" b="1" dirty="0">
                <a:cs typeface="Calibri" panose="020F0502020204030204"/>
              </a:rPr>
              <a:t>first instance</a:t>
            </a:r>
            <a:r>
              <a:rPr lang="en-GB" sz="2400" dirty="0">
                <a:cs typeface="Calibri" panose="020F0502020204030204"/>
              </a:rPr>
              <a:t>, contact the </a:t>
            </a:r>
            <a:r>
              <a:rPr lang="en-GB" sz="2400" b="1" dirty="0">
                <a:cs typeface="Calibri" panose="020F0502020204030204"/>
              </a:rPr>
              <a:t>Growth Hub </a:t>
            </a:r>
            <a:r>
              <a:rPr lang="en-GB" sz="2400" dirty="0">
                <a:cs typeface="Calibri" panose="020F0502020204030204"/>
              </a:rPr>
              <a:t>who will then guide you to the most appropriate resource -</a:t>
            </a:r>
          </a:p>
          <a:p>
            <a:endParaRPr lang="en-GB" sz="12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 panose="020F0502020204030204"/>
              </a:rPr>
              <a:t>CW Growth Hub: </a:t>
            </a:r>
            <a:r>
              <a:rPr lang="en-GB" sz="2400" dirty="0">
                <a:cs typeface="Calibri" panose="020F0502020204030204"/>
                <a:hlinkClick r:id="rId7"/>
              </a:rPr>
              <a:t>www.cwgrowthhub.co.uk</a:t>
            </a:r>
            <a:endParaRPr lang="en-GB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sz="12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 panose="020F0502020204030204"/>
              </a:rPr>
              <a:t>Birmingham Growth Hub: </a:t>
            </a:r>
            <a:r>
              <a:rPr lang="en-GB" sz="2400" dirty="0">
                <a:cs typeface="Calibri" panose="020F0502020204030204"/>
                <a:hlinkClick r:id="rId8"/>
              </a:rPr>
              <a:t>www.gbslepgrowthhub.co.uk</a:t>
            </a:r>
            <a:endParaRPr lang="en-GB" sz="2400" dirty="0">
              <a:cs typeface="Calibri" panose="020F0502020204030204"/>
            </a:endParaRPr>
          </a:p>
          <a:p>
            <a:endParaRPr lang="en-GB" sz="2000" dirty="0">
              <a:cs typeface="Calibri" panose="020F0502020204030204"/>
            </a:endParaRPr>
          </a:p>
          <a:p>
            <a:endParaRPr lang="en-GB" sz="2000" dirty="0">
              <a:cs typeface="Calibri" panose="020F0502020204030204"/>
            </a:endParaRPr>
          </a:p>
          <a:p>
            <a:endParaRPr lang="en-GB" sz="2000" dirty="0">
              <a:cs typeface="Calibri" panose="020F0502020204030204"/>
            </a:endParaRPr>
          </a:p>
          <a:p>
            <a:endParaRPr lang="en-GB" sz="1400" b="1" dirty="0">
              <a:cs typeface="Calibri" panose="020F0502020204030204"/>
            </a:endParaRPr>
          </a:p>
          <a:p>
            <a:endParaRPr lang="en-GB" sz="1200" b="1" dirty="0">
              <a:cs typeface="Calibri" panose="020F0502020204030204"/>
            </a:endParaRPr>
          </a:p>
          <a:p>
            <a:endParaRPr lang="en-GB" sz="4000" b="1" dirty="0">
              <a:cs typeface="Calibri" panose="020F0502020204030204"/>
            </a:endParaRPr>
          </a:p>
        </p:txBody>
      </p:sp>
      <p:pic>
        <p:nvPicPr>
          <p:cNvPr id="5" name="Picture 13" descr="Text, logo, company name&#10;&#10;Description automatically generated">
            <a:extLst>
              <a:ext uri="{FF2B5EF4-FFF2-40B4-BE49-F238E27FC236}">
                <a16:creationId xmlns:a16="http://schemas.microsoft.com/office/drawing/2014/main" id="{1D7BCD4E-0BEE-4C33-8E17-4D36056F4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338" y="1766888"/>
            <a:ext cx="2409825" cy="1038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6EE1E1-0A8F-479C-9FAB-D6EB09BD6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0072" y="4847637"/>
            <a:ext cx="2409825" cy="855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6E3EE-EB49-47CE-9831-AB4F134F5B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0741" y="2970478"/>
            <a:ext cx="1528444" cy="1500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9B577E-0A99-423B-9C91-FA2722ECF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5411" y="4762109"/>
            <a:ext cx="1637411" cy="1637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FD373E-99F2-43D8-B33C-5F5E67221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400" y="347596"/>
            <a:ext cx="3049565" cy="1353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F2FF00-72CE-4B47-9583-655EC7EC1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4" y="255743"/>
            <a:ext cx="1720083" cy="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27441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981" y="1898443"/>
            <a:ext cx="8344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>
                <a:latin typeface="Conduit"/>
              </a:rPr>
              <a:t>For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free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energy advice,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energy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audits, funding support</a:t>
            </a:r>
            <a:r>
              <a:rPr lang="en-GB" altLang="en-US" sz="3200" b="1" dirty="0">
                <a:latin typeface="Conduit"/>
              </a:rPr>
              <a:t> - get in touch: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63" y="1971051"/>
            <a:ext cx="2352228" cy="2351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476" y="2738110"/>
            <a:ext cx="88971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r>
              <a:rPr lang="en-GB" sz="4400" b="1" dirty="0"/>
              <a:t>Coventry &amp; Warwickshire</a:t>
            </a:r>
            <a:r>
              <a:rPr lang="en-GB" sz="4400" dirty="0"/>
              <a:t>: </a:t>
            </a:r>
          </a:p>
          <a:p>
            <a:r>
              <a:rPr lang="en-GB" sz="4400" u="sng" dirty="0">
                <a:hlinkClick r:id="rId10"/>
              </a:rPr>
              <a:t>greenbusiness@coventry.gov.uk</a:t>
            </a:r>
            <a:endParaRPr lang="en-GB" sz="4400" u="sng" dirty="0"/>
          </a:p>
          <a:p>
            <a:endParaRPr lang="en-GB" sz="2800" u="sng" dirty="0"/>
          </a:p>
          <a:p>
            <a:endParaRPr lang="en-GB" dirty="0">
              <a:latin typeface="Condui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6FFA96-D14E-4D9E-80A6-7C1D2F6CA5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AAFA0-84E8-4A17-81BE-2D61825EFA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7709" y="5198832"/>
            <a:ext cx="39147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836612" y="2315527"/>
            <a:ext cx="9585897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CC0000"/>
                </a:solidFill>
                <a:cs typeface="Calibri"/>
              </a:rPr>
              <a:t>Energy crisis </a:t>
            </a:r>
            <a:r>
              <a:rPr lang="en-GB" sz="3200" b="1" dirty="0">
                <a:cs typeface="Calibri"/>
              </a:rPr>
              <a:t>headlines: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Real concerns over </a:t>
            </a:r>
            <a:r>
              <a:rPr lang="en-GB" sz="2800" b="1" dirty="0">
                <a:cs typeface="Calibri"/>
              </a:rPr>
              <a:t>rising energy costs </a:t>
            </a:r>
            <a:r>
              <a:rPr lang="en-GB" sz="2800" dirty="0">
                <a:cs typeface="Calibri"/>
              </a:rPr>
              <a:t>and future-proofing/protecting their business premises &amp; jobs.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SME’s already economically damaged from </a:t>
            </a:r>
            <a:r>
              <a:rPr lang="en-GB" sz="2800" b="1" dirty="0">
                <a:cs typeface="Calibri"/>
              </a:rPr>
              <a:t>Covid</a:t>
            </a:r>
            <a:r>
              <a:rPr lang="en-GB" sz="2800" dirty="0"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Campaigns from business groups to support SME’s.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9BE90-8071-4EAC-BA0F-84030A6A2507}"/>
              </a:ext>
            </a:extLst>
          </p:cNvPr>
          <p:cNvSpPr txBox="1"/>
          <p:nvPr/>
        </p:nvSpPr>
        <p:spPr>
          <a:xfrm>
            <a:off x="709076" y="1583072"/>
            <a:ext cx="569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dirty="0">
              <a:cs typeface="Calibri"/>
            </a:endParaRPr>
          </a:p>
          <a:p>
            <a:endParaRPr lang="en-GB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4C06A-EC1F-46CA-8257-29B3ED11D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32" y="223642"/>
            <a:ext cx="7830944" cy="13043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A3E5B5-5DBF-4D93-9808-534599FA7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202" y="6382278"/>
            <a:ext cx="5623596" cy="481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1BE87D-8275-4CD5-B821-D2860539C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0747">
            <a:off x="5718671" y="1591203"/>
            <a:ext cx="5604422" cy="16357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99AEAA-CBAB-442A-A502-18ADA7CEB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81709">
            <a:off x="5854547" y="5516913"/>
            <a:ext cx="6301581" cy="9363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A2C95B-E993-4936-9C6A-AE01B9913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58615">
            <a:off x="134048" y="4946041"/>
            <a:ext cx="4065260" cy="1614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41413-D861-4C59-A3AB-EC19D06B0F26}"/>
              </a:ext>
            </a:extLst>
          </p:cNvPr>
          <p:cNvSpPr txBox="1"/>
          <p:nvPr/>
        </p:nvSpPr>
        <p:spPr>
          <a:xfrm rot="21098957">
            <a:off x="1943099" y="6063808"/>
            <a:ext cx="276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Natwest</a:t>
            </a:r>
            <a:r>
              <a:rPr lang="en-GB" b="1" dirty="0">
                <a:solidFill>
                  <a:srgbClr val="7030A0"/>
                </a:solidFill>
              </a:rPr>
              <a:t> survey 2021</a:t>
            </a:r>
          </a:p>
        </p:txBody>
      </p:sp>
    </p:spTree>
    <p:extLst>
      <p:ext uri="{BB962C8B-B14F-4D97-AF65-F5344CB8AC3E}">
        <p14:creationId xmlns:p14="http://schemas.microsoft.com/office/powerpoint/2010/main" val="14535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BDB40-04EE-4DB4-A63E-E2B8FF51038B}"/>
              </a:ext>
            </a:extLst>
          </p:cNvPr>
          <p:cNvSpPr txBox="1"/>
          <p:nvPr/>
        </p:nvSpPr>
        <p:spPr>
          <a:xfrm>
            <a:off x="423084" y="2041807"/>
            <a:ext cx="10144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Green Business Programme: specific feedback from businesses who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have recently been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quoted for new fixed price tariffs, as follows: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18C439F-2615-40D1-8F42-5BB48D221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50444"/>
              </p:ext>
            </p:extLst>
          </p:nvPr>
        </p:nvGraphicFramePr>
        <p:xfrm>
          <a:off x="1080409" y="3114877"/>
          <a:ext cx="8228012" cy="2609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084">
                  <a:extLst>
                    <a:ext uri="{9D8B030D-6E8A-4147-A177-3AD203B41FA5}">
                      <a16:colId xmlns:a16="http://schemas.microsoft.com/office/drawing/2014/main" val="904532049"/>
                    </a:ext>
                  </a:extLst>
                </a:gridCol>
                <a:gridCol w="2742964">
                  <a:extLst>
                    <a:ext uri="{9D8B030D-6E8A-4147-A177-3AD203B41FA5}">
                      <a16:colId xmlns:a16="http://schemas.microsoft.com/office/drawing/2014/main" val="3767641264"/>
                    </a:ext>
                  </a:extLst>
                </a:gridCol>
                <a:gridCol w="2742964">
                  <a:extLst>
                    <a:ext uri="{9D8B030D-6E8A-4147-A177-3AD203B41FA5}">
                      <a16:colId xmlns:a16="http://schemas.microsoft.com/office/drawing/2014/main" val="1226199693"/>
                    </a:ext>
                  </a:extLst>
                </a:gridCol>
              </a:tblGrid>
              <a:tr h="450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</a:rPr>
                        <a:t>Utility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2021 average price per kWh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2022 quoted price per kWh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287326"/>
                  </a:ext>
                </a:extLst>
              </a:tr>
              <a:tr h="922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Gas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</a:rPr>
                        <a:t>Ranged between 3p-5p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10p (3 year contract)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15p (1 year contract)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583188"/>
                  </a:ext>
                </a:extLst>
              </a:tr>
              <a:tr h="922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</a:rPr>
                        <a:t>Electricity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</a:rPr>
                        <a:t>Ranged between 15p-20p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25p (3 year contract)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40p (1 year contract)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97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7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337001" y="2445752"/>
            <a:ext cx="9596480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Coventry &amp; Warwickshire region</a:t>
            </a:r>
          </a:p>
          <a:p>
            <a:r>
              <a:rPr lang="en-GB" sz="2800" i="1" dirty="0">
                <a:cs typeface="Calibri"/>
              </a:rPr>
              <a:t>(please note also other UK schemes i.e. </a:t>
            </a:r>
            <a:r>
              <a:rPr lang="en-GB" sz="2800" b="1" i="1" dirty="0">
                <a:cs typeface="Calibri"/>
              </a:rPr>
              <a:t>Low Carbon SME</a:t>
            </a:r>
            <a:r>
              <a:rPr lang="en-GB" sz="2800" i="1" dirty="0">
                <a:cs typeface="Calibri"/>
              </a:rPr>
              <a:t>:</a:t>
            </a:r>
          </a:p>
          <a:p>
            <a:r>
              <a:rPr lang="en-GB" sz="2800" b="1" i="1" dirty="0">
                <a:cs typeface="Calibri"/>
              </a:rPr>
              <a:t>Birmingham, Black Country &amp; Solihull</a:t>
            </a:r>
            <a:r>
              <a:rPr lang="en-GB" sz="2800" i="1" dirty="0">
                <a:cs typeface="Calibri"/>
              </a:rPr>
              <a:t>)</a:t>
            </a:r>
            <a:endParaRPr lang="en-GB" sz="2800" i="1" dirty="0"/>
          </a:p>
          <a:p>
            <a:r>
              <a:rPr lang="en-GB" sz="2800" dirty="0">
                <a:cs typeface="Calibri"/>
              </a:rPr>
              <a:t> - Basic SME eligibility: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Less than 250 employees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Turnover of less than €50 million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Have received less than €200k in public aid over 3 years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Have at least 50% of sales through business to business</a:t>
            </a:r>
          </a:p>
        </p:txBody>
      </p:sp>
      <p:pic>
        <p:nvPicPr>
          <p:cNvPr id="14" name="Picture 3" descr="Image result for coventry and warwickshire map">
            <a:extLst>
              <a:ext uri="{FF2B5EF4-FFF2-40B4-BE49-F238E27FC236}">
                <a16:creationId xmlns:a16="http://schemas.microsoft.com/office/drawing/2014/main" id="{0737FD7F-3465-4BC6-AFCD-695855C4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36" y="1376592"/>
            <a:ext cx="5972073" cy="33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6E029-0363-41A3-872F-55FA338A7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4513" y="4756658"/>
            <a:ext cx="2449519" cy="212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94FB3-DA9A-4B2E-924E-768012855501}"/>
              </a:ext>
            </a:extLst>
          </p:cNvPr>
          <p:cNvSpPr txBox="1"/>
          <p:nvPr/>
        </p:nvSpPr>
        <p:spPr>
          <a:xfrm>
            <a:off x="560038" y="1786369"/>
            <a:ext cx="541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Calibri"/>
              </a:rPr>
              <a:t>Green Business Programme</a:t>
            </a: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4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228601" y="2690336"/>
            <a:ext cx="9930942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cs typeface="Calibri"/>
              </a:rPr>
              <a:t>Aims of Scheme:</a:t>
            </a:r>
          </a:p>
          <a:p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cs typeface="Calibri"/>
              </a:rPr>
              <a:t>Help businesses </a:t>
            </a:r>
            <a:r>
              <a:rPr lang="en-GB" sz="2800" b="1" dirty="0">
                <a:cs typeface="Calibri"/>
              </a:rPr>
              <a:t>reduce carbon  </a:t>
            </a:r>
          </a:p>
          <a:p>
            <a:pPr marL="457200" indent="-457200">
              <a:buFont typeface="+mj-lt"/>
              <a:buAutoNum type="arabicPeriod"/>
            </a:pPr>
            <a:endParaRPr lang="en-GB" sz="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cs typeface="Calibri"/>
              </a:rPr>
              <a:t>Access to </a:t>
            </a:r>
            <a:r>
              <a:rPr lang="en-GB" sz="2800" b="1" dirty="0">
                <a:cs typeface="Calibri"/>
              </a:rPr>
              <a:t>grant funding </a:t>
            </a:r>
            <a:r>
              <a:rPr lang="en-GB" sz="2800" dirty="0">
                <a:cs typeface="Calibri"/>
              </a:rPr>
              <a:t>to assist with investment </a:t>
            </a:r>
          </a:p>
          <a:p>
            <a:pPr marL="457200" indent="-457200">
              <a:buFont typeface="+mj-lt"/>
              <a:buAutoNum type="arabicPeriod"/>
            </a:pPr>
            <a:endParaRPr lang="en-GB" sz="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cs typeface="Calibri"/>
              </a:rPr>
              <a:t>Provide energy efficiency </a:t>
            </a:r>
            <a:r>
              <a:rPr lang="en-GB" sz="2800" b="1" dirty="0">
                <a:cs typeface="Calibri"/>
              </a:rPr>
              <a:t>advice and guidance</a:t>
            </a: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25DBF-A4F9-49AA-80BA-00E2A5C802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13" y="1851501"/>
            <a:ext cx="2099627" cy="1399751"/>
          </a:xfrm>
          <a:prstGeom prst="rect">
            <a:avLst/>
          </a:prstGeom>
        </p:spPr>
      </p:pic>
      <p:pic>
        <p:nvPicPr>
          <p:cNvPr id="15" name="Picture 14" descr="A picture containing text, person, people, group&#10;&#10;Description automatically generated">
            <a:extLst>
              <a:ext uri="{FF2B5EF4-FFF2-40B4-BE49-F238E27FC236}">
                <a16:creationId xmlns:a16="http://schemas.microsoft.com/office/drawing/2014/main" id="{E376963A-A3F7-4E7F-8C92-62320D229F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05" y="1660484"/>
            <a:ext cx="4004892" cy="2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3508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rgbClr val="CC0000"/>
                </a:solidFill>
              </a:rPr>
              <a:t>Ends Spring 2023</a:t>
            </a:r>
          </a:p>
          <a:p>
            <a:pPr algn="ctr"/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sz="2800" dirty="0"/>
              <a:t>Grant funding; up to </a:t>
            </a:r>
            <a:r>
              <a:rPr lang="en-GB" sz="2800" b="1" dirty="0"/>
              <a:t>£50k </a:t>
            </a:r>
            <a:r>
              <a:rPr lang="en-GB" sz="2800" dirty="0"/>
              <a:t>max – </a:t>
            </a:r>
            <a:r>
              <a:rPr lang="en-GB" sz="2800" b="1" dirty="0"/>
              <a:t>40%</a:t>
            </a:r>
            <a:r>
              <a:rPr lang="en-GB" sz="2800" dirty="0"/>
              <a:t> subsidy </a:t>
            </a:r>
            <a:r>
              <a:rPr lang="en-GB" sz="2800" dirty="0">
                <a:cs typeface="Calibri"/>
              </a:rPr>
              <a:t>(minimum £1k). </a:t>
            </a:r>
            <a:r>
              <a:rPr lang="en-GB" sz="2800" i="1" dirty="0">
                <a:cs typeface="Calibri"/>
              </a:rPr>
              <a:t>Must save at least 1 tonne CO2e per £1k of grant 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800" dirty="0"/>
              <a:t>2</a:t>
            </a:r>
            <a:r>
              <a:rPr lang="en-GB" sz="2800" b="1" dirty="0"/>
              <a:t>. </a:t>
            </a:r>
            <a:r>
              <a:rPr lang="en-GB" sz="2800" dirty="0"/>
              <a:t>Energy audit (</a:t>
            </a:r>
            <a:r>
              <a:rPr lang="en-GB" sz="2800" b="1" dirty="0"/>
              <a:t>worth £840</a:t>
            </a:r>
            <a:r>
              <a:rPr lang="en-GB" sz="2800" dirty="0"/>
              <a:t>) carried out FOC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Carbon</a:t>
            </a:r>
            <a:r>
              <a:rPr lang="en-GB" sz="2800" dirty="0"/>
              <a:t> saving calculation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Maximising</a:t>
            </a:r>
            <a:r>
              <a:rPr lang="en-GB" sz="2800" dirty="0"/>
              <a:t> potential 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Supports</a:t>
            </a:r>
            <a:r>
              <a:rPr lang="en-GB" sz="2800" dirty="0"/>
              <a:t> funding bids/compliance/ISO14001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How the programme works: </a:t>
            </a:r>
          </a:p>
          <a:p>
            <a:endParaRPr lang="en-GB" sz="2800" b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Businesses provide us with </a:t>
            </a:r>
            <a:r>
              <a:rPr lang="en-GB" sz="2800" b="1" dirty="0">
                <a:cs typeface="Calibri"/>
              </a:rPr>
              <a:t>12 months energy bills </a:t>
            </a:r>
            <a:r>
              <a:rPr lang="en-GB" sz="2800" dirty="0">
                <a:cs typeface="Calibri"/>
              </a:rPr>
              <a:t>(if available).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We carry out an </a:t>
            </a:r>
            <a:r>
              <a:rPr lang="en-GB" sz="2800" b="1" dirty="0">
                <a:cs typeface="Calibri"/>
              </a:rPr>
              <a:t>on-site energy audit </a:t>
            </a:r>
            <a:r>
              <a:rPr lang="en-GB" sz="2800" dirty="0">
                <a:cs typeface="Calibri"/>
              </a:rPr>
              <a:t>of the premises; heating/lighting/processes/machinery/</a:t>
            </a:r>
            <a:r>
              <a:rPr lang="en-GB" sz="2800" b="1" dirty="0">
                <a:cs typeface="Calibri"/>
              </a:rPr>
              <a:t>energy wastage</a:t>
            </a:r>
            <a:r>
              <a:rPr lang="en-GB" sz="2800" dirty="0"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2052" name="Picture 4" descr="Cheap energy suppliers – Compare and cut your gas and electricity bills  with Green Network Energy to Tonik Energy">
            <a:extLst>
              <a:ext uri="{FF2B5EF4-FFF2-40B4-BE49-F238E27FC236}">
                <a16:creationId xmlns:a16="http://schemas.microsoft.com/office/drawing/2014/main" id="{36E31254-8067-4775-ACF8-0D74F221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-150"/>
            <a:ext cx="3585928" cy="23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-132"/>
            <a:ext cx="12207081" cy="6858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188523" y="2753386"/>
            <a:ext cx="9458897" cy="67403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Insulation </a:t>
            </a: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LED lighting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Heating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Glazing 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Shutter doors </a:t>
            </a: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Solar PV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Heat Pumps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HVAC </a:t>
            </a:r>
            <a:r>
              <a:rPr lang="en-GB" sz="2400" i="1" dirty="0">
                <a:cs typeface="Calibri"/>
              </a:rPr>
              <a:t>(Heating, Ventilation, Air Conditioning)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8CA9C-C2B2-4BF3-912D-D5B0551F50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51" y="3887598"/>
            <a:ext cx="3470470" cy="2305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3CA209-8653-4E31-AF2D-1DCAD27E7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727" y="1733841"/>
            <a:ext cx="2115495" cy="1859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4A510-707E-4E0F-B335-4C047F50651A}"/>
              </a:ext>
            </a:extLst>
          </p:cNvPr>
          <p:cNvSpPr txBox="1"/>
          <p:nvPr/>
        </p:nvSpPr>
        <p:spPr>
          <a:xfrm>
            <a:off x="304661" y="1985786"/>
            <a:ext cx="689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Calibri"/>
              </a:rPr>
              <a:t>Example areas for recommendations: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B2DBF-70C1-4108-BE77-140CB2DEC4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0814" y="2822391"/>
            <a:ext cx="4039991" cy="19249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294C73-A1FB-49AF-BAFC-C455CDA32843}"/>
              </a:ext>
            </a:extLst>
          </p:cNvPr>
          <p:cNvSpPr txBox="1"/>
          <p:nvPr/>
        </p:nvSpPr>
        <p:spPr>
          <a:xfrm>
            <a:off x="4369805" y="4344642"/>
            <a:ext cx="276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Natwest</a:t>
            </a:r>
            <a:r>
              <a:rPr lang="en-GB" b="1" dirty="0">
                <a:solidFill>
                  <a:srgbClr val="7030A0"/>
                </a:solidFill>
              </a:rPr>
              <a:t> survey 2021</a:t>
            </a:r>
          </a:p>
        </p:txBody>
      </p:sp>
    </p:spTree>
    <p:extLst>
      <p:ext uri="{BB962C8B-B14F-4D97-AF65-F5344CB8AC3E}">
        <p14:creationId xmlns:p14="http://schemas.microsoft.com/office/powerpoint/2010/main" val="40700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1937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FC824-1E24-4827-9A7E-D7FCAF7D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B1F30-0071-4522-88D7-A96C4DF31BE1}"/>
              </a:ext>
            </a:extLst>
          </p:cNvPr>
          <p:cNvSpPr txBox="1"/>
          <p:nvPr/>
        </p:nvSpPr>
        <p:spPr>
          <a:xfrm>
            <a:off x="85623" y="2115065"/>
            <a:ext cx="849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Lighting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CEC93-2187-4E1C-99AD-E92032CA92F3}"/>
              </a:ext>
            </a:extLst>
          </p:cNvPr>
          <p:cNvSpPr txBox="1"/>
          <p:nvPr/>
        </p:nvSpPr>
        <p:spPr>
          <a:xfrm>
            <a:off x="230736" y="2234105"/>
            <a:ext cx="9286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GB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Lighting: fluorescents, halogen, metal halide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/>
              <a:t>Sensors, i.e. motion, daylight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 Natural v artificial lighting</a:t>
            </a:r>
          </a:p>
          <a:p>
            <a:endParaRPr lang="en-GB" dirty="0"/>
          </a:p>
        </p:txBody>
      </p:sp>
      <p:pic>
        <p:nvPicPr>
          <p:cNvPr id="14" name="image1.jpeg">
            <a:extLst>
              <a:ext uri="{FF2B5EF4-FFF2-40B4-BE49-F238E27FC236}">
                <a16:creationId xmlns:a16="http://schemas.microsoft.com/office/drawing/2014/main" id="{602041E6-5AF2-4C46-9279-D323C3957EB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0482" y="1914781"/>
            <a:ext cx="2600325" cy="2167255"/>
          </a:xfrm>
          <a:prstGeom prst="rect">
            <a:avLst/>
          </a:prstGeom>
        </p:spPr>
      </p:pic>
      <p:pic>
        <p:nvPicPr>
          <p:cNvPr id="19" name="Picture 2" descr="https://www.waveformlighting.com/d_waveform/wp-content/uploads/2018/07/fluorescent-lamp-comparison.jpg">
            <a:extLst>
              <a:ext uri="{FF2B5EF4-FFF2-40B4-BE49-F238E27FC236}">
                <a16:creationId xmlns:a16="http://schemas.microsoft.com/office/drawing/2014/main" id="{8609B1A6-C6D7-470F-AA17-7EA9BE65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81" y="4679402"/>
            <a:ext cx="6184008" cy="21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9F0A3-485B-405D-AF82-52B05AAF3D9B}"/>
              </a:ext>
            </a:extLst>
          </p:cNvPr>
          <p:cNvGrpSpPr/>
          <p:nvPr/>
        </p:nvGrpSpPr>
        <p:grpSpPr>
          <a:xfrm>
            <a:off x="11106" y="5074619"/>
            <a:ext cx="4725294" cy="1522960"/>
            <a:chOff x="0" y="0"/>
            <a:chExt cx="6593772" cy="2153122"/>
          </a:xfrm>
        </p:grpSpPr>
        <p:pic>
          <p:nvPicPr>
            <p:cNvPr id="21" name="Picture 20" descr="Image result for old fluorescent tube light fittings">
              <a:extLst>
                <a:ext uri="{FF2B5EF4-FFF2-40B4-BE49-F238E27FC236}">
                  <a16:creationId xmlns:a16="http://schemas.microsoft.com/office/drawing/2014/main" id="{D4396FED-56A6-48D5-8159-670323A51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5645" cy="214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Image result for led light panel">
              <a:extLst>
                <a:ext uri="{FF2B5EF4-FFF2-40B4-BE49-F238E27FC236}">
                  <a16:creationId xmlns:a16="http://schemas.microsoft.com/office/drawing/2014/main" id="{DA4356E5-7D4E-426E-B747-B2BEE6E0D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25" b="9473"/>
            <a:stretch/>
          </p:blipFill>
          <p:spPr bwMode="auto">
            <a:xfrm>
              <a:off x="3815646" y="0"/>
              <a:ext cx="2778126" cy="215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high-bay-metal-halide-fluorescent.png">
            <a:extLst>
              <a:ext uri="{FF2B5EF4-FFF2-40B4-BE49-F238E27FC236}">
                <a16:creationId xmlns:a16="http://schemas.microsoft.com/office/drawing/2014/main" id="{F3099554-A8B5-4A41-83FD-7F04DD102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62544" b="1768"/>
          <a:stretch/>
        </p:blipFill>
        <p:spPr bwMode="auto">
          <a:xfrm>
            <a:off x="6096000" y="1702192"/>
            <a:ext cx="1078071" cy="12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7CD9B3-AAC2-4A9E-B8E1-09310B7644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485" t="19385" r="33664" b="32786"/>
          <a:stretch/>
        </p:blipFill>
        <p:spPr>
          <a:xfrm>
            <a:off x="1579793" y="1763878"/>
            <a:ext cx="1226113" cy="11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A0DF163BB5B4C816C12F66EB6EA77" ma:contentTypeVersion="13" ma:contentTypeDescription="Create a new document." ma:contentTypeScope="" ma:versionID="0ef503c47c23c39194c2e42064cf3197">
  <xsd:schema xmlns:xsd="http://www.w3.org/2001/XMLSchema" xmlns:xs="http://www.w3.org/2001/XMLSchema" xmlns:p="http://schemas.microsoft.com/office/2006/metadata/properties" xmlns:ns3="eb570b2b-62bb-4d68-a36e-a12117d104b8" xmlns:ns4="69971c08-6951-4896-92c6-aecb7e1855ca" targetNamespace="http://schemas.microsoft.com/office/2006/metadata/properties" ma:root="true" ma:fieldsID="8a13e57b6cfa5acc7c08292a118b1632" ns3:_="" ns4:_="">
    <xsd:import namespace="eb570b2b-62bb-4d68-a36e-a12117d104b8"/>
    <xsd:import namespace="69971c08-6951-4896-92c6-aecb7e18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70b2b-62bb-4d68-a36e-a12117d10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71c08-6951-4896-92c6-aecb7e18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1649F0-51F1-4E37-8E5B-228B93F26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12EBB-1955-4A75-805F-9BC507487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70b2b-62bb-4d68-a36e-a12117d104b8"/>
    <ds:schemaRef ds:uri="69971c08-6951-4896-92c6-aecb7e18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72998-C719-48DC-8B80-74EBD8B747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7187</TotalTime>
  <Words>576</Words>
  <Application>Microsoft Office PowerPoint</Application>
  <PresentationFormat>Widescreen</PresentationFormat>
  <Paragraphs>148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Conduit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Sarah</dc:creator>
  <cp:lastModifiedBy>McCullagh, Bernadette</cp:lastModifiedBy>
  <cp:revision>568</cp:revision>
  <dcterms:created xsi:type="dcterms:W3CDTF">2017-11-13T13:00:49Z</dcterms:created>
  <dcterms:modified xsi:type="dcterms:W3CDTF">2022-03-21T11:30:28Z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0x0101003BEA0DF163BB5B4C816C12F66EB6EA77</vt:lpwstr>
  </property>
</Properties>
</file>