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80" r:id="rId2"/>
    <p:sldId id="257" r:id="rId3"/>
    <p:sldId id="1085" r:id="rId4"/>
    <p:sldId id="1074" r:id="rId5"/>
    <p:sldId id="1144" r:id="rId6"/>
    <p:sldId id="1139" r:id="rId7"/>
    <p:sldId id="1081" r:id="rId8"/>
    <p:sldId id="1142" r:id="rId9"/>
    <p:sldId id="1072" r:id="rId10"/>
    <p:sldId id="1086" r:id="rId11"/>
    <p:sldId id="1141" r:id="rId12"/>
    <p:sldId id="1088" r:id="rId13"/>
    <p:sldId id="1084" r:id="rId14"/>
    <p:sldId id="298" r:id="rId15"/>
    <p:sldId id="1126" r:id="rId16"/>
    <p:sldId id="11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F4B5-2C59-4641-B341-002121075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425A1-2687-489D-9CDD-7120D4B0B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F2E71-8615-4A14-AD2D-13D22DBB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FD0C-24FE-42CE-9002-E069875AAAC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31446-24FF-45D3-8FFF-326DC024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17F7D-3A44-4ED2-96EE-5BD34F2A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A0C2-B855-41FD-83D5-83E2DC97F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28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C251-48CE-4E05-AA2F-0C87DD2F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4B994-C9E0-490E-ABF3-B247C61E4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EF8D4-8F5F-48DE-8ACC-8189DCEE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FD0C-24FE-42CE-9002-E069875AAAC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842E2-8E3E-4EA3-B9C7-1444FD151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2A0EF-744C-493B-A841-5DC52B8F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A0C2-B855-41FD-83D5-83E2DC97F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4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F5F02-95DC-4710-9863-8B066208A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13AF5-5D42-44D5-BEF5-518D2484F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84AE7-94CE-4F4C-A92A-76B6BAFF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FD0C-24FE-42CE-9002-E069875AAAC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FC3CE-05B8-4CD6-9CC8-C5D667DE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BC3A1-A4E7-4A61-AD91-6B201909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A0C2-B855-41FD-83D5-83E2DC97F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18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2A5F8-BCF2-432B-A883-BE3D2C1D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7D47-F2D0-4F7A-88D6-2706766B5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5405E-4C3A-492F-B559-90D54E7D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FD0C-24FE-42CE-9002-E069875AAAC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E9D95-DA96-4C7D-9F4E-CFAFBF5B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AF98-7223-499E-94FA-446F3F25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A0C2-B855-41FD-83D5-83E2DC97F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95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4FCD3-E474-4535-A753-7307E1B3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E9391-A047-4577-AAE3-CE34E7D95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04BF2-BA05-400C-B6F0-C73BDF99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FD0C-24FE-42CE-9002-E069875AAAC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64D81-1B6B-4B31-879E-D20B84D8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FB899-87E7-4466-9CEC-37031C4F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A0C2-B855-41FD-83D5-83E2DC97F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E9B7-56DD-4510-815D-BB1F1D99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30BA9-1388-4348-A724-FBF90084A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8B0B9-3273-41DA-AB51-D9B72793E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C1B13-5B3C-49FF-B2C4-AFE4BC92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FD0C-24FE-42CE-9002-E069875AAAC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AADFB-B57D-477B-AF2F-D27CF511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CCFB5-9FB8-4B0C-945E-24DA78E5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A0C2-B855-41FD-83D5-83E2DC97F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65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6966-F65B-4280-882E-B543F55E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70D22-B145-40A5-8ED8-409F49545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D52F0-546C-45C7-A6B8-16333B4A5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4958E-E0A5-46E7-A9A5-AF6B82386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C68E7-0A4E-40F4-832F-33BC4978B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E7301-14A8-4939-A64A-9C2C06D3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FD0C-24FE-42CE-9002-E069875AAAC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FFA3BD-CD9F-4213-BD3E-77CC81A1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3BA2B-4DFF-4CB3-9104-C7F1350E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A0C2-B855-41FD-83D5-83E2DC97F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3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8756-D0FC-4165-87C0-77B79D533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862DF-6A88-4A68-97B5-9B8B1664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FD0C-24FE-42CE-9002-E069875AAAC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731EB-9104-4A34-9473-BEB4C72A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D5E2C-53AE-41E0-9287-525D5095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A0C2-B855-41FD-83D5-83E2DC97F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AD009-3EAC-4488-9AAC-5991FF89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FD0C-24FE-42CE-9002-E069875AAAC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2BDFD-846E-42D0-AAA7-6BD92BA5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828A1-53B3-4941-9A7B-1D3C81E3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A0C2-B855-41FD-83D5-83E2DC97F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44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8E8E-3ACA-4439-9DA5-22941C9C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72281-9B07-44DC-85E3-FF8209A6C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2FA8B-9178-4E77-9B3E-9CAF4B1EE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F826F-DC3F-4811-BEED-537B9444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FD0C-24FE-42CE-9002-E069875AAAC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D53E5-418A-4DD8-8588-F804D8BF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456E5-B91D-46BE-B7ED-1529EBE0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A0C2-B855-41FD-83D5-83E2DC97F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0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0BCB-24BB-488D-B206-7D8F512D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DAA6CD-140B-4428-8920-B476A619B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49EFE-0500-49EE-BA6F-5550DE589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7C75E-592C-4540-9997-A4F79F8D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FD0C-24FE-42CE-9002-E069875AAAC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27536-06A4-41E0-B21A-20CA87D7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19BA1-BC75-4666-8955-9BFBE41A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A0C2-B855-41FD-83D5-83E2DC97F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7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96FD4-5382-401B-A0D0-4FD528FB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94AE8-51E3-43A1-8C14-3CFD06686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134F-5C72-4D7C-91E5-46A5C5AFF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FD0C-24FE-42CE-9002-E069875AAAC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AE039-A3FA-43E8-A0EF-678718A0C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0BAD-CA90-4381-947B-1234DD41C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3A0C2-B855-41FD-83D5-83E2DC97F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87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Stella.Rogers@coventry.gov.uk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James.Courtney@coventry.gov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isy.Hollingsworth@coventry.gov.uk" TargetMode="External"/><Relationship Id="rId5" Type="http://schemas.openxmlformats.org/officeDocument/2006/relationships/hyperlink" Target="mailto:Lorna.Holland@coventry.gov.uk" TargetMode="External"/><Relationship Id="rId10" Type="http://schemas.openxmlformats.org/officeDocument/2006/relationships/hyperlink" Target="https://www.coventry.gov.uk/haf" TargetMode="External"/><Relationship Id="rId4" Type="http://schemas.openxmlformats.org/officeDocument/2006/relationships/hyperlink" Target="mailto:Adrian.Coles@coventry.gov.uk" TargetMode="External"/><Relationship Id="rId9" Type="http://schemas.openxmlformats.org/officeDocument/2006/relationships/hyperlink" Target="mailto:hafprogramme@coventry.gov.u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oventry.gov.uk/holiday-activities-food/coventry-holiday-activities-food-programme/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meo.com/767276552/6e3a09c57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entry.gov.uk/haf" TargetMode="External"/><Relationship Id="rId2" Type="http://schemas.openxmlformats.org/officeDocument/2006/relationships/hyperlink" Target="https://m.facebook.com/pg/coventryhaf/posts/?ref=page_internal&amp;mt_nav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ventry.gov.uk/downloads/file/38037/how-schools-can-book-children-onto-haf-activities" TargetMode="External"/><Relationship Id="rId4" Type="http://schemas.openxmlformats.org/officeDocument/2006/relationships/hyperlink" Target="https://www.coventry.gov.uk/holiday-activities-food/book-summer-fun-activiti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coventry.gov.uk/ha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195639"/>
            <a:ext cx="6038850" cy="7112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Coventry Holiday Activities and Food</a:t>
            </a: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Festive Fun 2022</a:t>
            </a: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Coventry Schools </a:t>
            </a: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HAF links</a:t>
            </a: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November 2022 </a:t>
            </a:r>
            <a:endParaRPr lang="en-GB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077AFD12-7B8E-4719-9A53-E1061909A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47" y="1258891"/>
            <a:ext cx="3542690" cy="50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67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10515600" cy="711200"/>
          </a:xfrm>
        </p:spPr>
        <p:txBody>
          <a:bodyPr/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How can you promote Festive Fun?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E075-E78E-492E-A8D7-C3B2ADA8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282699"/>
            <a:ext cx="8191500" cy="48418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4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 your pupils and families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Send letters (electronic) to all parents/carers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Promote HAF in your school newsletters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Promote HAF on your school website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Invite local providers into your school to publicise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Conversations with pupils and parents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any other opportunities to promote HAF with pupils and parents/carers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parents/carers with bookings or signpost them to Family Hubs, libraries and Council helpline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9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9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9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9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website&#10;&#10;Description automatically generated">
            <a:extLst>
              <a:ext uri="{FF2B5EF4-FFF2-40B4-BE49-F238E27FC236}">
                <a16:creationId xmlns:a16="http://schemas.microsoft.com/office/drawing/2014/main" id="{096D8ECE-1896-47EB-A399-5A566BB61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07" y="1400175"/>
            <a:ext cx="3542690" cy="50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5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10515600" cy="711200"/>
          </a:xfrm>
        </p:spPr>
        <p:txBody>
          <a:bodyPr/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School/HAF partnership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E075-E78E-492E-A8D7-C3B2ADA8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330324"/>
            <a:ext cx="8191500" cy="484187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website&#10;&#10;Description automatically generated">
            <a:extLst>
              <a:ext uri="{FF2B5EF4-FFF2-40B4-BE49-F238E27FC236}">
                <a16:creationId xmlns:a16="http://schemas.microsoft.com/office/drawing/2014/main" id="{096D8ECE-1896-47EB-A399-5A566BB61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07" y="1400175"/>
            <a:ext cx="3542690" cy="500249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FB44B3-132F-4E24-8356-1F33787A9423}"/>
              </a:ext>
            </a:extLst>
          </p:cNvPr>
          <p:cNvSpPr txBox="1">
            <a:spLocks/>
          </p:cNvSpPr>
          <p:nvPr/>
        </p:nvSpPr>
        <p:spPr>
          <a:xfrm>
            <a:off x="281341" y="1355724"/>
            <a:ext cx="8191500" cy="484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 us know if your school is interested in hosting a HAF club for Easter 2023 and/or Summer 2023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let us know if your HAF school link contact changes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let us know any feedback you hear from parents/carers and children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Any other ideas for further HAF development and improvements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9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146" y="1454149"/>
            <a:ext cx="671513" cy="6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6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481011"/>
            <a:ext cx="7496175" cy="685801"/>
          </a:xfrm>
        </p:spPr>
        <p:txBody>
          <a:bodyPr anchor="t">
            <a:noAutofit/>
          </a:bodyPr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Feedback and questions</a:t>
            </a:r>
            <a:b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website&#10;&#10;Description automatically generated">
            <a:extLst>
              <a:ext uri="{FF2B5EF4-FFF2-40B4-BE49-F238E27FC236}">
                <a16:creationId xmlns:a16="http://schemas.microsoft.com/office/drawing/2014/main" id="{096D8ECE-1896-47EB-A399-5A566BB61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07" y="1400175"/>
            <a:ext cx="3542690" cy="500249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FE6B79-FBCD-4350-B1BB-F9E5DC7C4C6D}"/>
              </a:ext>
            </a:extLst>
          </p:cNvPr>
          <p:cNvSpPr txBox="1">
            <a:spLocks/>
          </p:cNvSpPr>
          <p:nvPr/>
        </p:nvSpPr>
        <p:spPr>
          <a:xfrm>
            <a:off x="409574" y="1652586"/>
            <a:ext cx="7915276" cy="44338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Do you have questions about Festive Fun 2022?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800" dirty="0">
                <a:latin typeface="Segoe UI" panose="020B0502040204020203" pitchFamily="34" charset="0"/>
                <a:cs typeface="Segoe UI" panose="020B0502040204020203" pitchFamily="34" charset="0"/>
              </a:rPr>
              <a:t>What has your experiences of HAF been so far?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What’s worked in your school context?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Positives?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Areas for improvement?</a:t>
            </a:r>
            <a:b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9194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10515600" cy="711200"/>
          </a:xfrm>
        </p:spPr>
        <p:txBody>
          <a:bodyPr/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Coventry HAF key contacts </a:t>
            </a:r>
            <a:endParaRPr lang="en-GB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FB44B3-132F-4E24-8356-1F33787A9423}"/>
              </a:ext>
            </a:extLst>
          </p:cNvPr>
          <p:cNvSpPr txBox="1">
            <a:spLocks/>
          </p:cNvSpPr>
          <p:nvPr/>
        </p:nvSpPr>
        <p:spPr>
          <a:xfrm>
            <a:off x="314501" y="1039814"/>
            <a:ext cx="11562997" cy="5684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</a:rPr>
              <a:t>Adrian Coles – Programme Manager (HAF lead) – </a:t>
            </a: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Adrian.Coles@coventry.gov.uk</a:t>
            </a:r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</a:rPr>
              <a:t>Lorna Holland – Project Manager (HAF) – </a:t>
            </a: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Lorna.Holland@coventry.gov.uk</a:t>
            </a:r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</a:rPr>
              <a:t>Daisy Hollingsworth – Project Support Officer (HAF) – </a:t>
            </a: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Daisy.Hollingsworth@coventry.gov.uk</a:t>
            </a:r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</a:rPr>
              <a:t>James Courtney – Project Support Officer (HAF) – </a:t>
            </a: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James.Courtney@coventry.gov.uk</a:t>
            </a:r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</a:rPr>
              <a:t>Stella Rogers- Project Support Officer (HAF) – </a:t>
            </a: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Stella.Rogers@coventry.gov.uk</a:t>
            </a:r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hlinkClick r:id="rId9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</a:rPr>
              <a:t>HAF Team mail box – </a:t>
            </a: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hafprogramme@coventry.gov.uk</a:t>
            </a:r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1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hlinkClick r:id="rId9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</a:rPr>
              <a:t>HAF webpages - </a:t>
            </a: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https://www.coventry.gov.uk/haf</a:t>
            </a:r>
            <a:r>
              <a:rPr lang="en-GB" sz="2100" dirty="0">
                <a:latin typeface="Segoe UI" panose="020B0502040204020203" pitchFamily="34" charset="0"/>
                <a:cs typeface="Segoe UI" panose="020B0502040204020203" pitchFamily="34" charset="0"/>
              </a:rPr>
              <a:t> or google “Coventry HAF”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1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  <a:hlinkClick r:id="rId9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9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19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A0541-042E-4E5B-9083-D3E6094C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87" y="271611"/>
            <a:ext cx="10973867" cy="806450"/>
          </a:xfrm>
        </p:spPr>
        <p:txBody>
          <a:bodyPr>
            <a:noAutofit/>
          </a:bodyPr>
          <a:lstStyle/>
          <a:p>
            <a:r>
              <a:rPr lang="en-GB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Coventry HAF Festive Fun 2022 delivery partners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312E1-217B-4BEB-AFB9-E88710CF8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0" y="1140187"/>
            <a:ext cx="3590924" cy="43501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All Saints C of E Primary School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Art Riot Collective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Aptitude  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Ascension Dance Company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Barr’s Hill School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Cardinal Newman Catholic School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Canley Community Centre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Coventry Central SDA Community Services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Coventry Music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Coventry Outdoors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Coventry Rugby Community Foundation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2007BF-BE2C-4B83-A0BA-0158B211ACDE}"/>
              </a:ext>
            </a:extLst>
          </p:cNvPr>
          <p:cNvSpPr txBox="1">
            <a:spLocks/>
          </p:cNvSpPr>
          <p:nvPr/>
        </p:nvSpPr>
        <p:spPr>
          <a:xfrm>
            <a:off x="3671754" y="1140187"/>
            <a:ext cx="4114799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Cre8fun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Creative Optimistic Visions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Culture Coventry Trust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CV Life</a:t>
            </a:r>
            <a:endParaRPr lang="en-GB" sz="2000" b="0" i="0" u="none" strike="noStrike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Empowr</a:t>
            </a: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-U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Feeding Coventry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Guardian Ballers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Guiding Young Minds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Holbrooks Community Care Association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Koala </a:t>
            </a:r>
            <a:r>
              <a:rPr lang="en-GB" sz="2000" b="0" i="0" u="none" strike="noStrike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Klubs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sz="2000" b="0" i="0" u="none" strike="noStrike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Longford Park School</a:t>
            </a:r>
          </a:p>
          <a:p>
            <a:pPr>
              <a:buFontTx/>
              <a:buChar char="-"/>
            </a:pPr>
            <a:endParaRPr lang="en-GB" sz="15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</a:pPr>
            <a:endParaRPr lang="en-GB" sz="1700" b="0" i="0" u="none" strike="noStrike" dirty="0">
              <a:solidFill>
                <a:srgbClr val="000000"/>
              </a:solidFill>
              <a:effectLst/>
            </a:endParaRPr>
          </a:p>
          <a:p>
            <a:pPr>
              <a:buFontTx/>
              <a:buChar char="-"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2FEB03-E892-47A3-AAE9-8A413B269BE3}"/>
              </a:ext>
            </a:extLst>
          </p:cNvPr>
          <p:cNvSpPr txBox="1">
            <a:spLocks/>
          </p:cNvSpPr>
          <p:nvPr/>
        </p:nvSpPr>
        <p:spPr>
          <a:xfrm>
            <a:off x="7604962" y="1140186"/>
            <a:ext cx="4352925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Tx/>
              <a:buChar char="-"/>
            </a:pP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My Activities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Moor Farm Stables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Positive Youth Foundation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Project number 5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SCCU/Epic Academy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SDH Academy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Sky Blues in the Community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sz="2000" b="0" i="0" u="none" strike="noStrike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 John the Divine Church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Staffordshire Winter Sports Club (Planet Ice)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Vanny Radio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WATCH/</a:t>
            </a:r>
            <a:r>
              <a:rPr lang="en-GB" sz="2000" b="0" i="0" u="none" strike="noStrike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Hillz</a:t>
            </a:r>
            <a:r>
              <a:rPr lang="en-GB" sz="2000" b="0" i="0" u="none" strike="noStrike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FM</a:t>
            </a:r>
            <a:endParaRPr lang="en-GB" sz="2000" b="0" i="0" u="none" strike="noStrike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A7E8F85-CC96-46A5-BB48-877A029D1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11096089" y="166500"/>
            <a:ext cx="973687" cy="973687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293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4500"/>
    </mc:Choice>
    <mc:Fallback xmlns="">
      <p:transition spd="slow" advClick="0" advTm="45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AE734-AD07-41DD-B3C6-105B78C88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62" y="1108659"/>
            <a:ext cx="9332290" cy="5382635"/>
          </a:xfrm>
        </p:spPr>
        <p:txBody>
          <a:bodyPr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</a:rPr>
              <a:t>To increase the </a:t>
            </a:r>
            <a:r>
              <a:rPr lang="en-GB" sz="2900" b="1" dirty="0"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</a:rPr>
              <a:t> of eligible children attending and booking each holiday (year-on-year basis)</a:t>
            </a:r>
          </a:p>
          <a:p>
            <a:pPr>
              <a:lnSpc>
                <a:spcPct val="120000"/>
              </a:lnSpc>
            </a:pPr>
            <a:endParaRPr lang="en-GB" sz="2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</a:rPr>
              <a:t>To increase the </a:t>
            </a:r>
            <a:r>
              <a:rPr lang="en-GB" sz="2900" b="1" dirty="0">
                <a:latin typeface="Segoe UI" panose="020B0502040204020203" pitchFamily="34" charset="0"/>
                <a:cs typeface="Segoe UI" panose="020B0502040204020203" pitchFamily="34" charset="0"/>
              </a:rPr>
              <a:t>quality</a:t>
            </a: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GB" sz="2900" b="1" dirty="0">
                <a:latin typeface="Segoe UI" panose="020B0502040204020203" pitchFamily="34" charset="0"/>
                <a:cs typeface="Segoe UI" panose="020B0502040204020203" pitchFamily="34" charset="0"/>
              </a:rPr>
              <a:t>impact</a:t>
            </a: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</a:rPr>
              <a:t> of HAF activities and experiences</a:t>
            </a:r>
          </a:p>
          <a:p>
            <a:pPr>
              <a:lnSpc>
                <a:spcPct val="120000"/>
              </a:lnSpc>
            </a:pPr>
            <a:endParaRPr lang="en-GB" sz="2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</a:rPr>
              <a:t>To improve the </a:t>
            </a:r>
            <a:r>
              <a:rPr lang="en-GB" sz="2900" b="1" dirty="0">
                <a:latin typeface="Segoe UI" panose="020B0502040204020203" pitchFamily="34" charset="0"/>
                <a:cs typeface="Segoe UI" panose="020B0502040204020203" pitchFamily="34" charset="0"/>
              </a:rPr>
              <a:t>value for money </a:t>
            </a: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</a:rPr>
              <a:t>of holiday activities and experiences</a:t>
            </a:r>
          </a:p>
          <a:p>
            <a:pPr>
              <a:lnSpc>
                <a:spcPct val="120000"/>
              </a:lnSpc>
            </a:pPr>
            <a:endParaRPr lang="en-GB" sz="2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</a:rPr>
              <a:t>To develop </a:t>
            </a:r>
            <a:r>
              <a:rPr lang="en-GB" sz="2900" b="1" dirty="0">
                <a:latin typeface="Segoe UI" panose="020B0502040204020203" pitchFamily="34" charset="0"/>
                <a:cs typeface="Segoe UI" panose="020B0502040204020203" pitchFamily="34" charset="0"/>
              </a:rPr>
              <a:t>practitioners</a:t>
            </a: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</a:rPr>
              <a:t> with children and young people</a:t>
            </a:r>
          </a:p>
          <a:p>
            <a:pPr>
              <a:lnSpc>
                <a:spcPct val="120000"/>
              </a:lnSpc>
            </a:pPr>
            <a:endParaRPr lang="en-GB" sz="2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</a:rPr>
              <a:t>To put a </a:t>
            </a:r>
            <a:r>
              <a:rPr lang="en-GB" sz="2900" b="1" dirty="0">
                <a:latin typeface="Segoe UI" panose="020B0502040204020203" pitchFamily="34" charset="0"/>
                <a:cs typeface="Segoe UI" panose="020B0502040204020203" pitchFamily="34" charset="0"/>
              </a:rPr>
              <a:t>smile</a:t>
            </a:r>
            <a:r>
              <a:rPr lang="en-GB" sz="2900" dirty="0">
                <a:latin typeface="Segoe UI" panose="020B0502040204020203" pitchFamily="34" charset="0"/>
                <a:cs typeface="Segoe UI" panose="020B0502040204020203" pitchFamily="34" charset="0"/>
              </a:rPr>
              <a:t> on the faces of Coventry children and young people</a:t>
            </a:r>
          </a:p>
          <a:p>
            <a:pPr>
              <a:lnSpc>
                <a:spcPct val="120000"/>
              </a:lnSpc>
            </a:pPr>
            <a:endParaRPr lang="en-GB" sz="2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BA1439A-D1F1-4D14-9CF8-0CA725AD8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2" y="88529"/>
            <a:ext cx="1186445" cy="795009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7BBA55B-899A-4D64-B646-EFB6F48C8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10893060" y="79681"/>
            <a:ext cx="1028978" cy="102897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2D6575-381F-441D-86B3-247523CA935D}"/>
              </a:ext>
            </a:extLst>
          </p:cNvPr>
          <p:cNvSpPr txBox="1"/>
          <p:nvPr/>
        </p:nvSpPr>
        <p:spPr>
          <a:xfrm>
            <a:off x="1742087" y="223292"/>
            <a:ext cx="6094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Coventry HAF Priorities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1EC97F-76CE-48AB-97A7-4D84DD4AE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t="5954" b="6251"/>
          <a:stretch/>
        </p:blipFill>
        <p:spPr bwMode="auto">
          <a:xfrm>
            <a:off x="9768532" y="1369862"/>
            <a:ext cx="2306958" cy="24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0096319-487D-45F1-9082-1902ED63B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b="6909"/>
          <a:stretch/>
        </p:blipFill>
        <p:spPr bwMode="auto">
          <a:xfrm>
            <a:off x="9768532" y="4064605"/>
            <a:ext cx="2306958" cy="23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4500"/>
    </mc:Choice>
    <mc:Fallback xmlns="">
      <p:transition spd="slow" advClick="0" advTm="45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Where Light Falls - Coventry Cathedral | Historic England">
            <a:extLst>
              <a:ext uri="{FF2B5EF4-FFF2-40B4-BE49-F238E27FC236}">
                <a16:creationId xmlns:a16="http://schemas.microsoft.com/office/drawing/2014/main" id="{887B4834-738A-4E27-85D9-45E204C76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Where Light Falls - Coventry Cathedral | Historic England">
            <a:extLst>
              <a:ext uri="{FF2B5EF4-FFF2-40B4-BE49-F238E27FC236}">
                <a16:creationId xmlns:a16="http://schemas.microsoft.com/office/drawing/2014/main" id="{1A50E707-94B6-40AA-B343-2343F9013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Where Light Falls - Coventry Cathedral | Historic England">
            <a:extLst>
              <a:ext uri="{FF2B5EF4-FFF2-40B4-BE49-F238E27FC236}">
                <a16:creationId xmlns:a16="http://schemas.microsoft.com/office/drawing/2014/main" id="{B2F0D59A-C114-4CA0-B5A1-BD1FDC1B0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Where Light Falls - Coventry Cathedral | Historic England">
            <a:extLst>
              <a:ext uri="{FF2B5EF4-FFF2-40B4-BE49-F238E27FC236}">
                <a16:creationId xmlns:a16="http://schemas.microsoft.com/office/drawing/2014/main" id="{2CA8E978-1E9C-41DF-BA15-F32F98FBE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E736EB-740A-4F79-90E4-C3B7E0A76DB6}"/>
              </a:ext>
            </a:extLst>
          </p:cNvPr>
          <p:cNvSpPr txBox="1">
            <a:spLocks/>
          </p:cNvSpPr>
          <p:nvPr/>
        </p:nvSpPr>
        <p:spPr>
          <a:xfrm>
            <a:off x="649963" y="2766217"/>
            <a:ext cx="52385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9600" b="1">
                <a:latin typeface="Segoe UI" panose="020B0502040204020203" pitchFamily="34" charset="0"/>
                <a:cs typeface="Segoe UI" panose="020B0502040204020203" pitchFamily="34" charset="0"/>
              </a:rPr>
              <a:t> Thank you!</a:t>
            </a:r>
            <a:endParaRPr lang="en-GB" sz="4000" b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F108AC-475D-4308-B990-A6DA20E9F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2"/>
          <a:stretch/>
        </p:blipFill>
        <p:spPr>
          <a:xfrm>
            <a:off x="6894967" y="-1"/>
            <a:ext cx="3991152" cy="685800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B752BB1-1E32-4FA3-AACA-0F4F39715C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10961942" y="88530"/>
            <a:ext cx="853339" cy="8533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61137EB-43FF-43EF-AB80-BA37015C6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4" y="151874"/>
            <a:ext cx="1069880" cy="71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9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3743325" cy="711200"/>
          </a:xfrm>
        </p:spPr>
        <p:txBody>
          <a:bodyPr/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What is HAF?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E075-E78E-492E-A8D7-C3B2ADA8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113927"/>
            <a:ext cx="8067675" cy="52657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Programme of activities and food – addressing holiday inequalities and holiday hunger in a context of cost of living crisis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9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Partnership approach - co-ordinated by Coventry City Council and funded by the DfE to March 2025 (Christmas, Easter and Summer school holidays)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9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HAF projects include: positive activities, a nutritional meal/food (normally hot), n</a:t>
            </a:r>
            <a:r>
              <a:rPr lang="en-GB" sz="1900" dirty="0">
                <a:solidFill>
                  <a:srgbClr val="0B0C0C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utritional education for pupils and families*</a:t>
            </a:r>
            <a:r>
              <a:rPr lang="en-GB" sz="19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and s</a:t>
            </a:r>
            <a:r>
              <a:rPr lang="en-GB" sz="1900" dirty="0">
                <a:solidFill>
                  <a:srgbClr val="0B0C0C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ignposting/information for families to wider services and support*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9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Eligibility criteria: </a:t>
            </a: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school age children (reception to year 11 inclusive) and meet </a:t>
            </a:r>
            <a:r>
              <a:rPr lang="en-GB" sz="19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one or more</a:t>
            </a:r>
            <a:r>
              <a:rPr lang="en-GB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of the following criteria: benefits-related free school meals, child in need, child protection plan, looked after, </a:t>
            </a: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</a:t>
            </a:r>
            <a:r>
              <a:rPr lang="en-GB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ssessed (through an early help assessment) to be in financial hardship, </a:t>
            </a: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</a:t>
            </a:r>
            <a:r>
              <a:rPr lang="en-GB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art of the Ukrainian Family Scheme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9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 find out more about HAF, watch:  </a:t>
            </a: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2"/>
              </a:rPr>
              <a:t>What is Coventry HAF? Summer of Fun 2021</a:t>
            </a: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(scroll down to the Summer of Fun 2021 you-tube video)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just"/>
            <a:endParaRPr lang="en-GB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12DDD667-864D-42CF-BBBB-0E236ACAE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48" y="1236665"/>
            <a:ext cx="3425077" cy="48754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DED446-F8A0-4072-A0A1-92875F467FEB}"/>
              </a:ext>
            </a:extLst>
          </p:cNvPr>
          <p:cNvSpPr txBox="1"/>
          <p:nvPr/>
        </p:nvSpPr>
        <p:spPr>
          <a:xfrm>
            <a:off x="306761" y="6428375"/>
            <a:ext cx="9953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*Face-to-face where possible, if not through leaflets or information on-line  </a:t>
            </a:r>
          </a:p>
        </p:txBody>
      </p:sp>
    </p:spTree>
    <p:extLst>
      <p:ext uri="{BB962C8B-B14F-4D97-AF65-F5344CB8AC3E}">
        <p14:creationId xmlns:p14="http://schemas.microsoft.com/office/powerpoint/2010/main" val="88461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10515600" cy="711200"/>
          </a:xfrm>
        </p:spPr>
        <p:txBody>
          <a:bodyPr/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E075-E78E-492E-A8D7-C3B2ADA8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236665"/>
            <a:ext cx="8067675" cy="500249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Thank you for </a:t>
            </a: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help of you/your school with Coventry HAF programme so far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Schools are significant partners in HAF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</a:t>
            </a: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summer 2022: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c.4,000 unique children benefitted (plus other family members) - up from approximately 2,000 unique children in summer 2021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c.17,000 meals provided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142 different clubs/activities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54 directly funded organisations plus over 50 other organisations were involved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93% </a:t>
            </a: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would recommend to others</a:t>
            </a:r>
            <a:endParaRPr lang="en-GB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12DDD667-864D-42CF-BBBB-0E236ACAE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48" y="1236665"/>
            <a:ext cx="3425077" cy="48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9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10515600" cy="711200"/>
          </a:xfrm>
        </p:spPr>
        <p:txBody>
          <a:bodyPr/>
          <a:lstStyle/>
          <a:p>
            <a:r>
              <a:rPr lang="en-GB" sz="3600" b="1">
                <a:latin typeface="Segoe UI" panose="020B0502040204020203" pitchFamily="34" charset="0"/>
                <a:cs typeface="Segoe UI" panose="020B0502040204020203" pitchFamily="34" charset="0"/>
              </a:rPr>
              <a:t>What is the Christmas HAF offer?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E075-E78E-492E-A8D7-C3B2ADA8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258891"/>
            <a:ext cx="7858125" cy="52704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Over 70 different activities/clubs to be delivered by 33 delivery organisations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Wide range of activities for eligible children this Christmas: pantos, Coventry City FC match day experiences, The Wave, Winter Wonderland, ice skating, festive ball, trips, horse riding/stables, afternoon tea with Santa, Santa’s Grotto, Santa’s sleigh, outdoor nativity, trampolining, swimming, skateboarding, basketball, multi-activity clubs, cooking, music, Christmas arts and crafts, Christmas parties, photography, DJ-</a:t>
            </a:r>
            <a:r>
              <a:rPr lang="en-GB" sz="20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ing</a:t>
            </a: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creative dance, football and lots more…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Activities take place: Friday 16</a:t>
            </a:r>
            <a:r>
              <a:rPr lang="en-GB" sz="2000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– Friday 23</a:t>
            </a:r>
            <a:r>
              <a:rPr lang="en-GB" sz="2000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rd</a:t>
            </a: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December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Bookings opened on Monday 21</a:t>
            </a:r>
            <a:r>
              <a:rPr lang="en-GB" sz="2000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</a:t>
            </a: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November and within 24 hours approximately 1,000 unique children booked on (as at: 24/11 - over 1,700)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Activities are inclusive and 15 activities/clubs are particularly focussed on children with Special Educational Needs and Disabilities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Watch the: </a:t>
            </a:r>
            <a:r>
              <a:rPr lang="en-GB" sz="2000" b="1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2"/>
              </a:rPr>
              <a:t>Festive Fun 2022 promo</a:t>
            </a: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website&#10;&#10;Description automatically generated">
            <a:extLst>
              <a:ext uri="{FF2B5EF4-FFF2-40B4-BE49-F238E27FC236}">
                <a16:creationId xmlns:a16="http://schemas.microsoft.com/office/drawing/2014/main" id="{519DDA62-285A-4D51-8787-BB7D75B55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47" y="1258891"/>
            <a:ext cx="3542690" cy="50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9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9029700" cy="7112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How do you find out which of your pupils are HAF eligible?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E075-E78E-492E-A8D7-C3B2ADA8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339198"/>
            <a:ext cx="7858125" cy="529972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Names and HAF codes of all your schools eligible pupils were sent on 23/11  to your school via data-locker from ‘HAF Team’ to ‘Office contact’ </a:t>
            </a: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Eligibility pupils criteria: </a:t>
            </a: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school age children (reception to year 11 inclusive) and meet </a:t>
            </a:r>
            <a:r>
              <a:rPr lang="en-GB" sz="2000" i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one or more</a:t>
            </a: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of the following criteria: benefits-related free school meals, child in need, child protection plan, looked after, </a:t>
            </a: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</a:t>
            </a: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ssessed (through an early help assessment) to be in financial hardship, </a:t>
            </a:r>
            <a:r>
              <a:rPr lang="en-GB" sz="2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</a:t>
            </a:r>
            <a:r>
              <a:rPr lang="en-GB" sz="2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art of the Ukrainian Family Scheme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b="0" i="0" u="none" strike="noStrike" dirty="0">
              <a:effectLst/>
              <a:latin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b="0" i="0" u="none" strike="noStrike" dirty="0">
                <a:effectLst/>
                <a:latin typeface="Segoe UI" panose="020B0502040204020203" pitchFamily="34" charset="0"/>
              </a:rPr>
              <a:t>All schools will be sent booking status position (i.e. which of your eligible child have/have not booked one or more HAF activities) through data-locker approx. 30th November. This will enable you to focus individual conversations on children who have not booked.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website&#10;&#10;Description automatically generated">
            <a:extLst>
              <a:ext uri="{FF2B5EF4-FFF2-40B4-BE49-F238E27FC236}">
                <a16:creationId xmlns:a16="http://schemas.microsoft.com/office/drawing/2014/main" id="{519DDA62-285A-4D51-8787-BB7D75B55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647" y="1258891"/>
            <a:ext cx="3542690" cy="50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5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: Shape 4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utoShape 2" descr="Where Light Falls - Coventry Cathedral | Historic England">
            <a:extLst>
              <a:ext uri="{FF2B5EF4-FFF2-40B4-BE49-F238E27FC236}">
                <a16:creationId xmlns:a16="http://schemas.microsoft.com/office/drawing/2014/main" id="{887B4834-738A-4E27-85D9-45E204C76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4" descr="Where Light Falls - Coventry Cathedral | Historic England">
            <a:extLst>
              <a:ext uri="{FF2B5EF4-FFF2-40B4-BE49-F238E27FC236}">
                <a16:creationId xmlns:a16="http://schemas.microsoft.com/office/drawing/2014/main" id="{1A50E707-94B6-40AA-B343-2343F9013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 descr="Where Light Falls - Coventry Cathedral | Historic England">
            <a:extLst>
              <a:ext uri="{FF2B5EF4-FFF2-40B4-BE49-F238E27FC236}">
                <a16:creationId xmlns:a16="http://schemas.microsoft.com/office/drawing/2014/main" id="{B2F0D59A-C114-4CA0-B5A1-BD1FDC1B0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8" descr="Where Light Falls - Coventry Cathedral | Historic England">
            <a:extLst>
              <a:ext uri="{FF2B5EF4-FFF2-40B4-BE49-F238E27FC236}">
                <a16:creationId xmlns:a16="http://schemas.microsoft.com/office/drawing/2014/main" id="{2CA8E978-1E9C-41DF-BA15-F32F98FBE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9531AF9-7B5E-4CFB-9771-E1CB4CB9AFE4}"/>
              </a:ext>
            </a:extLst>
          </p:cNvPr>
          <p:cNvSpPr txBox="1">
            <a:spLocks/>
          </p:cNvSpPr>
          <p:nvPr/>
        </p:nvSpPr>
        <p:spPr>
          <a:xfrm>
            <a:off x="347754" y="1865343"/>
            <a:ext cx="52385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0A87EC-3156-4212-B057-1BB7B377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171" y="300923"/>
            <a:ext cx="2768137" cy="57367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E2C61E-FBE3-49DB-B235-4CD416ACBB78}"/>
              </a:ext>
            </a:extLst>
          </p:cNvPr>
          <p:cNvSpPr txBox="1"/>
          <p:nvPr/>
        </p:nvSpPr>
        <p:spPr>
          <a:xfrm>
            <a:off x="347754" y="1029562"/>
            <a:ext cx="8462871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Letters and brochures sent to all eligible households, with translated versions available on HAF webpages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Electronic copies of letters and booklets to every school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Direct texts and messages to parents/carers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HAF promo-video – including shown at Coventry City FC matches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Briefing to </a:t>
            </a:r>
            <a:r>
              <a:rPr lang="en-GB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wide range of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professionals working with families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Christmas radio/media campaign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HAF, Coventry City Council and providers social media channels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(e.g. </a:t>
            </a:r>
            <a:r>
              <a:rPr lang="en-GB" sz="18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2"/>
              </a:rPr>
              <a:t>HAF </a:t>
            </a:r>
            <a:r>
              <a:rPr lang="en-GB" sz="1800" u="sng" dirty="0" err="1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2"/>
              </a:rPr>
              <a:t>facebook</a:t>
            </a:r>
            <a:r>
              <a:rPr lang="en-GB" sz="18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2"/>
              </a:rPr>
              <a:t> </a:t>
            </a:r>
            <a:r>
              <a:rPr lang="en-GB" sz="1800" u="sng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By providers who have existing relationships with children/young people and families and have attended their sessions in previous holidays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HAF web pages (google Coventry HAF) and </a:t>
            </a:r>
            <a:r>
              <a:rPr lang="en-GB" sz="18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3"/>
              </a:rPr>
              <a:t>Coventry HAF webpages</a:t>
            </a:r>
            <a:endParaRPr lang="en-GB" sz="1800" b="1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Through Coventry schools (primary, secondary and special)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778018E-9FEF-4821-B9BA-465C559AD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10946602" y="171262"/>
            <a:ext cx="923335" cy="92333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C2651E-6F2D-43E1-8447-505AC350F5A6}"/>
              </a:ext>
            </a:extLst>
          </p:cNvPr>
          <p:cNvSpPr txBox="1"/>
          <p:nvPr/>
        </p:nvSpPr>
        <p:spPr>
          <a:xfrm>
            <a:off x="1412240" y="228265"/>
            <a:ext cx="815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is Festive Fun being promoted?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B640549-DC31-42DE-AA0E-9AB2376B8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1" y="178871"/>
            <a:ext cx="1173100" cy="786067"/>
          </a:xfrm>
          <a:prstGeom prst="rect">
            <a:avLst/>
          </a:prstGeom>
        </p:spPr>
      </p:pic>
      <p:pic>
        <p:nvPicPr>
          <p:cNvPr id="15" name="Picture 14" descr="A picture containing website&#10;&#10;Description automatically generated">
            <a:extLst>
              <a:ext uri="{FF2B5EF4-FFF2-40B4-BE49-F238E27FC236}">
                <a16:creationId xmlns:a16="http://schemas.microsoft.com/office/drawing/2014/main" id="{AB289C85-FE62-4AB8-8EA6-DAF17A05F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46" y="1206827"/>
            <a:ext cx="3363274" cy="47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5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10515600" cy="711200"/>
          </a:xfrm>
        </p:spPr>
        <p:txBody>
          <a:bodyPr/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How are activities booked?* </a:t>
            </a:r>
            <a:endParaRPr lang="en-GB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B78D4-E139-4C67-8D86-95BBCDE27524}"/>
              </a:ext>
            </a:extLst>
          </p:cNvPr>
          <p:cNvSpPr txBox="1"/>
          <p:nvPr/>
        </p:nvSpPr>
        <p:spPr>
          <a:xfrm>
            <a:off x="347663" y="6234735"/>
            <a:ext cx="11791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*For Festive Fun 2022, each eligible child has an allocation of 4 credits (activities) of which 1 credit is for a Coventry Experience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DE036-DE59-400B-A566-EA4419BE894E}"/>
              </a:ext>
            </a:extLst>
          </p:cNvPr>
          <p:cNvSpPr txBox="1"/>
          <p:nvPr/>
        </p:nvSpPr>
        <p:spPr>
          <a:xfrm>
            <a:off x="347663" y="1173166"/>
            <a:ext cx="10682288" cy="5072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Parent/carer books their child onto activities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Vast majority are booked on by their parents/carers using this route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Go to </a:t>
            </a:r>
            <a:r>
              <a:rPr lang="en-GB" sz="18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4"/>
              </a:rPr>
              <a:t>How to book and cancel step-by-step</a:t>
            </a:r>
            <a:endParaRPr lang="en-GB" sz="18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Parents/carers set up a Coventry City Council “My Account” add their child(ren) to the HAF booking system, decide what to book, book and receive a confirmation email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8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Supported booking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Lack of IT access/IT literacy challenges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Where an organisation (e.g. provider, Coventry City Council, school etc.) books child(ren) onto activities on behalf of the parent/carers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Go to </a:t>
            </a: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hlinkClick r:id="rId5"/>
              </a:rPr>
              <a:t>How schools can book children onto HAF activities</a:t>
            </a: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for step-by-step supported booking instructions. Organisation representative needs to have Coventry City Council “My Account” set up (takes 2 minutes to do this).</a:t>
            </a:r>
          </a:p>
        </p:txBody>
      </p:sp>
    </p:spTree>
    <p:extLst>
      <p:ext uri="{BB962C8B-B14F-4D97-AF65-F5344CB8AC3E}">
        <p14:creationId xmlns:p14="http://schemas.microsoft.com/office/powerpoint/2010/main" val="383067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5612"/>
            <a:ext cx="11239500" cy="711200"/>
          </a:xfrm>
        </p:spPr>
        <p:txBody>
          <a:bodyPr>
            <a:normAutofit fontScale="90000"/>
          </a:bodyPr>
          <a:lstStyle/>
          <a:p>
            <a:r>
              <a:rPr lang="en-GB" sz="3100" b="1" dirty="0">
                <a:latin typeface="Segoe UI" panose="020B0502040204020203" pitchFamily="34" charset="0"/>
                <a:cs typeface="Segoe UI" panose="020B0502040204020203" pitchFamily="34" charset="0"/>
              </a:rPr>
              <a:t>Coventry HAF landing page:  </a:t>
            </a:r>
            <a:r>
              <a:rPr lang="en-GB" sz="3100" b="1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https://www.coventry.gov.uk/haf</a:t>
            </a:r>
            <a:b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9CB2E8-A8E2-4A31-A286-060DA6A91F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0"/>
          <a:stretch/>
        </p:blipFill>
        <p:spPr>
          <a:xfrm>
            <a:off x="1628775" y="1014414"/>
            <a:ext cx="8532354" cy="1878259"/>
          </a:xfrm>
          <a:prstGeom prst="rect">
            <a:avLst/>
          </a:prstGeom>
        </p:spPr>
      </p:pic>
      <p:pic>
        <p:nvPicPr>
          <p:cNvPr id="5" name="Picture 4" descr="Teams&#10;&#10;Description automatically generated">
            <a:extLst>
              <a:ext uri="{FF2B5EF4-FFF2-40B4-BE49-F238E27FC236}">
                <a16:creationId xmlns:a16="http://schemas.microsoft.com/office/drawing/2014/main" id="{46C2CF9F-B6F2-4A46-903F-CF8AFE5E2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72" y="3219767"/>
            <a:ext cx="8771560" cy="29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414A-3781-4A26-B768-082BA55B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328614"/>
            <a:ext cx="10515600" cy="711200"/>
          </a:xfrm>
        </p:spPr>
        <p:txBody>
          <a:bodyPr/>
          <a:lstStyle/>
          <a:p>
            <a:r>
              <a:rPr lang="en-GB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How can you promote Festive Fun?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DE075-E78E-492E-A8D7-C3B2ADA8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330324"/>
            <a:ext cx="8191500" cy="484187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6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HAF link/champion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Increase your own awareness of the Festive Fun HAF offer (google Coventry HAF including: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which activities may be best suited to your school/your pupils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how to book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eligibility etc.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 aware of which pupils in your school are eligible for HAF (names to be sent via data-locker)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Resources for schools emailed on 25</a:t>
            </a:r>
            <a:r>
              <a:rPr lang="en-GB" sz="1900" b="1" baseline="300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</a:t>
            </a:r>
            <a:r>
              <a:rPr lang="en-GB" sz="19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November and uploaded onto HAF webpages</a:t>
            </a:r>
            <a:endParaRPr lang="en-GB" sz="19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6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 your school</a:t>
            </a:r>
            <a:r>
              <a:rPr lang="en-GB" sz="2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staff team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9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Talk to staff colleagues about the </a:t>
            </a:r>
            <a:r>
              <a:rPr lang="en-GB" sz="1900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Festive Fun HAF offer with staff colleagues so they can have conversations with pupils about HAF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 them to watch the promo video and to look on the Cov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entry HAF website</a:t>
            </a:r>
            <a:endParaRPr lang="en-GB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1E420F-0771-46CE-AE06-455C4BAC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2" y="195262"/>
            <a:ext cx="9810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A92EF7-F7BA-4C2B-BF25-9BE686C9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28614"/>
            <a:ext cx="1028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website&#10;&#10;Description automatically generated">
            <a:extLst>
              <a:ext uri="{FF2B5EF4-FFF2-40B4-BE49-F238E27FC236}">
                <a16:creationId xmlns:a16="http://schemas.microsoft.com/office/drawing/2014/main" id="{096D8ECE-1896-47EB-A399-5A566BB61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07" y="1400175"/>
            <a:ext cx="3542690" cy="50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92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1527</Words>
  <Application>Microsoft Office PowerPoint</Application>
  <PresentationFormat>Widescreen</PresentationFormat>
  <Paragraphs>162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Office Theme</vt:lpstr>
      <vt:lpstr>Coventry Holiday Activities and Food   Festive Fun 2022  Coventry Schools  HAF links  November 2022 </vt:lpstr>
      <vt:lpstr>What is HAF?</vt:lpstr>
      <vt:lpstr>Thank you</vt:lpstr>
      <vt:lpstr>What is the Christmas HAF offer? </vt:lpstr>
      <vt:lpstr>How do you find out which of your pupils are HAF eligible? </vt:lpstr>
      <vt:lpstr>   </vt:lpstr>
      <vt:lpstr>How are activities booked?* </vt:lpstr>
      <vt:lpstr>Coventry HAF landing page:  https://www.coventry.gov.uk/haf  </vt:lpstr>
      <vt:lpstr>How can you promote Festive Fun? </vt:lpstr>
      <vt:lpstr>How can you promote Festive Fun? </vt:lpstr>
      <vt:lpstr>School/HAF partnership </vt:lpstr>
      <vt:lpstr>Feedback and questions   </vt:lpstr>
      <vt:lpstr>Coventry HAF key contacts </vt:lpstr>
      <vt:lpstr>Coventry HAF Festive Fun 2022 delivery partners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Coles, Adrian</dc:creator>
  <cp:lastModifiedBy>Coles, Adrian</cp:lastModifiedBy>
  <cp:revision>22</cp:revision>
  <dcterms:created xsi:type="dcterms:W3CDTF">2022-11-14T12:43:29Z</dcterms:created>
  <dcterms:modified xsi:type="dcterms:W3CDTF">2022-11-28T16:06:52Z</dcterms:modified>
</cp:coreProperties>
</file>