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Lst>
  <p:notesMasterIdLst>
    <p:notesMasterId r:id="rId18"/>
  </p:notesMasterIdLst>
  <p:sldIdLst>
    <p:sldId id="721" r:id="rId6"/>
    <p:sldId id="801" r:id="rId7"/>
    <p:sldId id="799" r:id="rId8"/>
    <p:sldId id="256" r:id="rId9"/>
    <p:sldId id="739" r:id="rId10"/>
    <p:sldId id="740" r:id="rId11"/>
    <p:sldId id="792" r:id="rId12"/>
    <p:sldId id="764" r:id="rId13"/>
    <p:sldId id="800" r:id="rId14"/>
    <p:sldId id="545" r:id="rId15"/>
    <p:sldId id="736" r:id="rId16"/>
    <p:sldId id="7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51" autoAdjust="0"/>
  </p:normalViewPr>
  <p:slideViewPr>
    <p:cSldViewPr snapToGrid="0">
      <p:cViewPr varScale="1">
        <p:scale>
          <a:sx n="98" d="100"/>
          <a:sy n="98" d="100"/>
        </p:scale>
        <p:origin x="10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areaChart>
        <c:grouping val="stacked"/>
        <c:varyColors val="0"/>
        <c:ser>
          <c:idx val="2"/>
          <c:order val="2"/>
          <c:tx>
            <c:strRef>
              <c:f>Baseline!$B$5</c:f>
              <c:strCache>
                <c:ptCount val="1"/>
                <c:pt idx="0">
                  <c:v>Domestic </c:v>
                </c:pt>
              </c:strCache>
            </c:strRef>
          </c:tx>
          <c:spPr>
            <a:solidFill>
              <a:srgbClr val="D1A04C"/>
            </a:solidFill>
            <a:ln>
              <a:noFill/>
            </a:ln>
            <a:effectLst/>
          </c:spPr>
          <c:cat>
            <c:numRef>
              <c:f>Baseline!$C$1:$BA$1</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Baseline!$C$5:$BA$5</c:f>
              <c:numCache>
                <c:formatCode>0</c:formatCode>
                <c:ptCount val="51"/>
                <c:pt idx="0">
                  <c:v>812.65138024544603</c:v>
                </c:pt>
                <c:pt idx="1">
                  <c:v>820.62549945511898</c:v>
                </c:pt>
                <c:pt idx="2">
                  <c:v>785.72746593479428</c:v>
                </c:pt>
                <c:pt idx="3">
                  <c:v>776.82134801630878</c:v>
                </c:pt>
                <c:pt idx="4">
                  <c:v>777.89391856297857</c:v>
                </c:pt>
                <c:pt idx="5">
                  <c:v>732.74487121766037</c:v>
                </c:pt>
                <c:pt idx="6">
                  <c:v>726.19386742551092</c:v>
                </c:pt>
                <c:pt idx="7">
                  <c:v>697.13688014928766</c:v>
                </c:pt>
                <c:pt idx="8">
                  <c:v>694.86923504089418</c:v>
                </c:pt>
                <c:pt idx="9">
                  <c:v>626.0975057329365</c:v>
                </c:pt>
                <c:pt idx="10">
                  <c:v>666.43984096209931</c:v>
                </c:pt>
                <c:pt idx="11">
                  <c:v>589.38030741660577</c:v>
                </c:pt>
                <c:pt idx="12">
                  <c:v>630.54740368177613</c:v>
                </c:pt>
                <c:pt idx="13">
                  <c:v>612.5061602773219</c:v>
                </c:pt>
                <c:pt idx="14">
                  <c:v>519.29394025294505</c:v>
                </c:pt>
                <c:pt idx="15">
                  <c:v>509.19234062901154</c:v>
                </c:pt>
                <c:pt idx="16">
                  <c:v>484.58977952015471</c:v>
                </c:pt>
                <c:pt idx="17">
                  <c:v>456.86998265915724</c:v>
                </c:pt>
                <c:pt idx="18">
                  <c:v>457.79692455819151</c:v>
                </c:pt>
                <c:pt idx="19">
                  <c:v>446.05556762742231</c:v>
                </c:pt>
                <c:pt idx="20">
                  <c:v>367.75182992396191</c:v>
                </c:pt>
                <c:pt idx="21">
                  <c:v>478.0517984883615</c:v>
                </c:pt>
                <c:pt idx="22">
                  <c:v>472.26625365298321</c:v>
                </c:pt>
                <c:pt idx="23">
                  <c:v>460.13873176983117</c:v>
                </c:pt>
                <c:pt idx="24">
                  <c:v>453.02909689396688</c:v>
                </c:pt>
                <c:pt idx="25">
                  <c:v>440.77088031621162</c:v>
                </c:pt>
                <c:pt idx="26">
                  <c:v>423.79535110226311</c:v>
                </c:pt>
                <c:pt idx="27">
                  <c:v>413.27131122384975</c:v>
                </c:pt>
                <c:pt idx="28">
                  <c:v>407.47519952577494</c:v>
                </c:pt>
                <c:pt idx="29">
                  <c:v>404.85529892098748</c:v>
                </c:pt>
                <c:pt idx="30">
                  <c:v>403.32106783529781</c:v>
                </c:pt>
                <c:pt idx="31">
                  <c:v>402.63189696861429</c:v>
                </c:pt>
                <c:pt idx="32">
                  <c:v>403.25727285688697</c:v>
                </c:pt>
                <c:pt idx="33">
                  <c:v>405.51348909083549</c:v>
                </c:pt>
                <c:pt idx="34">
                  <c:v>409.03397999375858</c:v>
                </c:pt>
                <c:pt idx="35">
                  <c:v>413.62435760322819</c:v>
                </c:pt>
                <c:pt idx="36">
                  <c:v>418.07478402330804</c:v>
                </c:pt>
                <c:pt idx="37">
                  <c:v>423.04777195586166</c:v>
                </c:pt>
                <c:pt idx="38">
                  <c:v>428.56868909890886</c:v>
                </c:pt>
                <c:pt idx="39">
                  <c:v>434.4556548786062</c:v>
                </c:pt>
                <c:pt idx="40">
                  <c:v>440.69504803100796</c:v>
                </c:pt>
                <c:pt idx="41">
                  <c:v>446.0364087475416</c:v>
                </c:pt>
                <c:pt idx="42">
                  <c:v>452.0928068046469</c:v>
                </c:pt>
                <c:pt idx="43">
                  <c:v>458.1141472629804</c:v>
                </c:pt>
                <c:pt idx="44">
                  <c:v>464.3004073031741</c:v>
                </c:pt>
                <c:pt idx="45">
                  <c:v>470.40522038245496</c:v>
                </c:pt>
                <c:pt idx="46">
                  <c:v>476.56119344040093</c:v>
                </c:pt>
                <c:pt idx="47">
                  <c:v>482.94551877709233</c:v>
                </c:pt>
                <c:pt idx="48">
                  <c:v>489.25547680884728</c:v>
                </c:pt>
                <c:pt idx="49">
                  <c:v>495.64374520507954</c:v>
                </c:pt>
                <c:pt idx="50">
                  <c:v>502.13379915470944</c:v>
                </c:pt>
              </c:numCache>
            </c:numRef>
          </c:val>
          <c:extLst>
            <c:ext xmlns:c16="http://schemas.microsoft.com/office/drawing/2014/chart" uri="{C3380CC4-5D6E-409C-BE32-E72D297353CC}">
              <c16:uniqueId val="{00000000-6E14-4E7A-B9E0-29F5973368FF}"/>
            </c:ext>
          </c:extLst>
        </c:ser>
        <c:ser>
          <c:idx val="3"/>
          <c:order val="3"/>
          <c:tx>
            <c:strRef>
              <c:f>Baseline!$B$6</c:f>
              <c:strCache>
                <c:ptCount val="1"/>
                <c:pt idx="0">
                  <c:v>Public &amp; Commercial</c:v>
                </c:pt>
              </c:strCache>
            </c:strRef>
          </c:tx>
          <c:spPr>
            <a:solidFill>
              <a:srgbClr val="D1A04C">
                <a:alpha val="85000"/>
              </a:srgbClr>
            </a:solidFill>
            <a:ln>
              <a:noFill/>
            </a:ln>
            <a:effectLst/>
          </c:spPr>
          <c:cat>
            <c:numRef>
              <c:f>Baseline!$C$1:$BA$1</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Baseline!$C$6:$BA$6</c:f>
              <c:numCache>
                <c:formatCode>0</c:formatCode>
                <c:ptCount val="51"/>
                <c:pt idx="0">
                  <c:v>507.46168787415138</c:v>
                </c:pt>
                <c:pt idx="1">
                  <c:v>501.92225413128267</c:v>
                </c:pt>
                <c:pt idx="2">
                  <c:v>475.94126156189748</c:v>
                </c:pt>
                <c:pt idx="3">
                  <c:v>464.92595182720515</c:v>
                </c:pt>
                <c:pt idx="4">
                  <c:v>476.04524919534799</c:v>
                </c:pt>
                <c:pt idx="5">
                  <c:v>473.86745155535073</c:v>
                </c:pt>
                <c:pt idx="6">
                  <c:v>462.09442455961783</c:v>
                </c:pt>
                <c:pt idx="7">
                  <c:v>411.66143040350204</c:v>
                </c:pt>
                <c:pt idx="8">
                  <c:v>398.56252739744207</c:v>
                </c:pt>
                <c:pt idx="9">
                  <c:v>326.63021369535841</c:v>
                </c:pt>
                <c:pt idx="10">
                  <c:v>354.44355709522608</c:v>
                </c:pt>
                <c:pt idx="11">
                  <c:v>308.13754795425996</c:v>
                </c:pt>
                <c:pt idx="12">
                  <c:v>369.9163404891201</c:v>
                </c:pt>
                <c:pt idx="13">
                  <c:v>348.15209619019492</c:v>
                </c:pt>
                <c:pt idx="14">
                  <c:v>299.06839591269966</c:v>
                </c:pt>
                <c:pt idx="15">
                  <c:v>275.82897756102909</c:v>
                </c:pt>
                <c:pt idx="16">
                  <c:v>243.587835877278</c:v>
                </c:pt>
                <c:pt idx="17">
                  <c:v>236.59141359634398</c:v>
                </c:pt>
                <c:pt idx="18">
                  <c:v>231.83809991706485</c:v>
                </c:pt>
                <c:pt idx="19">
                  <c:v>217.89411989283948</c:v>
                </c:pt>
                <c:pt idx="20">
                  <c:v>177.25548244333535</c:v>
                </c:pt>
                <c:pt idx="21">
                  <c:v>229.21747417480307</c:v>
                </c:pt>
                <c:pt idx="22">
                  <c:v>218.76626076674779</c:v>
                </c:pt>
                <c:pt idx="23">
                  <c:v>204.12165085055568</c:v>
                </c:pt>
                <c:pt idx="24">
                  <c:v>193.01498545135041</c:v>
                </c:pt>
                <c:pt idx="25">
                  <c:v>179.53992779471548</c:v>
                </c:pt>
                <c:pt idx="26">
                  <c:v>163.90264747109524</c:v>
                </c:pt>
                <c:pt idx="27">
                  <c:v>152.02955345897266</c:v>
                </c:pt>
                <c:pt idx="28">
                  <c:v>144.54185330242393</c:v>
                </c:pt>
                <c:pt idx="29">
                  <c:v>138.88998121473981</c:v>
                </c:pt>
                <c:pt idx="30">
                  <c:v>133.76771315700088</c:v>
                </c:pt>
                <c:pt idx="31">
                  <c:v>129.71175954640162</c:v>
                </c:pt>
                <c:pt idx="32">
                  <c:v>126.95492164690891</c:v>
                </c:pt>
                <c:pt idx="33">
                  <c:v>125.55062608583978</c:v>
                </c:pt>
                <c:pt idx="34">
                  <c:v>125.10783752420326</c:v>
                </c:pt>
                <c:pt idx="35">
                  <c:v>125.24329444884665</c:v>
                </c:pt>
                <c:pt idx="36">
                  <c:v>125.67262943413434</c:v>
                </c:pt>
                <c:pt idx="37">
                  <c:v>126.54533814069586</c:v>
                </c:pt>
                <c:pt idx="38">
                  <c:v>127.72856469608541</c:v>
                </c:pt>
                <c:pt idx="39">
                  <c:v>128.9532384788246</c:v>
                </c:pt>
                <c:pt idx="40">
                  <c:v>130.15279524982586</c:v>
                </c:pt>
                <c:pt idx="41">
                  <c:v>131.40303711430664</c:v>
                </c:pt>
                <c:pt idx="42">
                  <c:v>132.77493741551569</c:v>
                </c:pt>
                <c:pt idx="43">
                  <c:v>134.10435146770556</c:v>
                </c:pt>
                <c:pt idx="44">
                  <c:v>135.48140417092688</c:v>
                </c:pt>
                <c:pt idx="45">
                  <c:v>136.8717334657475</c:v>
                </c:pt>
                <c:pt idx="46">
                  <c:v>138.29810274733475</c:v>
                </c:pt>
                <c:pt idx="47">
                  <c:v>139.73270439840891</c:v>
                </c:pt>
                <c:pt idx="48">
                  <c:v>141.16474802801469</c:v>
                </c:pt>
                <c:pt idx="49">
                  <c:v>142.62702234555752</c:v>
                </c:pt>
                <c:pt idx="50">
                  <c:v>144.11546659571684</c:v>
                </c:pt>
              </c:numCache>
            </c:numRef>
          </c:val>
          <c:extLst>
            <c:ext xmlns:c16="http://schemas.microsoft.com/office/drawing/2014/chart" uri="{C3380CC4-5D6E-409C-BE32-E72D297353CC}">
              <c16:uniqueId val="{00000001-6E14-4E7A-B9E0-29F5973368FF}"/>
            </c:ext>
          </c:extLst>
        </c:ser>
        <c:ser>
          <c:idx val="4"/>
          <c:order val="4"/>
          <c:tx>
            <c:strRef>
              <c:f>Baseline!$B$7</c:f>
              <c:strCache>
                <c:ptCount val="1"/>
                <c:pt idx="0">
                  <c:v>Industry</c:v>
                </c:pt>
              </c:strCache>
            </c:strRef>
          </c:tx>
          <c:spPr>
            <a:solidFill>
              <a:srgbClr val="D1A04C">
                <a:alpha val="70000"/>
              </a:srgbClr>
            </a:solidFill>
            <a:ln>
              <a:noFill/>
            </a:ln>
            <a:effectLst/>
          </c:spPr>
          <c:cat>
            <c:numRef>
              <c:f>Baseline!$C$1:$BA$1</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Baseline!$C$7:$BA$7</c:f>
              <c:numCache>
                <c:formatCode>0</c:formatCode>
                <c:ptCount val="51"/>
                <c:pt idx="0">
                  <c:v>770.03056001340644</c:v>
                </c:pt>
                <c:pt idx="1">
                  <c:v>734.18472800020709</c:v>
                </c:pt>
                <c:pt idx="2">
                  <c:v>666.36335888041071</c:v>
                </c:pt>
                <c:pt idx="3">
                  <c:v>617.26881175662425</c:v>
                </c:pt>
                <c:pt idx="4">
                  <c:v>561.28721482126457</c:v>
                </c:pt>
                <c:pt idx="5">
                  <c:v>524.31382466333253</c:v>
                </c:pt>
                <c:pt idx="6">
                  <c:v>517.49963188229663</c:v>
                </c:pt>
                <c:pt idx="7">
                  <c:v>465.21601092286051</c:v>
                </c:pt>
                <c:pt idx="8">
                  <c:v>443.94932039203121</c:v>
                </c:pt>
                <c:pt idx="9">
                  <c:v>359.4675148832066</c:v>
                </c:pt>
                <c:pt idx="10">
                  <c:v>386.35610923229206</c:v>
                </c:pt>
                <c:pt idx="11">
                  <c:v>325.1990283415638</c:v>
                </c:pt>
                <c:pt idx="12">
                  <c:v>352.38804406267576</c:v>
                </c:pt>
                <c:pt idx="13">
                  <c:v>336.62359356888413</c:v>
                </c:pt>
                <c:pt idx="14">
                  <c:v>305.35401219350223</c:v>
                </c:pt>
                <c:pt idx="15">
                  <c:v>290.31750796262668</c:v>
                </c:pt>
                <c:pt idx="16">
                  <c:v>257.02748725490108</c:v>
                </c:pt>
                <c:pt idx="17">
                  <c:v>236.43067017747802</c:v>
                </c:pt>
                <c:pt idx="18">
                  <c:v>226.92225162767519</c:v>
                </c:pt>
                <c:pt idx="19">
                  <c:v>211.6023358135962</c:v>
                </c:pt>
                <c:pt idx="20">
                  <c:v>168.02695384257368</c:v>
                </c:pt>
                <c:pt idx="21">
                  <c:v>211.16646202978663</c:v>
                </c:pt>
                <c:pt idx="22">
                  <c:v>200.77357124777203</c:v>
                </c:pt>
                <c:pt idx="23">
                  <c:v>185.21336682995366</c:v>
                </c:pt>
                <c:pt idx="24">
                  <c:v>174.96724567435842</c:v>
                </c:pt>
                <c:pt idx="25">
                  <c:v>160.50512022922206</c:v>
                </c:pt>
                <c:pt idx="26">
                  <c:v>144.06304796806063</c:v>
                </c:pt>
                <c:pt idx="27">
                  <c:v>131.67678456446558</c:v>
                </c:pt>
                <c:pt idx="28">
                  <c:v>123.17273308222236</c:v>
                </c:pt>
                <c:pt idx="29">
                  <c:v>117.03243409352631</c:v>
                </c:pt>
                <c:pt idx="30">
                  <c:v>111.77402322834858</c:v>
                </c:pt>
                <c:pt idx="31">
                  <c:v>107.50249353817357</c:v>
                </c:pt>
                <c:pt idx="32">
                  <c:v>104.38785038130976</c:v>
                </c:pt>
                <c:pt idx="33">
                  <c:v>102.11162930971949</c:v>
                </c:pt>
                <c:pt idx="34">
                  <c:v>100.40313358071289</c:v>
                </c:pt>
                <c:pt idx="35">
                  <c:v>99.02528881886883</c:v>
                </c:pt>
                <c:pt idx="36">
                  <c:v>97.986925290885537</c:v>
                </c:pt>
                <c:pt idx="37">
                  <c:v>97.258707278902079</c:v>
                </c:pt>
                <c:pt idx="38">
                  <c:v>96.668620702805811</c:v>
                </c:pt>
                <c:pt idx="39">
                  <c:v>96.099760607156981</c:v>
                </c:pt>
                <c:pt idx="40">
                  <c:v>95.610133512910252</c:v>
                </c:pt>
                <c:pt idx="41">
                  <c:v>95.18863909336666</c:v>
                </c:pt>
                <c:pt idx="42">
                  <c:v>94.776692971110947</c:v>
                </c:pt>
                <c:pt idx="43">
                  <c:v>94.356770070016907</c:v>
                </c:pt>
                <c:pt idx="44">
                  <c:v>93.951528210343071</c:v>
                </c:pt>
                <c:pt idx="45">
                  <c:v>93.564208721256421</c:v>
                </c:pt>
                <c:pt idx="46">
                  <c:v>93.172839523780453</c:v>
                </c:pt>
                <c:pt idx="47">
                  <c:v>92.775832041689185</c:v>
                </c:pt>
                <c:pt idx="48">
                  <c:v>92.382858445061828</c:v>
                </c:pt>
                <c:pt idx="49">
                  <c:v>91.994450231786601</c:v>
                </c:pt>
                <c:pt idx="50">
                  <c:v>91.604105259880782</c:v>
                </c:pt>
              </c:numCache>
            </c:numRef>
          </c:val>
          <c:extLst>
            <c:ext xmlns:c16="http://schemas.microsoft.com/office/drawing/2014/chart" uri="{C3380CC4-5D6E-409C-BE32-E72D297353CC}">
              <c16:uniqueId val="{00000002-6E14-4E7A-B9E0-29F5973368FF}"/>
            </c:ext>
          </c:extLst>
        </c:ser>
        <c:ser>
          <c:idx val="5"/>
          <c:order val="5"/>
          <c:tx>
            <c:strRef>
              <c:f>Baseline!$B$8</c:f>
              <c:strCache>
                <c:ptCount val="1"/>
                <c:pt idx="0">
                  <c:v>Transport </c:v>
                </c:pt>
              </c:strCache>
            </c:strRef>
          </c:tx>
          <c:spPr>
            <a:solidFill>
              <a:srgbClr val="D1A04C">
                <a:alpha val="55000"/>
              </a:srgbClr>
            </a:solidFill>
            <a:ln>
              <a:noFill/>
            </a:ln>
            <a:effectLst/>
          </c:spPr>
          <c:cat>
            <c:numRef>
              <c:f>Baseline!$C$1:$BA$1</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Baseline!$C$8:$BA$8</c:f>
              <c:numCache>
                <c:formatCode>0</c:formatCode>
                <c:ptCount val="51"/>
                <c:pt idx="0">
                  <c:v>515.18565312662622</c:v>
                </c:pt>
                <c:pt idx="1">
                  <c:v>511.43644493454713</c:v>
                </c:pt>
                <c:pt idx="2">
                  <c:v>518.86014293000949</c:v>
                </c:pt>
                <c:pt idx="3">
                  <c:v>512.08064039236638</c:v>
                </c:pt>
                <c:pt idx="4">
                  <c:v>511.47419315745759</c:v>
                </c:pt>
                <c:pt idx="5">
                  <c:v>506.0555623598421</c:v>
                </c:pt>
                <c:pt idx="6">
                  <c:v>494.80130154026239</c:v>
                </c:pt>
                <c:pt idx="7">
                  <c:v>498.48855392688381</c:v>
                </c:pt>
                <c:pt idx="8">
                  <c:v>476.19090890130462</c:v>
                </c:pt>
                <c:pt idx="9">
                  <c:v>455.62726383953935</c:v>
                </c:pt>
                <c:pt idx="10">
                  <c:v>460.23798962140131</c:v>
                </c:pt>
                <c:pt idx="11">
                  <c:v>453.75193165649955</c:v>
                </c:pt>
                <c:pt idx="12">
                  <c:v>447.78379501340783</c:v>
                </c:pt>
                <c:pt idx="13">
                  <c:v>439.34894746484366</c:v>
                </c:pt>
                <c:pt idx="14">
                  <c:v>457.52040140754963</c:v>
                </c:pt>
                <c:pt idx="15">
                  <c:v>464.2008129092797</c:v>
                </c:pt>
                <c:pt idx="16">
                  <c:v>477.72403244919423</c:v>
                </c:pt>
                <c:pt idx="17">
                  <c:v>471.63076903878749</c:v>
                </c:pt>
                <c:pt idx="18">
                  <c:v>457.09197106698929</c:v>
                </c:pt>
                <c:pt idx="19">
                  <c:v>453.6855942214674</c:v>
                </c:pt>
                <c:pt idx="20">
                  <c:v>358.43044117634076</c:v>
                </c:pt>
                <c:pt idx="21">
                  <c:v>451.66663705996825</c:v>
                </c:pt>
                <c:pt idx="22">
                  <c:v>449.72793898327518</c:v>
                </c:pt>
                <c:pt idx="23">
                  <c:v>447.81526806576312</c:v>
                </c:pt>
                <c:pt idx="24">
                  <c:v>445.62255383322002</c:v>
                </c:pt>
                <c:pt idx="25">
                  <c:v>440.54573941087875</c:v>
                </c:pt>
                <c:pt idx="26">
                  <c:v>435.11543625423337</c:v>
                </c:pt>
                <c:pt idx="27">
                  <c:v>430.26775226761032</c:v>
                </c:pt>
                <c:pt idx="28">
                  <c:v>425.46784699050841</c:v>
                </c:pt>
                <c:pt idx="29">
                  <c:v>420.65284519646326</c:v>
                </c:pt>
                <c:pt idx="30">
                  <c:v>411.53468876571088</c:v>
                </c:pt>
                <c:pt idx="31">
                  <c:v>402.71526090776746</c:v>
                </c:pt>
                <c:pt idx="32">
                  <c:v>394.93625303093569</c:v>
                </c:pt>
                <c:pt idx="33">
                  <c:v>387.49218086756156</c:v>
                </c:pt>
                <c:pt idx="34">
                  <c:v>380.61669968992146</c:v>
                </c:pt>
                <c:pt idx="35">
                  <c:v>374.83236525362128</c:v>
                </c:pt>
                <c:pt idx="36">
                  <c:v>369.78357807769225</c:v>
                </c:pt>
                <c:pt idx="37">
                  <c:v>365.01748513993863</c:v>
                </c:pt>
                <c:pt idx="38">
                  <c:v>360.78881039040635</c:v>
                </c:pt>
                <c:pt idx="39">
                  <c:v>357.44794901607747</c:v>
                </c:pt>
                <c:pt idx="40">
                  <c:v>353.95750694261426</c:v>
                </c:pt>
                <c:pt idx="41">
                  <c:v>348.69295974963518</c:v>
                </c:pt>
                <c:pt idx="42">
                  <c:v>344.77023753970605</c:v>
                </c:pt>
                <c:pt idx="43">
                  <c:v>340.7192417898471</c:v>
                </c:pt>
                <c:pt idx="44">
                  <c:v>336.58751338588547</c:v>
                </c:pt>
                <c:pt idx="45">
                  <c:v>332.16836805362038</c:v>
                </c:pt>
                <c:pt idx="46">
                  <c:v>327.83360453671929</c:v>
                </c:pt>
                <c:pt idx="47">
                  <c:v>323.78226874163425</c:v>
                </c:pt>
                <c:pt idx="48">
                  <c:v>319.42742331162117</c:v>
                </c:pt>
                <c:pt idx="49">
                  <c:v>315.07150188846731</c:v>
                </c:pt>
                <c:pt idx="50">
                  <c:v>310.76393743917203</c:v>
                </c:pt>
              </c:numCache>
            </c:numRef>
          </c:val>
          <c:extLst>
            <c:ext xmlns:c16="http://schemas.microsoft.com/office/drawing/2014/chart" uri="{C3380CC4-5D6E-409C-BE32-E72D297353CC}">
              <c16:uniqueId val="{00000003-6E14-4E7A-B9E0-29F5973368FF}"/>
            </c:ext>
          </c:extLst>
        </c:ser>
        <c:ser>
          <c:idx val="7"/>
          <c:order val="6"/>
          <c:tx>
            <c:strRef>
              <c:f>Baseline!$B$9</c:f>
              <c:strCache>
                <c:ptCount val="1"/>
                <c:pt idx="0">
                  <c:v>Waste</c:v>
                </c:pt>
              </c:strCache>
            </c:strRef>
          </c:tx>
          <c:spPr>
            <a:solidFill>
              <a:srgbClr val="D1A04C">
                <a:alpha val="40000"/>
              </a:srgbClr>
            </a:solidFill>
            <a:ln>
              <a:noFill/>
            </a:ln>
            <a:effectLst/>
          </c:spPr>
          <c:cat>
            <c:numRef>
              <c:f>Baseline!$C$1:$BA$1</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Baseline!$C$9:$BA$9</c:f>
              <c:numCache>
                <c:formatCode>0</c:formatCode>
                <c:ptCount val="51"/>
                <c:pt idx="0">
                  <c:v>324.29008699044169</c:v>
                </c:pt>
                <c:pt idx="1">
                  <c:v>312.56739941798537</c:v>
                </c:pt>
                <c:pt idx="2">
                  <c:v>303.76171044832159</c:v>
                </c:pt>
                <c:pt idx="3">
                  <c:v>282.85707453272778</c:v>
                </c:pt>
                <c:pt idx="4">
                  <c:v>257.77607957696551</c:v>
                </c:pt>
                <c:pt idx="5">
                  <c:v>242.95067144126338</c:v>
                </c:pt>
                <c:pt idx="6">
                  <c:v>226.14985756762803</c:v>
                </c:pt>
                <c:pt idx="7">
                  <c:v>209.70221197757152</c:v>
                </c:pt>
                <c:pt idx="8">
                  <c:v>187.96800945406844</c:v>
                </c:pt>
                <c:pt idx="9">
                  <c:v>167.46271600077898</c:v>
                </c:pt>
                <c:pt idx="10">
                  <c:v>145.6788623618275</c:v>
                </c:pt>
                <c:pt idx="11">
                  <c:v>136.61522891948925</c:v>
                </c:pt>
                <c:pt idx="12">
                  <c:v>130.81336702409126</c:v>
                </c:pt>
                <c:pt idx="13">
                  <c:v>117.28529145950932</c:v>
                </c:pt>
                <c:pt idx="14">
                  <c:v>107.76279136953066</c:v>
                </c:pt>
                <c:pt idx="15">
                  <c:v>106.41733728088001</c:v>
                </c:pt>
                <c:pt idx="16">
                  <c:v>104.17689357606625</c:v>
                </c:pt>
                <c:pt idx="17">
                  <c:v>106.99696733553222</c:v>
                </c:pt>
                <c:pt idx="18">
                  <c:v>112.81054515478047</c:v>
                </c:pt>
                <c:pt idx="19">
                  <c:v>100.02064977022033</c:v>
                </c:pt>
                <c:pt idx="20">
                  <c:v>97.805288239361431</c:v>
                </c:pt>
                <c:pt idx="21">
                  <c:v>95.812303392556132</c:v>
                </c:pt>
                <c:pt idx="22">
                  <c:v>94.078824275515458</c:v>
                </c:pt>
                <c:pt idx="23">
                  <c:v>92.386165123785986</c:v>
                </c:pt>
                <c:pt idx="24">
                  <c:v>90.791447974850271</c:v>
                </c:pt>
                <c:pt idx="25">
                  <c:v>89.349954070326305</c:v>
                </c:pt>
                <c:pt idx="26">
                  <c:v>88.091229321834746</c:v>
                </c:pt>
                <c:pt idx="27">
                  <c:v>86.966174024617644</c:v>
                </c:pt>
                <c:pt idx="28">
                  <c:v>85.913962097240699</c:v>
                </c:pt>
                <c:pt idx="29">
                  <c:v>84.976951756532117</c:v>
                </c:pt>
                <c:pt idx="30">
                  <c:v>83.915929189823899</c:v>
                </c:pt>
                <c:pt idx="31">
                  <c:v>82.921799364658526</c:v>
                </c:pt>
                <c:pt idx="32">
                  <c:v>81.988380501312733</c:v>
                </c:pt>
                <c:pt idx="33">
                  <c:v>81.141714866434896</c:v>
                </c:pt>
                <c:pt idx="34">
                  <c:v>80.389917139659545</c:v>
                </c:pt>
                <c:pt idx="35">
                  <c:v>79.725601679803674</c:v>
                </c:pt>
                <c:pt idx="36">
                  <c:v>79.171655963275114</c:v>
                </c:pt>
                <c:pt idx="37">
                  <c:v>78.728217771308223</c:v>
                </c:pt>
                <c:pt idx="38">
                  <c:v>78.3751993967673</c:v>
                </c:pt>
                <c:pt idx="39">
                  <c:v>78.132789265989814</c:v>
                </c:pt>
                <c:pt idx="40">
                  <c:v>77.980881378539877</c:v>
                </c:pt>
                <c:pt idx="41">
                  <c:v>77.400634526459456</c:v>
                </c:pt>
                <c:pt idx="42">
                  <c:v>77.112722882299479</c:v>
                </c:pt>
                <c:pt idx="43">
                  <c:v>76.79193298652649</c:v>
                </c:pt>
                <c:pt idx="44">
                  <c:v>76.469445567790501</c:v>
                </c:pt>
                <c:pt idx="45">
                  <c:v>76.100537441353609</c:v>
                </c:pt>
                <c:pt idx="46">
                  <c:v>75.730909889388585</c:v>
                </c:pt>
                <c:pt idx="47">
                  <c:v>75.435985898998766</c:v>
                </c:pt>
                <c:pt idx="48">
                  <c:v>75.08073003335285</c:v>
                </c:pt>
                <c:pt idx="49">
                  <c:v>74.730808820597062</c:v>
                </c:pt>
                <c:pt idx="50">
                  <c:v>74.392895090973553</c:v>
                </c:pt>
              </c:numCache>
            </c:numRef>
          </c:val>
          <c:extLst>
            <c:ext xmlns:c16="http://schemas.microsoft.com/office/drawing/2014/chart" uri="{C3380CC4-5D6E-409C-BE32-E72D297353CC}">
              <c16:uniqueId val="{00000004-6E14-4E7A-B9E0-29F5973368FF}"/>
            </c:ext>
          </c:extLst>
        </c:ser>
        <c:ser>
          <c:idx val="8"/>
          <c:order val="7"/>
          <c:tx>
            <c:strRef>
              <c:f>Baseline!$B$10</c:f>
              <c:strCache>
                <c:ptCount val="1"/>
                <c:pt idx="0">
                  <c:v>LULUCF</c:v>
                </c:pt>
              </c:strCache>
            </c:strRef>
          </c:tx>
          <c:spPr>
            <a:solidFill>
              <a:schemeClr val="accent2">
                <a:tint val="44000"/>
              </a:schemeClr>
            </a:solidFill>
            <a:ln>
              <a:noFill/>
            </a:ln>
            <a:effectLst/>
          </c:spPr>
          <c:cat>
            <c:numRef>
              <c:f>Baseline!$C$1:$BA$1</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Baseline!$C$10:$BA$10</c:f>
              <c:numCache>
                <c:formatCode>0</c:formatCode>
                <c:ptCount val="51"/>
                <c:pt idx="0">
                  <c:v>-0.39406861951808814</c:v>
                </c:pt>
                <c:pt idx="1">
                  <c:v>-0.46000760473362373</c:v>
                </c:pt>
                <c:pt idx="2">
                  <c:v>-0.54716403917786505</c:v>
                </c:pt>
                <c:pt idx="3">
                  <c:v>-0.57364759752980743</c:v>
                </c:pt>
                <c:pt idx="4">
                  <c:v>-0.65149781639297433</c:v>
                </c:pt>
                <c:pt idx="5">
                  <c:v>-0.68855065818825101</c:v>
                </c:pt>
                <c:pt idx="6">
                  <c:v>-0.96775393591654379</c:v>
                </c:pt>
                <c:pt idx="7">
                  <c:v>-1.1791236155767393</c:v>
                </c:pt>
                <c:pt idx="8">
                  <c:v>-1.3960333331043846</c:v>
                </c:pt>
                <c:pt idx="9">
                  <c:v>-1.5280473303235524</c:v>
                </c:pt>
                <c:pt idx="10">
                  <c:v>-1.6928759299950429</c:v>
                </c:pt>
                <c:pt idx="11">
                  <c:v>-1.862002237375471</c:v>
                </c:pt>
                <c:pt idx="12">
                  <c:v>-1.9930226127149719</c:v>
                </c:pt>
                <c:pt idx="13">
                  <c:v>-2.2292460882512857</c:v>
                </c:pt>
                <c:pt idx="14">
                  <c:v>-2.2972872736942969</c:v>
                </c:pt>
                <c:pt idx="15">
                  <c:v>-2.5208345548544662</c:v>
                </c:pt>
                <c:pt idx="16">
                  <c:v>-2.5341119106510108</c:v>
                </c:pt>
                <c:pt idx="17">
                  <c:v>-2.7527386028639085</c:v>
                </c:pt>
                <c:pt idx="18" formatCode="0.00">
                  <c:v>-2.8738666698204902</c:v>
                </c:pt>
                <c:pt idx="19" formatCode="0.00">
                  <c:v>-2.9437110385371676</c:v>
                </c:pt>
                <c:pt idx="20" formatCode="0.00">
                  <c:v>-2.9011940407267227</c:v>
                </c:pt>
                <c:pt idx="21" formatCode="0.00">
                  <c:v>-2.8285007005923539</c:v>
                </c:pt>
                <c:pt idx="22" formatCode="0.00">
                  <c:v>-2.7233538232308603</c:v>
                </c:pt>
                <c:pt idx="23" formatCode="0.00">
                  <c:v>-2.6133886148534691</c:v>
                </c:pt>
                <c:pt idx="24" formatCode="0.00">
                  <c:v>-2.4866827948695609</c:v>
                </c:pt>
                <c:pt idx="25" formatCode="0.00">
                  <c:v>-2.3604852021081917</c:v>
                </c:pt>
                <c:pt idx="26">
                  <c:v>-2.2220957717762935</c:v>
                </c:pt>
                <c:pt idx="27">
                  <c:v>-2.0777227380674272</c:v>
                </c:pt>
                <c:pt idx="28">
                  <c:v>-1.9287812751261213</c:v>
                </c:pt>
                <c:pt idx="29">
                  <c:v>-1.7701273372524202</c:v>
                </c:pt>
                <c:pt idx="30">
                  <c:v>-1.6213543474235583</c:v>
                </c:pt>
                <c:pt idx="31">
                  <c:v>-1.4400772784338387</c:v>
                </c:pt>
                <c:pt idx="32">
                  <c:v>-1.2723005215212964</c:v>
                </c:pt>
                <c:pt idx="33">
                  <c:v>-1.1229406836840878</c:v>
                </c:pt>
                <c:pt idx="34">
                  <c:v>-0.97505779346597188</c:v>
                </c:pt>
                <c:pt idx="35">
                  <c:v>-0.83678629431278473</c:v>
                </c:pt>
                <c:pt idx="36">
                  <c:v>-0.69762188766364441</c:v>
                </c:pt>
                <c:pt idx="37">
                  <c:v>-0.56286024501970677</c:v>
                </c:pt>
                <c:pt idx="38">
                  <c:v>-0.45129734995930482</c:v>
                </c:pt>
                <c:pt idx="39">
                  <c:v>-0.34811880012819818</c:v>
                </c:pt>
                <c:pt idx="40">
                  <c:v>-0.2588477057293419</c:v>
                </c:pt>
                <c:pt idx="41">
                  <c:v>-0.12094553707707677</c:v>
                </c:pt>
                <c:pt idx="42">
                  <c:v>-1.6755462199373738E-2</c:v>
                </c:pt>
                <c:pt idx="43">
                  <c:v>8.7947528029190092E-2</c:v>
                </c:pt>
                <c:pt idx="44">
                  <c:v>0.19815210272743944</c:v>
                </c:pt>
                <c:pt idx="45">
                  <c:v>0.31116504998023897</c:v>
                </c:pt>
                <c:pt idx="46">
                  <c:v>0.42465863144084476</c:v>
                </c:pt>
                <c:pt idx="47">
                  <c:v>0.52956908086624943</c:v>
                </c:pt>
                <c:pt idx="48">
                  <c:v>0.64126638575566908</c:v>
                </c:pt>
                <c:pt idx="49">
                  <c:v>0.75289367691755693</c:v>
                </c:pt>
                <c:pt idx="50">
                  <c:v>0.86317638738488423</c:v>
                </c:pt>
              </c:numCache>
            </c:numRef>
          </c:val>
          <c:extLst>
            <c:ext xmlns:c16="http://schemas.microsoft.com/office/drawing/2014/chart" uri="{C3380CC4-5D6E-409C-BE32-E72D297353CC}">
              <c16:uniqueId val="{00000005-6E14-4E7A-B9E0-29F5973368FF}"/>
            </c:ext>
          </c:extLst>
        </c:ser>
        <c:dLbls>
          <c:showLegendKey val="0"/>
          <c:showVal val="0"/>
          <c:showCatName val="0"/>
          <c:showSerName val="0"/>
          <c:showPercent val="0"/>
          <c:showBubbleSize val="0"/>
        </c:dLbls>
        <c:axId val="836984591"/>
        <c:axId val="836968399"/>
      </c:areaChart>
      <c:lineChart>
        <c:grouping val="standard"/>
        <c:varyColors val="0"/>
        <c:ser>
          <c:idx val="0"/>
          <c:order val="0"/>
          <c:tx>
            <c:strRef>
              <c:f>Baseline!$B$2</c:f>
              <c:strCache>
                <c:ptCount val="1"/>
                <c:pt idx="0">
                  <c:v>Baseline (Historic)</c:v>
                </c:pt>
              </c:strCache>
            </c:strRef>
          </c:tx>
          <c:spPr>
            <a:ln w="28575" cap="rnd">
              <a:solidFill>
                <a:srgbClr val="505052"/>
              </a:solidFill>
              <a:round/>
            </a:ln>
            <a:effectLst/>
          </c:spPr>
          <c:marker>
            <c:symbol val="none"/>
          </c:marker>
          <c:cat>
            <c:numRef>
              <c:f>Baseline!$C$1:$BA$1</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Baseline!$C$2:$BA$2</c:f>
              <c:numCache>
                <c:formatCode>0</c:formatCode>
                <c:ptCount val="51"/>
                <c:pt idx="0">
                  <c:v>2929.2252996305533</c:v>
                </c:pt>
                <c:pt idx="1">
                  <c:v>2880.2763183344077</c:v>
                </c:pt>
                <c:pt idx="2">
                  <c:v>2750.1067757162555</c:v>
                </c:pt>
                <c:pt idx="3">
                  <c:v>2653.3801789277022</c:v>
                </c:pt>
                <c:pt idx="4">
                  <c:v>2583.8251574976216</c:v>
                </c:pt>
                <c:pt idx="5">
                  <c:v>2479.2438305792607</c:v>
                </c:pt>
                <c:pt idx="6">
                  <c:v>2425.7713290393995</c:v>
                </c:pt>
                <c:pt idx="7">
                  <c:v>2281.0259637645286</c:v>
                </c:pt>
                <c:pt idx="8">
                  <c:v>2200.1439678526358</c:v>
                </c:pt>
                <c:pt idx="9">
                  <c:v>1933.7571668214964</c:v>
                </c:pt>
                <c:pt idx="10">
                  <c:v>2011.4634833428511</c:v>
                </c:pt>
                <c:pt idx="11">
                  <c:v>1811.2220420510428</c:v>
                </c:pt>
                <c:pt idx="12">
                  <c:v>1929.4559276583564</c:v>
                </c:pt>
                <c:pt idx="13">
                  <c:v>1851.6868428725027</c:v>
                </c:pt>
                <c:pt idx="14">
                  <c:v>1686.7022538625329</c:v>
                </c:pt>
                <c:pt idx="15">
                  <c:v>1643.4361417879725</c:v>
                </c:pt>
                <c:pt idx="16">
                  <c:v>1564.5719167669431</c:v>
                </c:pt>
                <c:pt idx="17">
                  <c:v>1505.767064204435</c:v>
                </c:pt>
                <c:pt idx="18">
                  <c:v>1483.5859256548811</c:v>
                </c:pt>
                <c:pt idx="19">
                  <c:v>1426.3145562870086</c:v>
                </c:pt>
                <c:pt idx="20">
                  <c:v>1160.9508271424133</c:v>
                </c:pt>
                <c:pt idx="21">
                  <c:v>1463.0861744448832</c:v>
                </c:pt>
                <c:pt idx="22">
                  <c:v>1432.8894951030627</c:v>
                </c:pt>
              </c:numCache>
            </c:numRef>
          </c:val>
          <c:smooth val="0"/>
          <c:extLst>
            <c:ext xmlns:c16="http://schemas.microsoft.com/office/drawing/2014/chart" uri="{C3380CC4-5D6E-409C-BE32-E72D297353CC}">
              <c16:uniqueId val="{00000006-6E14-4E7A-B9E0-29F5973368FF}"/>
            </c:ext>
          </c:extLst>
        </c:ser>
        <c:ser>
          <c:idx val="6"/>
          <c:order val="1"/>
          <c:tx>
            <c:strRef>
              <c:f>Baseline!$B$3</c:f>
              <c:strCache>
                <c:ptCount val="1"/>
                <c:pt idx="0">
                  <c:v>Baseline (BAU)</c:v>
                </c:pt>
              </c:strCache>
            </c:strRef>
          </c:tx>
          <c:spPr>
            <a:ln w="28575" cap="rnd">
              <a:solidFill>
                <a:srgbClr val="505052"/>
              </a:solidFill>
              <a:prstDash val="sysDot"/>
              <a:round/>
            </a:ln>
            <a:effectLst/>
          </c:spPr>
          <c:marker>
            <c:symbol val="none"/>
          </c:marker>
          <c:cat>
            <c:numRef>
              <c:f>Baseline!$C$1:$BA$1</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Baseline!$C$3:$BA$3</c:f>
              <c:numCache>
                <c:formatCode>General</c:formatCode>
                <c:ptCount val="51"/>
                <c:pt idx="21" formatCode="0">
                  <c:v>1463.0861744448832</c:v>
                </c:pt>
                <c:pt idx="22" formatCode="0">
                  <c:v>1432.8894951030627</c:v>
                </c:pt>
                <c:pt idx="23" formatCode="0">
                  <c:v>1387.0617940250363</c:v>
                </c:pt>
                <c:pt idx="24" formatCode="0">
                  <c:v>1354.9386470328766</c:v>
                </c:pt>
                <c:pt idx="25" formatCode="0">
                  <c:v>1308.3511366192458</c:v>
                </c:pt>
                <c:pt idx="26" formatCode="0">
                  <c:v>1252.7456163457107</c:v>
                </c:pt>
                <c:pt idx="27" formatCode="0">
                  <c:v>1212.1338528014485</c:v>
                </c:pt>
                <c:pt idx="28" formatCode="0">
                  <c:v>1184.6428137230444</c:v>
                </c:pt>
                <c:pt idx="29" formatCode="0">
                  <c:v>1164.6373838449965</c:v>
                </c:pt>
                <c:pt idx="30" formatCode="0">
                  <c:v>1142.6920678287586</c:v>
                </c:pt>
                <c:pt idx="31" formatCode="0">
                  <c:v>1124.0431330471815</c:v>
                </c:pt>
                <c:pt idx="32" formatCode="0">
                  <c:v>1110.2523778958328</c:v>
                </c:pt>
                <c:pt idx="33" formatCode="0">
                  <c:v>1100.686699536707</c:v>
                </c:pt>
                <c:pt idx="34" formatCode="0">
                  <c:v>1094.5765101347897</c:v>
                </c:pt>
                <c:pt idx="35" formatCode="0">
                  <c:v>1091.6141215100558</c:v>
                </c:pt>
                <c:pt idx="36" formatCode="0">
                  <c:v>1089.9919509016315</c:v>
                </c:pt>
                <c:pt idx="37" formatCode="0">
                  <c:v>1090.0346600416867</c:v>
                </c:pt>
                <c:pt idx="38" formatCode="0">
                  <c:v>1091.6785869350144</c:v>
                </c:pt>
                <c:pt idx="39" formatCode="0">
                  <c:v>1094.741273446527</c:v>
                </c:pt>
                <c:pt idx="40" formatCode="0">
                  <c:v>1098.1375174091688</c:v>
                </c:pt>
                <c:pt idx="41" formatCode="0">
                  <c:v>1098.6007336942325</c:v>
                </c:pt>
                <c:pt idx="42" formatCode="0">
                  <c:v>1101.5106421510798</c:v>
                </c:pt>
                <c:pt idx="43" formatCode="0">
                  <c:v>1104.1743911051055</c:v>
                </c:pt>
                <c:pt idx="44" formatCode="0">
                  <c:v>1106.9884507408474</c:v>
                </c:pt>
                <c:pt idx="45" formatCode="0">
                  <c:v>1109.4212331144131</c:v>
                </c:pt>
                <c:pt idx="46" formatCode="0">
                  <c:v>1112.0213087690649</c:v>
                </c:pt>
                <c:pt idx="47" formatCode="0">
                  <c:v>1115.2018789386896</c:v>
                </c:pt>
                <c:pt idx="48" formatCode="0">
                  <c:v>1117.9525030126536</c:v>
                </c:pt>
                <c:pt idx="49" formatCode="0">
                  <c:v>1120.8204221684057</c:v>
                </c:pt>
                <c:pt idx="50" formatCode="0">
                  <c:v>1123.8733799278373</c:v>
                </c:pt>
              </c:numCache>
            </c:numRef>
          </c:val>
          <c:smooth val="0"/>
          <c:extLst>
            <c:ext xmlns:c16="http://schemas.microsoft.com/office/drawing/2014/chart" uri="{C3380CC4-5D6E-409C-BE32-E72D297353CC}">
              <c16:uniqueId val="{00000007-6E14-4E7A-B9E0-29F5973368FF}"/>
            </c:ext>
          </c:extLst>
        </c:ser>
        <c:dLbls>
          <c:showLegendKey val="0"/>
          <c:showVal val="0"/>
          <c:showCatName val="0"/>
          <c:showSerName val="0"/>
          <c:showPercent val="0"/>
          <c:showBubbleSize val="0"/>
        </c:dLbls>
        <c:marker val="1"/>
        <c:smooth val="0"/>
        <c:axId val="836984591"/>
        <c:axId val="836968399"/>
      </c:lineChart>
      <c:catAx>
        <c:axId val="83698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6968399"/>
        <c:crosses val="autoZero"/>
        <c:auto val="1"/>
        <c:lblAlgn val="ctr"/>
        <c:lblOffset val="100"/>
        <c:tickLblSkip val="5"/>
        <c:noMultiLvlLbl val="0"/>
      </c:catAx>
      <c:valAx>
        <c:axId val="836968399"/>
        <c:scaling>
          <c:orientation val="minMax"/>
          <c:max val="3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Emissions (ktCO2e)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6984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A3CA6-B760-4825-AA9B-4AEBF539A18F}" type="datetimeFigureOut">
              <a:rPr lang="en-GB" smtClean="0"/>
              <a:t>19/07/2022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EFF20-B61B-4AE4-B73D-97AA4A9CDBDB}" type="slidenum">
              <a:rPr lang="en-GB" smtClean="0"/>
              <a:t>‹#›</a:t>
            </a:fld>
            <a:endParaRPr lang="en-GB"/>
          </a:p>
        </p:txBody>
      </p:sp>
    </p:spTree>
    <p:extLst>
      <p:ext uri="{BB962C8B-B14F-4D97-AF65-F5344CB8AC3E}">
        <p14:creationId xmlns:p14="http://schemas.microsoft.com/office/powerpoint/2010/main" val="3291324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Leading the way – and will strive to continue leading the way.. </a:t>
            </a:r>
          </a:p>
        </p:txBody>
      </p:sp>
      <p:sp>
        <p:nvSpPr>
          <p:cNvPr id="4" name="Slide Number Placeholder 3"/>
          <p:cNvSpPr>
            <a:spLocks noGrp="1"/>
          </p:cNvSpPr>
          <p:nvPr>
            <p:ph type="sldNum" sz="quarter" idx="5"/>
          </p:nvPr>
        </p:nvSpPr>
        <p:spPr/>
        <p:txBody>
          <a:bodyPr/>
          <a:lstStyle/>
          <a:p>
            <a:fld id="{778EFF20-B61B-4AE4-B73D-97AA4A9CDBDB}" type="slidenum">
              <a:rPr lang="en-GB" smtClean="0"/>
              <a:t>2</a:t>
            </a:fld>
            <a:endParaRPr lang="en-GB"/>
          </a:p>
        </p:txBody>
      </p:sp>
    </p:spTree>
    <p:extLst>
      <p:ext uri="{BB962C8B-B14F-4D97-AF65-F5344CB8AC3E}">
        <p14:creationId xmlns:p14="http://schemas.microsoft.com/office/powerpoint/2010/main" val="6714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8EFF20-B61B-4AE4-B73D-97AA4A9CDBDB}" type="slidenum">
              <a:rPr lang="en-GB" smtClean="0"/>
              <a:t>3</a:t>
            </a:fld>
            <a:endParaRPr lang="en-GB"/>
          </a:p>
        </p:txBody>
      </p:sp>
    </p:spTree>
    <p:extLst>
      <p:ext uri="{BB962C8B-B14F-4D97-AF65-F5344CB8AC3E}">
        <p14:creationId xmlns:p14="http://schemas.microsoft.com/office/powerpoint/2010/main" val="296114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7BB553-1E65-4D07-A3DA-5E80A1CD0D31}" type="slidenum">
              <a:rPr lang="en-GB" smtClean="0"/>
              <a:t>4</a:t>
            </a:fld>
            <a:endParaRPr lang="en-GB"/>
          </a:p>
        </p:txBody>
      </p:sp>
    </p:spTree>
    <p:extLst>
      <p:ext uri="{BB962C8B-B14F-4D97-AF65-F5344CB8AC3E}">
        <p14:creationId xmlns:p14="http://schemas.microsoft.com/office/powerpoint/2010/main" val="381254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CF136-BB59-42A0-A5D4-99D1131BA7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68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Business Sustain covered in next slide – other two covered in next presentations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CF136-BB59-42A0-A5D4-99D1131BA7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935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B59840F1-449C-4B91-91C4-7DEBE765735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432D7F-3241-4FD8-BFFC-68B77ED222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9" name="Rectangle 2">
            <a:extLst>
              <a:ext uri="{FF2B5EF4-FFF2-40B4-BE49-F238E27FC236}">
                <a16:creationId xmlns:a16="http://schemas.microsoft.com/office/drawing/2014/main" id="{D7C84A68-EFFE-4C90-A901-391E5232754F}"/>
              </a:ext>
            </a:extLst>
          </p:cNvPr>
          <p:cNvSpPr>
            <a:spLocks noGrp="1" noRot="1" noChangeAspect="1" noChangeArrowheads="1" noTextEdit="1"/>
          </p:cNvSpPr>
          <p:nvPr>
            <p:ph type="sldImg"/>
          </p:nvPr>
        </p:nvSpPr>
        <p:spPr>
          <a:xfrm>
            <a:off x="1839913" y="533400"/>
            <a:ext cx="3109912" cy="1751013"/>
          </a:xfrm>
          <a:ln/>
        </p:spPr>
      </p:sp>
      <p:sp>
        <p:nvSpPr>
          <p:cNvPr id="4100" name="Rectangle 3">
            <a:extLst>
              <a:ext uri="{FF2B5EF4-FFF2-40B4-BE49-F238E27FC236}">
                <a16:creationId xmlns:a16="http://schemas.microsoft.com/office/drawing/2014/main" id="{B816F58C-DD57-435A-A351-481C114D53A4}"/>
              </a:ext>
            </a:extLst>
          </p:cNvPr>
          <p:cNvSpPr>
            <a:spLocks noGrp="1" noChangeArrowheads="1"/>
          </p:cNvSpPr>
          <p:nvPr>
            <p:ph type="body" idx="1"/>
          </p:nvPr>
        </p:nvSpPr>
        <p:spPr>
          <a:xfrm>
            <a:off x="533400" y="2362200"/>
            <a:ext cx="5867400" cy="6096000"/>
          </a:xfrm>
          <a:noFill/>
        </p:spPr>
        <p:txBody>
          <a:bodyPr/>
          <a:lstStyle/>
          <a:p>
            <a:pPr eaLnBrk="1" hangingPunct="1"/>
            <a:r>
              <a:rPr lang="en-GB" altLang="en-US" dirty="0"/>
              <a:t>Business Sustain are a team of sustainability consultants based within Coventry City Council providing national businesses of all sizes with environmental management assistance.</a:t>
            </a:r>
          </a:p>
          <a:p>
            <a:pPr eaLnBrk="1" hangingPunct="1"/>
            <a:endParaRPr lang="en-GB" altLang="en-US" dirty="0"/>
          </a:p>
          <a:p>
            <a:pPr eaLnBrk="1" hangingPunct="1"/>
            <a:r>
              <a:rPr lang="en-GB" altLang="en-US" dirty="0"/>
              <a:t>They provide bespoke registers of environmental and also health and safety legislation informing clients of the laws that need to be complied with</a:t>
            </a:r>
          </a:p>
          <a:p>
            <a:pPr eaLnBrk="1" hangingPunct="1"/>
            <a:endParaRPr lang="en-GB" altLang="en-US" dirty="0"/>
          </a:p>
          <a:p>
            <a:pPr eaLnBrk="1" hangingPunct="1"/>
            <a:r>
              <a:rPr lang="en-GB" sz="1200" b="0" i="0" kern="1200" dirty="0">
                <a:solidFill>
                  <a:schemeClr val="tx1"/>
                </a:solidFill>
                <a:effectLst/>
                <a:latin typeface="+mn-lt"/>
                <a:ea typeface="+mn-ea"/>
                <a:cs typeface="+mn-cs"/>
              </a:rPr>
              <a:t>They conduct confidential site specific environmental legislation compliance audits, and also provide bespoke environmental consultancy to support clients with their environmental management systems to maintain ISO14001:2015 requirements, such as training, mentoring new environmental managers and conducting internal environmental audits.</a:t>
            </a:r>
            <a:endParaRPr lang="en-GB" altLang="en-US" dirty="0"/>
          </a:p>
          <a:p>
            <a:pPr eaLnBrk="1" hangingPunct="1"/>
            <a:endParaRPr lang="en-GB" altLang="en-US" dirty="0"/>
          </a:p>
          <a:p>
            <a:pPr eaLnBrk="1" hangingPunct="1"/>
            <a:endParaRPr lang="en-GB" altLang="en-US" dirty="0"/>
          </a:p>
          <a:p>
            <a:pPr eaLnBrk="1" hangingPunct="1"/>
            <a:endParaRPr lang="en-GB"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CF136-BB59-42A0-A5D4-99D1131BA7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93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CF136-BB59-42A0-A5D4-99D1131BA7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710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8DF5-088D-45EE-81E1-EB74A8E0B3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0A5278-EF55-46D1-8DAD-1A4D93209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74F8C0-CDAA-406F-A095-EC66925437EE}"/>
              </a:ext>
            </a:extLst>
          </p:cNvPr>
          <p:cNvSpPr>
            <a:spLocks noGrp="1"/>
          </p:cNvSpPr>
          <p:nvPr>
            <p:ph type="dt" sz="half" idx="10"/>
          </p:nvPr>
        </p:nvSpPr>
        <p:spPr/>
        <p:txBody>
          <a:bodyPr/>
          <a:lstStyle/>
          <a:p>
            <a:fld id="{456146DF-DEEC-4C34-B604-1B59617E3255}" type="datetimeFigureOut">
              <a:rPr lang="en-GB" smtClean="0"/>
              <a:t>19/07/2022</a:t>
            </a:fld>
            <a:endParaRPr lang="en-GB"/>
          </a:p>
        </p:txBody>
      </p:sp>
      <p:sp>
        <p:nvSpPr>
          <p:cNvPr id="5" name="Footer Placeholder 4">
            <a:extLst>
              <a:ext uri="{FF2B5EF4-FFF2-40B4-BE49-F238E27FC236}">
                <a16:creationId xmlns:a16="http://schemas.microsoft.com/office/drawing/2014/main" id="{E1C189A9-015C-4A24-94C6-57B78783D7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D1C8C2-103B-4B65-A054-BE6EBA88BDA6}"/>
              </a:ext>
            </a:extLst>
          </p:cNvPr>
          <p:cNvSpPr>
            <a:spLocks noGrp="1"/>
          </p:cNvSpPr>
          <p:nvPr>
            <p:ph type="sldNum" sz="quarter" idx="12"/>
          </p:nvPr>
        </p:nvSpPr>
        <p:spPr/>
        <p:txBody>
          <a:bodyPr/>
          <a:lstStyle/>
          <a:p>
            <a:fld id="{6165D71C-FC81-4832-B1E5-D8B380E11B02}" type="slidenum">
              <a:rPr lang="en-GB" smtClean="0"/>
              <a:t>‹#›</a:t>
            </a:fld>
            <a:endParaRPr lang="en-GB"/>
          </a:p>
        </p:txBody>
      </p:sp>
      <p:pic>
        <p:nvPicPr>
          <p:cNvPr id="7" name="Picture 6" descr="A picture containing building, clock&#10;&#10;Description automatically generated">
            <a:extLst>
              <a:ext uri="{FF2B5EF4-FFF2-40B4-BE49-F238E27FC236}">
                <a16:creationId xmlns:a16="http://schemas.microsoft.com/office/drawing/2014/main" id="{DE4110D8-273E-45A2-AFD1-57FD6B2A40AD}"/>
              </a:ext>
            </a:extLst>
          </p:cNvPr>
          <p:cNvPicPr>
            <a:picLocks noChangeAspect="1"/>
          </p:cNvPicPr>
          <p:nvPr userDrawn="1"/>
        </p:nvPicPr>
        <p:blipFill>
          <a:blip r:embed="rId2"/>
          <a:stretch>
            <a:fillRect/>
          </a:stretch>
        </p:blipFill>
        <p:spPr>
          <a:xfrm>
            <a:off x="0" y="2864015"/>
            <a:ext cx="12192000" cy="2985097"/>
          </a:xfrm>
          <a:prstGeom prst="rect">
            <a:avLst/>
          </a:prstGeom>
        </p:spPr>
      </p:pic>
      <p:pic>
        <p:nvPicPr>
          <p:cNvPr id="8" name="Picture 7" descr="A picture containing wheel&#10;&#10;Description automatically generated">
            <a:extLst>
              <a:ext uri="{FF2B5EF4-FFF2-40B4-BE49-F238E27FC236}">
                <a16:creationId xmlns:a16="http://schemas.microsoft.com/office/drawing/2014/main" id="{5BD04BCD-0BE5-4E04-B6B2-209C9BBA900E}"/>
              </a:ext>
            </a:extLst>
          </p:cNvPr>
          <p:cNvPicPr>
            <a:picLocks noChangeAspect="1"/>
          </p:cNvPicPr>
          <p:nvPr userDrawn="1"/>
        </p:nvPicPr>
        <p:blipFill>
          <a:blip r:embed="rId3"/>
          <a:stretch>
            <a:fillRect/>
          </a:stretch>
        </p:blipFill>
        <p:spPr>
          <a:xfrm>
            <a:off x="4505582" y="5849112"/>
            <a:ext cx="2809618" cy="717608"/>
          </a:xfrm>
          <a:prstGeom prst="rect">
            <a:avLst/>
          </a:prstGeom>
        </p:spPr>
      </p:pic>
    </p:spTree>
    <p:extLst>
      <p:ext uri="{BB962C8B-B14F-4D97-AF65-F5344CB8AC3E}">
        <p14:creationId xmlns:p14="http://schemas.microsoft.com/office/powerpoint/2010/main" val="388181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3941-2D81-4864-9FF8-82BA379E20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C9BA78-A485-404B-B852-1D10D2A2D1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A31E2D-5950-4F9A-9D13-EFA94A934710}"/>
              </a:ext>
            </a:extLst>
          </p:cNvPr>
          <p:cNvSpPr>
            <a:spLocks noGrp="1"/>
          </p:cNvSpPr>
          <p:nvPr>
            <p:ph type="dt" sz="half" idx="10"/>
          </p:nvPr>
        </p:nvSpPr>
        <p:spPr/>
        <p:txBody>
          <a:bodyPr/>
          <a:lstStyle/>
          <a:p>
            <a:fld id="{456146DF-DEEC-4C34-B604-1B59617E3255}" type="datetimeFigureOut">
              <a:rPr lang="en-GB" smtClean="0"/>
              <a:t>19/07/2022</a:t>
            </a:fld>
            <a:endParaRPr lang="en-GB"/>
          </a:p>
        </p:txBody>
      </p:sp>
      <p:sp>
        <p:nvSpPr>
          <p:cNvPr id="5" name="Footer Placeholder 4">
            <a:extLst>
              <a:ext uri="{FF2B5EF4-FFF2-40B4-BE49-F238E27FC236}">
                <a16:creationId xmlns:a16="http://schemas.microsoft.com/office/drawing/2014/main" id="{9A95CE0B-D81A-4AF4-804D-487230E8B8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55969F-4D76-4057-967D-353C70CFF0F5}"/>
              </a:ext>
            </a:extLst>
          </p:cNvPr>
          <p:cNvSpPr>
            <a:spLocks noGrp="1"/>
          </p:cNvSpPr>
          <p:nvPr>
            <p:ph type="sldNum" sz="quarter" idx="12"/>
          </p:nvPr>
        </p:nvSpPr>
        <p:spPr/>
        <p:txBody>
          <a:bodyPr/>
          <a:lstStyle/>
          <a:p>
            <a:fld id="{6165D71C-FC81-4832-B1E5-D8B380E11B02}" type="slidenum">
              <a:rPr lang="en-GB" smtClean="0"/>
              <a:t>‹#›</a:t>
            </a:fld>
            <a:endParaRPr lang="en-GB"/>
          </a:p>
        </p:txBody>
      </p:sp>
    </p:spTree>
    <p:extLst>
      <p:ext uri="{BB962C8B-B14F-4D97-AF65-F5344CB8AC3E}">
        <p14:creationId xmlns:p14="http://schemas.microsoft.com/office/powerpoint/2010/main" val="235768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181B98-3992-49C5-8EDC-1E6258FB37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9BEA07-EBD1-4AE5-9329-AF4BF869E1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EE5722-AA94-42AA-BD85-447E3D2EA129}"/>
              </a:ext>
            </a:extLst>
          </p:cNvPr>
          <p:cNvSpPr>
            <a:spLocks noGrp="1"/>
          </p:cNvSpPr>
          <p:nvPr>
            <p:ph type="dt" sz="half" idx="10"/>
          </p:nvPr>
        </p:nvSpPr>
        <p:spPr/>
        <p:txBody>
          <a:bodyPr/>
          <a:lstStyle/>
          <a:p>
            <a:fld id="{456146DF-DEEC-4C34-B604-1B59617E3255}" type="datetimeFigureOut">
              <a:rPr lang="en-GB" smtClean="0"/>
              <a:t>19/07/2022</a:t>
            </a:fld>
            <a:endParaRPr lang="en-GB"/>
          </a:p>
        </p:txBody>
      </p:sp>
      <p:sp>
        <p:nvSpPr>
          <p:cNvPr id="5" name="Footer Placeholder 4">
            <a:extLst>
              <a:ext uri="{FF2B5EF4-FFF2-40B4-BE49-F238E27FC236}">
                <a16:creationId xmlns:a16="http://schemas.microsoft.com/office/drawing/2014/main" id="{6F3C19A9-09A5-436D-9573-C7D8F0D7D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013EBE-B9EF-4F0F-AF30-175A7E6BD21B}"/>
              </a:ext>
            </a:extLst>
          </p:cNvPr>
          <p:cNvSpPr>
            <a:spLocks noGrp="1"/>
          </p:cNvSpPr>
          <p:nvPr>
            <p:ph type="sldNum" sz="quarter" idx="12"/>
          </p:nvPr>
        </p:nvSpPr>
        <p:spPr/>
        <p:txBody>
          <a:bodyPr/>
          <a:lstStyle/>
          <a:p>
            <a:fld id="{6165D71C-FC81-4832-B1E5-D8B380E11B02}" type="slidenum">
              <a:rPr lang="en-GB" smtClean="0"/>
              <a:t>‹#›</a:t>
            </a:fld>
            <a:endParaRPr lang="en-GB"/>
          </a:p>
        </p:txBody>
      </p:sp>
    </p:spTree>
    <p:extLst>
      <p:ext uri="{BB962C8B-B14F-4D97-AF65-F5344CB8AC3E}">
        <p14:creationId xmlns:p14="http://schemas.microsoft.com/office/powerpoint/2010/main" val="3408620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20E89EF-8FD2-4D42-9C2C-75913E542103}"/>
              </a:ext>
            </a:extLst>
          </p:cNvPr>
          <p:cNvSpPr>
            <a:spLocks noGrp="1"/>
          </p:cNvSpPr>
          <p:nvPr>
            <p:ph type="ctrTitle" hasCustomPrompt="1"/>
          </p:nvPr>
        </p:nvSpPr>
        <p:spPr>
          <a:xfrm>
            <a:off x="1524000" y="650084"/>
            <a:ext cx="9144000" cy="1655762"/>
          </a:xfrm>
        </p:spPr>
        <p:txBody>
          <a:bodyPr anchor="b"/>
          <a:lstStyle>
            <a:lvl1pPr algn="ctr">
              <a:defRPr sz="6000" b="1">
                <a:solidFill>
                  <a:schemeClr val="bg1"/>
                </a:solidFill>
                <a:latin typeface="Arial" panose="020B0604020202020204" pitchFamily="34" charset="0"/>
                <a:cs typeface="Arial" panose="020B0604020202020204" pitchFamily="34" charset="0"/>
              </a:defRPr>
            </a:lvl1pPr>
          </a:lstStyle>
          <a:p>
            <a:r>
              <a:rPr lang="en-GB"/>
              <a:t>Title</a:t>
            </a:r>
            <a:endParaRPr lang="en-US"/>
          </a:p>
        </p:txBody>
      </p:sp>
      <p:sp>
        <p:nvSpPr>
          <p:cNvPr id="12" name="Subtitle 2">
            <a:extLst>
              <a:ext uri="{FF2B5EF4-FFF2-40B4-BE49-F238E27FC236}">
                <a16:creationId xmlns:a16="http://schemas.microsoft.com/office/drawing/2014/main" id="{8572A7F3-C989-2147-948B-9469A4FE66B0}"/>
              </a:ext>
            </a:extLst>
          </p:cNvPr>
          <p:cNvSpPr>
            <a:spLocks noGrp="1"/>
          </p:cNvSpPr>
          <p:nvPr>
            <p:ph type="subTitle" idx="1"/>
          </p:nvPr>
        </p:nvSpPr>
        <p:spPr>
          <a:xfrm>
            <a:off x="1524000" y="2443016"/>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4" name="Picture 13" descr="A picture containing building, clock&#10;&#10;Description automatically generated">
            <a:extLst>
              <a:ext uri="{FF2B5EF4-FFF2-40B4-BE49-F238E27FC236}">
                <a16:creationId xmlns:a16="http://schemas.microsoft.com/office/drawing/2014/main" id="{497EF65D-9382-5146-8F4C-6C6EAEEF6B09}"/>
              </a:ext>
            </a:extLst>
          </p:cNvPr>
          <p:cNvPicPr>
            <a:picLocks noChangeAspect="1"/>
          </p:cNvPicPr>
          <p:nvPr userDrawn="1"/>
        </p:nvPicPr>
        <p:blipFill>
          <a:blip r:embed="rId2"/>
          <a:stretch>
            <a:fillRect/>
          </a:stretch>
        </p:blipFill>
        <p:spPr>
          <a:xfrm>
            <a:off x="0" y="2864015"/>
            <a:ext cx="12192000" cy="2985097"/>
          </a:xfrm>
          <a:prstGeom prst="rect">
            <a:avLst/>
          </a:prstGeom>
        </p:spPr>
      </p:pic>
      <p:pic>
        <p:nvPicPr>
          <p:cNvPr id="15" name="Picture 14" descr="A picture containing wheel&#10;&#10;Description automatically generated">
            <a:extLst>
              <a:ext uri="{FF2B5EF4-FFF2-40B4-BE49-F238E27FC236}">
                <a16:creationId xmlns:a16="http://schemas.microsoft.com/office/drawing/2014/main" id="{80FCC092-B56E-3549-91B9-17966A384A06}"/>
              </a:ext>
            </a:extLst>
          </p:cNvPr>
          <p:cNvPicPr>
            <a:picLocks noChangeAspect="1"/>
          </p:cNvPicPr>
          <p:nvPr userDrawn="1"/>
        </p:nvPicPr>
        <p:blipFill>
          <a:blip r:embed="rId3"/>
          <a:stretch>
            <a:fillRect/>
          </a:stretch>
        </p:blipFill>
        <p:spPr>
          <a:xfrm>
            <a:off x="4505582" y="5849112"/>
            <a:ext cx="2809618" cy="717608"/>
          </a:xfrm>
          <a:prstGeom prst="rect">
            <a:avLst/>
          </a:prstGeom>
        </p:spPr>
      </p:pic>
    </p:spTree>
    <p:extLst>
      <p:ext uri="{BB962C8B-B14F-4D97-AF65-F5344CB8AC3E}">
        <p14:creationId xmlns:p14="http://schemas.microsoft.com/office/powerpoint/2010/main" val="3167502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E0F9-2341-46F0-AF60-F0CDEA1407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469C32-B845-43C5-8AFC-F380F4AC4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07F4787F-3310-4919-BF7F-BBF78233905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540CAFD-0F7F-4082-9BEA-A0382F5D93B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0DA1E141-239B-4F2A-98DA-DFA978D714C9}"/>
              </a:ext>
            </a:extLst>
          </p:cNvPr>
          <p:cNvSpPr>
            <a:spLocks noGrp="1" noChangeArrowheads="1"/>
          </p:cNvSpPr>
          <p:nvPr>
            <p:ph type="sldNum" sz="quarter" idx="12"/>
          </p:nvPr>
        </p:nvSpPr>
        <p:spPr>
          <a:ln/>
        </p:spPr>
        <p:txBody>
          <a:bodyPr/>
          <a:lstStyle>
            <a:lvl1pPr>
              <a:defRPr/>
            </a:lvl1pPr>
          </a:lstStyle>
          <a:p>
            <a:pPr>
              <a:defRPr/>
            </a:pPr>
            <a:fld id="{6476C118-51E8-47F8-BFFE-699C4FAC03A2}" type="slidenum">
              <a:rPr lang="en-GB" altLang="en-US"/>
              <a:pPr>
                <a:defRPr/>
              </a:pPr>
              <a:t>‹#›</a:t>
            </a:fld>
            <a:endParaRPr lang="en-GB" altLang="en-US"/>
          </a:p>
        </p:txBody>
      </p:sp>
    </p:spTree>
    <p:extLst>
      <p:ext uri="{BB962C8B-B14F-4D97-AF65-F5344CB8AC3E}">
        <p14:creationId xmlns:p14="http://schemas.microsoft.com/office/powerpoint/2010/main" val="291973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437E-0BAD-4DCB-9381-59E9832165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2BC52-F4B3-4F73-BC1F-8C6FFF8E46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77C555D-BB22-42CA-8BD1-B62C71922AB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AC54506-F5BA-4695-AA1F-76A669D2FC7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89FC982-F5DF-49C9-9C54-8C1AE4054039}"/>
              </a:ext>
            </a:extLst>
          </p:cNvPr>
          <p:cNvSpPr>
            <a:spLocks noGrp="1" noChangeArrowheads="1"/>
          </p:cNvSpPr>
          <p:nvPr>
            <p:ph type="sldNum" sz="quarter" idx="12"/>
          </p:nvPr>
        </p:nvSpPr>
        <p:spPr>
          <a:ln/>
        </p:spPr>
        <p:txBody>
          <a:bodyPr/>
          <a:lstStyle>
            <a:lvl1pPr>
              <a:defRPr/>
            </a:lvl1pPr>
          </a:lstStyle>
          <a:p>
            <a:pPr>
              <a:defRPr/>
            </a:pPr>
            <a:fld id="{BC6307D4-61B6-471E-9050-343B7004EDB1}" type="slidenum">
              <a:rPr lang="en-GB" altLang="en-US"/>
              <a:pPr>
                <a:defRPr/>
              </a:pPr>
              <a:t>‹#›</a:t>
            </a:fld>
            <a:endParaRPr lang="en-GB" altLang="en-US"/>
          </a:p>
        </p:txBody>
      </p:sp>
    </p:spTree>
    <p:extLst>
      <p:ext uri="{BB962C8B-B14F-4D97-AF65-F5344CB8AC3E}">
        <p14:creationId xmlns:p14="http://schemas.microsoft.com/office/powerpoint/2010/main" val="99727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9AE7-454F-4D74-B731-8F63BACDB56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7F7F2D-D25C-4D6D-935F-71707474862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96456CB-30CA-48B9-B460-9F3855AFA33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1D48164-62C3-413F-A636-33B921F0335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C7D20153-35D3-487B-A2C3-2FF49D114DB4}"/>
              </a:ext>
            </a:extLst>
          </p:cNvPr>
          <p:cNvSpPr>
            <a:spLocks noGrp="1" noChangeArrowheads="1"/>
          </p:cNvSpPr>
          <p:nvPr>
            <p:ph type="sldNum" sz="quarter" idx="12"/>
          </p:nvPr>
        </p:nvSpPr>
        <p:spPr>
          <a:ln/>
        </p:spPr>
        <p:txBody>
          <a:bodyPr/>
          <a:lstStyle>
            <a:lvl1pPr>
              <a:defRPr/>
            </a:lvl1pPr>
          </a:lstStyle>
          <a:p>
            <a:pPr>
              <a:defRPr/>
            </a:pPr>
            <a:fld id="{E16F6CA8-27A7-4367-B435-09B3FCABEFC8}" type="slidenum">
              <a:rPr lang="en-GB" altLang="en-US"/>
              <a:pPr>
                <a:defRPr/>
              </a:pPr>
              <a:t>‹#›</a:t>
            </a:fld>
            <a:endParaRPr lang="en-GB" altLang="en-US"/>
          </a:p>
        </p:txBody>
      </p:sp>
    </p:spTree>
    <p:extLst>
      <p:ext uri="{BB962C8B-B14F-4D97-AF65-F5344CB8AC3E}">
        <p14:creationId xmlns:p14="http://schemas.microsoft.com/office/powerpoint/2010/main" val="203368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27699-250A-436D-8A93-5081CD9966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B19EA2-0159-4A9F-97B3-444951CACEB2}"/>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050E8B-F08E-420F-8C80-6536FE3E413E}"/>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5E848CF-A047-4F50-BC88-B4DF95F7182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E2288CA-529C-45A1-B3BB-BDF056A9AA3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815640B2-BE91-4A8A-B897-E3D2710753AF}"/>
              </a:ext>
            </a:extLst>
          </p:cNvPr>
          <p:cNvSpPr>
            <a:spLocks noGrp="1" noChangeArrowheads="1"/>
          </p:cNvSpPr>
          <p:nvPr>
            <p:ph type="sldNum" sz="quarter" idx="12"/>
          </p:nvPr>
        </p:nvSpPr>
        <p:spPr>
          <a:ln/>
        </p:spPr>
        <p:txBody>
          <a:bodyPr/>
          <a:lstStyle>
            <a:lvl1pPr>
              <a:defRPr/>
            </a:lvl1pPr>
          </a:lstStyle>
          <a:p>
            <a:pPr>
              <a:defRPr/>
            </a:pPr>
            <a:fld id="{AF9BF2AC-11A9-4687-B731-6E0D983FD961}" type="slidenum">
              <a:rPr lang="en-GB" altLang="en-US"/>
              <a:pPr>
                <a:defRPr/>
              </a:pPr>
              <a:t>‹#›</a:t>
            </a:fld>
            <a:endParaRPr lang="en-GB" altLang="en-US"/>
          </a:p>
        </p:txBody>
      </p:sp>
    </p:spTree>
    <p:extLst>
      <p:ext uri="{BB962C8B-B14F-4D97-AF65-F5344CB8AC3E}">
        <p14:creationId xmlns:p14="http://schemas.microsoft.com/office/powerpoint/2010/main" val="329923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EB52-EB88-42BF-B0FE-8545584C94CC}"/>
              </a:ext>
            </a:extLst>
          </p:cNvPr>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A4D2F0-FF91-4B8A-B0FE-AF2F27A15AF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63F298-23FE-4631-A567-217E4F6EF78B}"/>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078874-7F03-400C-BBF9-3CC1CE45B23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04CC0A-9183-45CF-BDFC-21F71E306FD9}"/>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C0ABEC1-7ADF-4CE5-87EC-B255025DB3D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75EC50CC-E66A-44B1-97FD-728F7802F4A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EA9BB87B-39F0-40C5-9339-143BE377E119}"/>
              </a:ext>
            </a:extLst>
          </p:cNvPr>
          <p:cNvSpPr>
            <a:spLocks noGrp="1" noChangeArrowheads="1"/>
          </p:cNvSpPr>
          <p:nvPr>
            <p:ph type="sldNum" sz="quarter" idx="12"/>
          </p:nvPr>
        </p:nvSpPr>
        <p:spPr>
          <a:ln/>
        </p:spPr>
        <p:txBody>
          <a:bodyPr/>
          <a:lstStyle>
            <a:lvl1pPr>
              <a:defRPr/>
            </a:lvl1pPr>
          </a:lstStyle>
          <a:p>
            <a:pPr>
              <a:defRPr/>
            </a:pPr>
            <a:fld id="{E3DB85AD-5BCB-477F-AA4A-86E218B883B0}" type="slidenum">
              <a:rPr lang="en-GB" altLang="en-US"/>
              <a:pPr>
                <a:defRPr/>
              </a:pPr>
              <a:t>‹#›</a:t>
            </a:fld>
            <a:endParaRPr lang="en-GB" altLang="en-US"/>
          </a:p>
        </p:txBody>
      </p:sp>
    </p:spTree>
    <p:extLst>
      <p:ext uri="{BB962C8B-B14F-4D97-AF65-F5344CB8AC3E}">
        <p14:creationId xmlns:p14="http://schemas.microsoft.com/office/powerpoint/2010/main" val="11106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6080-8451-4832-8821-CD2E5B896597}"/>
              </a:ext>
            </a:extLst>
          </p:cNvPr>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C2732025-DE4C-4B67-B65E-A6EAF6B8C61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48C5EA2B-89FF-4FC5-B38A-A66A86D8DCA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9E9312CE-EB74-4946-B3BF-E5E954385E76}"/>
              </a:ext>
            </a:extLst>
          </p:cNvPr>
          <p:cNvSpPr>
            <a:spLocks noGrp="1" noChangeArrowheads="1"/>
          </p:cNvSpPr>
          <p:nvPr>
            <p:ph type="sldNum" sz="quarter" idx="12"/>
          </p:nvPr>
        </p:nvSpPr>
        <p:spPr>
          <a:ln/>
        </p:spPr>
        <p:txBody>
          <a:bodyPr/>
          <a:lstStyle>
            <a:lvl1pPr>
              <a:defRPr/>
            </a:lvl1pPr>
          </a:lstStyle>
          <a:p>
            <a:pPr>
              <a:defRPr/>
            </a:pPr>
            <a:fld id="{C63842DB-BF4F-4FB3-9A15-E13C841F0FA0}" type="slidenum">
              <a:rPr lang="en-GB" altLang="en-US"/>
              <a:pPr>
                <a:defRPr/>
              </a:pPr>
              <a:t>‹#›</a:t>
            </a:fld>
            <a:endParaRPr lang="en-GB" altLang="en-US"/>
          </a:p>
        </p:txBody>
      </p:sp>
    </p:spTree>
    <p:extLst>
      <p:ext uri="{BB962C8B-B14F-4D97-AF65-F5344CB8AC3E}">
        <p14:creationId xmlns:p14="http://schemas.microsoft.com/office/powerpoint/2010/main" val="851328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9A7896-9F63-413B-9B21-9D417A99163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1D4069E2-570B-40DC-9A2C-80CA4428197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3B7FD72A-8826-4A2E-B77B-72213D8E83FB}"/>
              </a:ext>
            </a:extLst>
          </p:cNvPr>
          <p:cNvSpPr>
            <a:spLocks noGrp="1" noChangeArrowheads="1"/>
          </p:cNvSpPr>
          <p:nvPr>
            <p:ph type="sldNum" sz="quarter" idx="12"/>
          </p:nvPr>
        </p:nvSpPr>
        <p:spPr>
          <a:ln/>
        </p:spPr>
        <p:txBody>
          <a:bodyPr/>
          <a:lstStyle>
            <a:lvl1pPr>
              <a:defRPr/>
            </a:lvl1pPr>
          </a:lstStyle>
          <a:p>
            <a:pPr>
              <a:defRPr/>
            </a:pPr>
            <a:fld id="{85D2CCF2-3742-4F9B-B147-99444277D00F}" type="slidenum">
              <a:rPr lang="en-GB" altLang="en-US"/>
              <a:pPr>
                <a:defRPr/>
              </a:pPr>
              <a:t>‹#›</a:t>
            </a:fld>
            <a:endParaRPr lang="en-GB" altLang="en-US"/>
          </a:p>
        </p:txBody>
      </p:sp>
    </p:spTree>
    <p:extLst>
      <p:ext uri="{BB962C8B-B14F-4D97-AF65-F5344CB8AC3E}">
        <p14:creationId xmlns:p14="http://schemas.microsoft.com/office/powerpoint/2010/main" val="73496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EB68-049F-4AB2-B7BB-94C530EFE9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D2A2CF-A216-4BFE-B572-3A4CB2479B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D7682-7BB0-458C-823D-5837799800D6}"/>
              </a:ext>
            </a:extLst>
          </p:cNvPr>
          <p:cNvSpPr>
            <a:spLocks noGrp="1"/>
          </p:cNvSpPr>
          <p:nvPr>
            <p:ph type="dt" sz="half" idx="10"/>
          </p:nvPr>
        </p:nvSpPr>
        <p:spPr/>
        <p:txBody>
          <a:bodyPr/>
          <a:lstStyle/>
          <a:p>
            <a:fld id="{456146DF-DEEC-4C34-B604-1B59617E3255}" type="datetimeFigureOut">
              <a:rPr lang="en-GB" smtClean="0"/>
              <a:t>19/07/2022</a:t>
            </a:fld>
            <a:endParaRPr lang="en-GB"/>
          </a:p>
        </p:txBody>
      </p:sp>
      <p:sp>
        <p:nvSpPr>
          <p:cNvPr id="5" name="Footer Placeholder 4">
            <a:extLst>
              <a:ext uri="{FF2B5EF4-FFF2-40B4-BE49-F238E27FC236}">
                <a16:creationId xmlns:a16="http://schemas.microsoft.com/office/drawing/2014/main" id="{40D76E2E-156E-40BD-AF62-C526E2FC1B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8D3F88-A518-460C-83E4-7EFD878CC3F2}"/>
              </a:ext>
            </a:extLst>
          </p:cNvPr>
          <p:cNvSpPr>
            <a:spLocks noGrp="1"/>
          </p:cNvSpPr>
          <p:nvPr>
            <p:ph type="sldNum" sz="quarter" idx="12"/>
          </p:nvPr>
        </p:nvSpPr>
        <p:spPr/>
        <p:txBody>
          <a:bodyPr/>
          <a:lstStyle/>
          <a:p>
            <a:fld id="{6165D71C-FC81-4832-B1E5-D8B380E11B02}" type="slidenum">
              <a:rPr lang="en-GB" smtClean="0"/>
              <a:t>‹#›</a:t>
            </a:fld>
            <a:endParaRPr lang="en-GB"/>
          </a:p>
        </p:txBody>
      </p:sp>
    </p:spTree>
    <p:extLst>
      <p:ext uri="{BB962C8B-B14F-4D97-AF65-F5344CB8AC3E}">
        <p14:creationId xmlns:p14="http://schemas.microsoft.com/office/powerpoint/2010/main" val="4247517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E27A-B1F1-4F48-B4DE-ED9044F89EE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133C86-E3B9-4C3B-AFE7-56AE200DA8B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FD0F53-2E61-4F2D-847F-15C711E3312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1D72717-7397-47C2-8D04-28CFB582EB2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69683892-F05B-4807-BFC8-01AF86FF8D8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8B3F5A36-FA51-4246-BC67-6C50CDED127A}"/>
              </a:ext>
            </a:extLst>
          </p:cNvPr>
          <p:cNvSpPr>
            <a:spLocks noGrp="1" noChangeArrowheads="1"/>
          </p:cNvSpPr>
          <p:nvPr>
            <p:ph type="sldNum" sz="quarter" idx="12"/>
          </p:nvPr>
        </p:nvSpPr>
        <p:spPr>
          <a:ln/>
        </p:spPr>
        <p:txBody>
          <a:bodyPr/>
          <a:lstStyle>
            <a:lvl1pPr>
              <a:defRPr/>
            </a:lvl1pPr>
          </a:lstStyle>
          <a:p>
            <a:pPr>
              <a:defRPr/>
            </a:pPr>
            <a:fld id="{C6DE30EA-48CA-445F-98B0-9A1A16EF5613}" type="slidenum">
              <a:rPr lang="en-GB" altLang="en-US"/>
              <a:pPr>
                <a:defRPr/>
              </a:pPr>
              <a:t>‹#›</a:t>
            </a:fld>
            <a:endParaRPr lang="en-GB" altLang="en-US"/>
          </a:p>
        </p:txBody>
      </p:sp>
    </p:spTree>
    <p:extLst>
      <p:ext uri="{BB962C8B-B14F-4D97-AF65-F5344CB8AC3E}">
        <p14:creationId xmlns:p14="http://schemas.microsoft.com/office/powerpoint/2010/main" val="1218028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BC9D-C3B1-46DE-8F11-52FF3CD425D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E2A2ED-BBDF-4B81-BDD7-4147D4ABA9E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a:ext uri="{FF2B5EF4-FFF2-40B4-BE49-F238E27FC236}">
                <a16:creationId xmlns:a16="http://schemas.microsoft.com/office/drawing/2014/main" id="{D8FDCF6F-A34E-490E-BD60-1AAF0412A13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AC61B77-6FC4-423E-9C1D-C848DEF7C21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F226B037-00B0-4B23-B56E-15C03EA829C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9B21E9F-673E-4182-9258-1D37D36C2D51}"/>
              </a:ext>
            </a:extLst>
          </p:cNvPr>
          <p:cNvSpPr>
            <a:spLocks noGrp="1" noChangeArrowheads="1"/>
          </p:cNvSpPr>
          <p:nvPr>
            <p:ph type="sldNum" sz="quarter" idx="12"/>
          </p:nvPr>
        </p:nvSpPr>
        <p:spPr>
          <a:ln/>
        </p:spPr>
        <p:txBody>
          <a:bodyPr/>
          <a:lstStyle>
            <a:lvl1pPr>
              <a:defRPr/>
            </a:lvl1pPr>
          </a:lstStyle>
          <a:p>
            <a:pPr>
              <a:defRPr/>
            </a:pPr>
            <a:fld id="{1BCDD62E-A9C4-43B2-9898-F4B6010CB15A}" type="slidenum">
              <a:rPr lang="en-GB" altLang="en-US"/>
              <a:pPr>
                <a:defRPr/>
              </a:pPr>
              <a:t>‹#›</a:t>
            </a:fld>
            <a:endParaRPr lang="en-GB" altLang="en-US"/>
          </a:p>
        </p:txBody>
      </p:sp>
    </p:spTree>
    <p:extLst>
      <p:ext uri="{BB962C8B-B14F-4D97-AF65-F5344CB8AC3E}">
        <p14:creationId xmlns:p14="http://schemas.microsoft.com/office/powerpoint/2010/main" val="2797304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67F1-96CA-486A-BEB4-DD0B06F894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5034DD-22DB-49C9-B0E7-E6B03234A1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B079341-32AF-45F7-AE91-98D50BB0B29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3E9C4AD-11B1-4441-8024-117C22355B7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132FF7E-96CF-4D6E-9DB7-4437F33CB8FC}"/>
              </a:ext>
            </a:extLst>
          </p:cNvPr>
          <p:cNvSpPr>
            <a:spLocks noGrp="1" noChangeArrowheads="1"/>
          </p:cNvSpPr>
          <p:nvPr>
            <p:ph type="sldNum" sz="quarter" idx="12"/>
          </p:nvPr>
        </p:nvSpPr>
        <p:spPr>
          <a:ln/>
        </p:spPr>
        <p:txBody>
          <a:bodyPr/>
          <a:lstStyle>
            <a:lvl1pPr>
              <a:defRPr/>
            </a:lvl1pPr>
          </a:lstStyle>
          <a:p>
            <a:pPr>
              <a:defRPr/>
            </a:pPr>
            <a:fld id="{061037A9-4360-47E3-AB2F-7328B4C3B072}" type="slidenum">
              <a:rPr lang="en-GB" altLang="en-US"/>
              <a:pPr>
                <a:defRPr/>
              </a:pPr>
              <a:t>‹#›</a:t>
            </a:fld>
            <a:endParaRPr lang="en-GB" altLang="en-US"/>
          </a:p>
        </p:txBody>
      </p:sp>
    </p:spTree>
    <p:extLst>
      <p:ext uri="{BB962C8B-B14F-4D97-AF65-F5344CB8AC3E}">
        <p14:creationId xmlns:p14="http://schemas.microsoft.com/office/powerpoint/2010/main" val="1087837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FD9BF7-6735-426E-BB64-1A47F3E1DFE0}"/>
              </a:ext>
            </a:extLst>
          </p:cNvPr>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62E6BD-BA15-460E-9E23-0AD70ACF6D8F}"/>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9D54EE4-3A9F-4EE6-9A1D-9B124D6A476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5BA0979-3979-4A58-BE07-FB94968490C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A8D7857-1667-4A04-BDBC-251874317AB1}"/>
              </a:ext>
            </a:extLst>
          </p:cNvPr>
          <p:cNvSpPr>
            <a:spLocks noGrp="1" noChangeArrowheads="1"/>
          </p:cNvSpPr>
          <p:nvPr>
            <p:ph type="sldNum" sz="quarter" idx="12"/>
          </p:nvPr>
        </p:nvSpPr>
        <p:spPr>
          <a:ln/>
        </p:spPr>
        <p:txBody>
          <a:bodyPr/>
          <a:lstStyle>
            <a:lvl1pPr>
              <a:defRPr/>
            </a:lvl1pPr>
          </a:lstStyle>
          <a:p>
            <a:pPr>
              <a:defRPr/>
            </a:pPr>
            <a:fld id="{2F891FD5-418D-4D0B-8B7B-1DB978C223CB}" type="slidenum">
              <a:rPr lang="en-GB" altLang="en-US"/>
              <a:pPr>
                <a:defRPr/>
              </a:pPr>
              <a:t>‹#›</a:t>
            </a:fld>
            <a:endParaRPr lang="en-GB" altLang="en-US"/>
          </a:p>
        </p:txBody>
      </p:sp>
    </p:spTree>
    <p:extLst>
      <p:ext uri="{BB962C8B-B14F-4D97-AF65-F5344CB8AC3E}">
        <p14:creationId xmlns:p14="http://schemas.microsoft.com/office/powerpoint/2010/main" val="317213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A95F-09B0-408D-8895-0FCA3ED40F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51B3CF-50F9-48D4-A914-F29C368FA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F78EC5-675F-45FB-80AE-7F6B6A3F5770}"/>
              </a:ext>
            </a:extLst>
          </p:cNvPr>
          <p:cNvSpPr>
            <a:spLocks noGrp="1"/>
          </p:cNvSpPr>
          <p:nvPr>
            <p:ph type="dt" sz="half" idx="10"/>
          </p:nvPr>
        </p:nvSpPr>
        <p:spPr/>
        <p:txBody>
          <a:bodyPr/>
          <a:lstStyle/>
          <a:p>
            <a:fld id="{456146DF-DEEC-4C34-B604-1B59617E3255}" type="datetimeFigureOut">
              <a:rPr lang="en-GB" smtClean="0"/>
              <a:t>19/07/2022</a:t>
            </a:fld>
            <a:endParaRPr lang="en-GB"/>
          </a:p>
        </p:txBody>
      </p:sp>
      <p:sp>
        <p:nvSpPr>
          <p:cNvPr id="5" name="Footer Placeholder 4">
            <a:extLst>
              <a:ext uri="{FF2B5EF4-FFF2-40B4-BE49-F238E27FC236}">
                <a16:creationId xmlns:a16="http://schemas.microsoft.com/office/drawing/2014/main" id="{90B255FB-F1B4-4AD5-90C0-819F21459C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24E995-8577-4EE9-90E5-DAD804BB27B9}"/>
              </a:ext>
            </a:extLst>
          </p:cNvPr>
          <p:cNvSpPr>
            <a:spLocks noGrp="1"/>
          </p:cNvSpPr>
          <p:nvPr>
            <p:ph type="sldNum" sz="quarter" idx="12"/>
          </p:nvPr>
        </p:nvSpPr>
        <p:spPr/>
        <p:txBody>
          <a:bodyPr/>
          <a:lstStyle/>
          <a:p>
            <a:fld id="{6165D71C-FC81-4832-B1E5-D8B380E11B02}" type="slidenum">
              <a:rPr lang="en-GB" smtClean="0"/>
              <a:t>‹#›</a:t>
            </a:fld>
            <a:endParaRPr lang="en-GB"/>
          </a:p>
        </p:txBody>
      </p:sp>
    </p:spTree>
    <p:extLst>
      <p:ext uri="{BB962C8B-B14F-4D97-AF65-F5344CB8AC3E}">
        <p14:creationId xmlns:p14="http://schemas.microsoft.com/office/powerpoint/2010/main" val="35504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9B6F-713D-4DCC-BF31-611E71D603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BC87AA-027F-4308-AE90-D0DF74F9A7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DFCCED-96A3-4E00-8929-77D08D915F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5AAE3E-687A-4067-AF3C-596CF3A64C5A}"/>
              </a:ext>
            </a:extLst>
          </p:cNvPr>
          <p:cNvSpPr>
            <a:spLocks noGrp="1"/>
          </p:cNvSpPr>
          <p:nvPr>
            <p:ph type="dt" sz="half" idx="10"/>
          </p:nvPr>
        </p:nvSpPr>
        <p:spPr/>
        <p:txBody>
          <a:bodyPr/>
          <a:lstStyle/>
          <a:p>
            <a:fld id="{456146DF-DEEC-4C34-B604-1B59617E3255}" type="datetimeFigureOut">
              <a:rPr lang="en-GB" smtClean="0"/>
              <a:t>19/07/2022</a:t>
            </a:fld>
            <a:endParaRPr lang="en-GB"/>
          </a:p>
        </p:txBody>
      </p:sp>
      <p:sp>
        <p:nvSpPr>
          <p:cNvPr id="6" name="Footer Placeholder 5">
            <a:extLst>
              <a:ext uri="{FF2B5EF4-FFF2-40B4-BE49-F238E27FC236}">
                <a16:creationId xmlns:a16="http://schemas.microsoft.com/office/drawing/2014/main" id="{9729043E-DE5F-43A3-BDED-32DAA82AB5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7BABD0-5EAA-4750-B4F5-809700D7E4DC}"/>
              </a:ext>
            </a:extLst>
          </p:cNvPr>
          <p:cNvSpPr>
            <a:spLocks noGrp="1"/>
          </p:cNvSpPr>
          <p:nvPr>
            <p:ph type="sldNum" sz="quarter" idx="12"/>
          </p:nvPr>
        </p:nvSpPr>
        <p:spPr/>
        <p:txBody>
          <a:bodyPr/>
          <a:lstStyle/>
          <a:p>
            <a:fld id="{6165D71C-FC81-4832-B1E5-D8B380E11B02}" type="slidenum">
              <a:rPr lang="en-GB" smtClean="0"/>
              <a:t>‹#›</a:t>
            </a:fld>
            <a:endParaRPr lang="en-GB"/>
          </a:p>
        </p:txBody>
      </p:sp>
    </p:spTree>
    <p:extLst>
      <p:ext uri="{BB962C8B-B14F-4D97-AF65-F5344CB8AC3E}">
        <p14:creationId xmlns:p14="http://schemas.microsoft.com/office/powerpoint/2010/main" val="60959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802A-3F65-495F-BB16-F390593735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AC0827-AF5C-48A7-AAAF-91C55A3169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D6BA08-A87C-4DE2-89C4-6243044B71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395AFC-387D-4A8B-9F1E-ECC87D9FA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BD1389-64FB-4CDC-A640-7B7C09EC27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DCFE87-B1BC-403C-896C-83B62D4DAB36}"/>
              </a:ext>
            </a:extLst>
          </p:cNvPr>
          <p:cNvSpPr>
            <a:spLocks noGrp="1"/>
          </p:cNvSpPr>
          <p:nvPr>
            <p:ph type="dt" sz="half" idx="10"/>
          </p:nvPr>
        </p:nvSpPr>
        <p:spPr/>
        <p:txBody>
          <a:bodyPr/>
          <a:lstStyle/>
          <a:p>
            <a:fld id="{456146DF-DEEC-4C34-B604-1B59617E3255}" type="datetimeFigureOut">
              <a:rPr lang="en-GB" smtClean="0"/>
              <a:t>19/07/2022</a:t>
            </a:fld>
            <a:endParaRPr lang="en-GB"/>
          </a:p>
        </p:txBody>
      </p:sp>
      <p:sp>
        <p:nvSpPr>
          <p:cNvPr id="8" name="Footer Placeholder 7">
            <a:extLst>
              <a:ext uri="{FF2B5EF4-FFF2-40B4-BE49-F238E27FC236}">
                <a16:creationId xmlns:a16="http://schemas.microsoft.com/office/drawing/2014/main" id="{852F7540-A884-4296-ACD1-0AF3B55EC4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A7845B-79C2-4479-A0C7-9E0EF1C09A43}"/>
              </a:ext>
            </a:extLst>
          </p:cNvPr>
          <p:cNvSpPr>
            <a:spLocks noGrp="1"/>
          </p:cNvSpPr>
          <p:nvPr>
            <p:ph type="sldNum" sz="quarter" idx="12"/>
          </p:nvPr>
        </p:nvSpPr>
        <p:spPr/>
        <p:txBody>
          <a:bodyPr/>
          <a:lstStyle/>
          <a:p>
            <a:fld id="{6165D71C-FC81-4832-B1E5-D8B380E11B02}" type="slidenum">
              <a:rPr lang="en-GB" smtClean="0"/>
              <a:t>‹#›</a:t>
            </a:fld>
            <a:endParaRPr lang="en-GB"/>
          </a:p>
        </p:txBody>
      </p:sp>
    </p:spTree>
    <p:extLst>
      <p:ext uri="{BB962C8B-B14F-4D97-AF65-F5344CB8AC3E}">
        <p14:creationId xmlns:p14="http://schemas.microsoft.com/office/powerpoint/2010/main" val="423180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83A5-40E1-4065-8EC9-1E6C02A92F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314748-0801-4E04-9104-0C49AA83BB19}"/>
              </a:ext>
            </a:extLst>
          </p:cNvPr>
          <p:cNvSpPr>
            <a:spLocks noGrp="1"/>
          </p:cNvSpPr>
          <p:nvPr>
            <p:ph type="dt" sz="half" idx="10"/>
          </p:nvPr>
        </p:nvSpPr>
        <p:spPr/>
        <p:txBody>
          <a:bodyPr/>
          <a:lstStyle/>
          <a:p>
            <a:fld id="{456146DF-DEEC-4C34-B604-1B59617E3255}" type="datetimeFigureOut">
              <a:rPr lang="en-GB" smtClean="0"/>
              <a:t>19/07/2022</a:t>
            </a:fld>
            <a:endParaRPr lang="en-GB"/>
          </a:p>
        </p:txBody>
      </p:sp>
      <p:sp>
        <p:nvSpPr>
          <p:cNvPr id="4" name="Footer Placeholder 3">
            <a:extLst>
              <a:ext uri="{FF2B5EF4-FFF2-40B4-BE49-F238E27FC236}">
                <a16:creationId xmlns:a16="http://schemas.microsoft.com/office/drawing/2014/main" id="{29083B4A-E514-4603-BB6F-444661EDEA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17ABA4-F701-4F21-A0A7-8A8D5A516D39}"/>
              </a:ext>
            </a:extLst>
          </p:cNvPr>
          <p:cNvSpPr>
            <a:spLocks noGrp="1"/>
          </p:cNvSpPr>
          <p:nvPr>
            <p:ph type="sldNum" sz="quarter" idx="12"/>
          </p:nvPr>
        </p:nvSpPr>
        <p:spPr/>
        <p:txBody>
          <a:bodyPr/>
          <a:lstStyle/>
          <a:p>
            <a:fld id="{6165D71C-FC81-4832-B1E5-D8B380E11B02}" type="slidenum">
              <a:rPr lang="en-GB" smtClean="0"/>
              <a:t>‹#›</a:t>
            </a:fld>
            <a:endParaRPr lang="en-GB"/>
          </a:p>
        </p:txBody>
      </p:sp>
    </p:spTree>
    <p:extLst>
      <p:ext uri="{BB962C8B-B14F-4D97-AF65-F5344CB8AC3E}">
        <p14:creationId xmlns:p14="http://schemas.microsoft.com/office/powerpoint/2010/main" val="272999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FD7C47-D484-447F-813D-D93ED152CADF}"/>
              </a:ext>
            </a:extLst>
          </p:cNvPr>
          <p:cNvSpPr>
            <a:spLocks noGrp="1"/>
          </p:cNvSpPr>
          <p:nvPr>
            <p:ph type="dt" sz="half" idx="10"/>
          </p:nvPr>
        </p:nvSpPr>
        <p:spPr/>
        <p:txBody>
          <a:bodyPr/>
          <a:lstStyle/>
          <a:p>
            <a:fld id="{456146DF-DEEC-4C34-B604-1B59617E3255}" type="datetimeFigureOut">
              <a:rPr lang="en-GB" smtClean="0"/>
              <a:t>19/07/2022</a:t>
            </a:fld>
            <a:endParaRPr lang="en-GB"/>
          </a:p>
        </p:txBody>
      </p:sp>
      <p:sp>
        <p:nvSpPr>
          <p:cNvPr id="3" name="Footer Placeholder 2">
            <a:extLst>
              <a:ext uri="{FF2B5EF4-FFF2-40B4-BE49-F238E27FC236}">
                <a16:creationId xmlns:a16="http://schemas.microsoft.com/office/drawing/2014/main" id="{C7FE93E5-54AA-4F18-8771-21E8F99856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55E253-2D5B-495A-A181-0B68366D728A}"/>
              </a:ext>
            </a:extLst>
          </p:cNvPr>
          <p:cNvSpPr>
            <a:spLocks noGrp="1"/>
          </p:cNvSpPr>
          <p:nvPr>
            <p:ph type="sldNum" sz="quarter" idx="12"/>
          </p:nvPr>
        </p:nvSpPr>
        <p:spPr/>
        <p:txBody>
          <a:bodyPr/>
          <a:lstStyle/>
          <a:p>
            <a:fld id="{6165D71C-FC81-4832-B1E5-D8B380E11B02}" type="slidenum">
              <a:rPr lang="en-GB" smtClean="0"/>
              <a:t>‹#›</a:t>
            </a:fld>
            <a:endParaRPr lang="en-GB"/>
          </a:p>
        </p:txBody>
      </p:sp>
    </p:spTree>
    <p:extLst>
      <p:ext uri="{BB962C8B-B14F-4D97-AF65-F5344CB8AC3E}">
        <p14:creationId xmlns:p14="http://schemas.microsoft.com/office/powerpoint/2010/main" val="416139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D827-E226-481B-8B32-04D7DB0B7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8F829B-390A-4AEF-861A-C108B838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E143AE-626B-462A-A917-9BA1DFDB0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D2A1F-4F01-438D-89F7-18FA7C09442A}"/>
              </a:ext>
            </a:extLst>
          </p:cNvPr>
          <p:cNvSpPr>
            <a:spLocks noGrp="1"/>
          </p:cNvSpPr>
          <p:nvPr>
            <p:ph type="dt" sz="half" idx="10"/>
          </p:nvPr>
        </p:nvSpPr>
        <p:spPr/>
        <p:txBody>
          <a:bodyPr/>
          <a:lstStyle/>
          <a:p>
            <a:fld id="{456146DF-DEEC-4C34-B604-1B59617E3255}" type="datetimeFigureOut">
              <a:rPr lang="en-GB" smtClean="0"/>
              <a:t>19/07/2022</a:t>
            </a:fld>
            <a:endParaRPr lang="en-GB"/>
          </a:p>
        </p:txBody>
      </p:sp>
      <p:sp>
        <p:nvSpPr>
          <p:cNvPr id="6" name="Footer Placeholder 5">
            <a:extLst>
              <a:ext uri="{FF2B5EF4-FFF2-40B4-BE49-F238E27FC236}">
                <a16:creationId xmlns:a16="http://schemas.microsoft.com/office/drawing/2014/main" id="{64162EF2-299F-493D-9D95-0CAAA79D80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351F0A-E1C4-44F3-A776-10F015BE4D62}"/>
              </a:ext>
            </a:extLst>
          </p:cNvPr>
          <p:cNvSpPr>
            <a:spLocks noGrp="1"/>
          </p:cNvSpPr>
          <p:nvPr>
            <p:ph type="sldNum" sz="quarter" idx="12"/>
          </p:nvPr>
        </p:nvSpPr>
        <p:spPr/>
        <p:txBody>
          <a:bodyPr/>
          <a:lstStyle/>
          <a:p>
            <a:fld id="{6165D71C-FC81-4832-B1E5-D8B380E11B02}" type="slidenum">
              <a:rPr lang="en-GB" smtClean="0"/>
              <a:t>‹#›</a:t>
            </a:fld>
            <a:endParaRPr lang="en-GB"/>
          </a:p>
        </p:txBody>
      </p:sp>
    </p:spTree>
    <p:extLst>
      <p:ext uri="{BB962C8B-B14F-4D97-AF65-F5344CB8AC3E}">
        <p14:creationId xmlns:p14="http://schemas.microsoft.com/office/powerpoint/2010/main" val="207973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0CA0-224E-4753-861E-FDB91B87C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AE9E37-F543-45F5-80CC-74688E6E0D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C61AA5-CAD3-40E4-801A-27776226B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873F9-3D2F-428F-8038-D744B1955525}"/>
              </a:ext>
            </a:extLst>
          </p:cNvPr>
          <p:cNvSpPr>
            <a:spLocks noGrp="1"/>
          </p:cNvSpPr>
          <p:nvPr>
            <p:ph type="dt" sz="half" idx="10"/>
          </p:nvPr>
        </p:nvSpPr>
        <p:spPr/>
        <p:txBody>
          <a:bodyPr/>
          <a:lstStyle/>
          <a:p>
            <a:fld id="{456146DF-DEEC-4C34-B604-1B59617E3255}" type="datetimeFigureOut">
              <a:rPr lang="en-GB" smtClean="0"/>
              <a:t>19/07/2022</a:t>
            </a:fld>
            <a:endParaRPr lang="en-GB"/>
          </a:p>
        </p:txBody>
      </p:sp>
      <p:sp>
        <p:nvSpPr>
          <p:cNvPr id="6" name="Footer Placeholder 5">
            <a:extLst>
              <a:ext uri="{FF2B5EF4-FFF2-40B4-BE49-F238E27FC236}">
                <a16:creationId xmlns:a16="http://schemas.microsoft.com/office/drawing/2014/main" id="{6D625A3B-2E57-4F49-A901-072A4F5C66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B7B898-B302-4EA8-90D8-2FED9C74996D}"/>
              </a:ext>
            </a:extLst>
          </p:cNvPr>
          <p:cNvSpPr>
            <a:spLocks noGrp="1"/>
          </p:cNvSpPr>
          <p:nvPr>
            <p:ph type="sldNum" sz="quarter" idx="12"/>
          </p:nvPr>
        </p:nvSpPr>
        <p:spPr/>
        <p:txBody>
          <a:bodyPr/>
          <a:lstStyle/>
          <a:p>
            <a:fld id="{6165D71C-FC81-4832-B1E5-D8B380E11B02}" type="slidenum">
              <a:rPr lang="en-GB" smtClean="0"/>
              <a:t>‹#›</a:t>
            </a:fld>
            <a:endParaRPr lang="en-GB"/>
          </a:p>
        </p:txBody>
      </p:sp>
    </p:spTree>
    <p:extLst>
      <p:ext uri="{BB962C8B-B14F-4D97-AF65-F5344CB8AC3E}">
        <p14:creationId xmlns:p14="http://schemas.microsoft.com/office/powerpoint/2010/main" val="100861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D4EB3-CF50-4AF1-959A-B8A3356E01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CEF2F8-3C37-4261-AA04-A959F6218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C2C58D-A7E0-4408-9D74-4A587CF74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146DF-DEEC-4C34-B604-1B59617E3255}" type="datetimeFigureOut">
              <a:rPr lang="en-GB" smtClean="0"/>
              <a:t>19/07/2022</a:t>
            </a:fld>
            <a:endParaRPr lang="en-GB"/>
          </a:p>
        </p:txBody>
      </p:sp>
      <p:sp>
        <p:nvSpPr>
          <p:cNvPr id="5" name="Footer Placeholder 4">
            <a:extLst>
              <a:ext uri="{FF2B5EF4-FFF2-40B4-BE49-F238E27FC236}">
                <a16:creationId xmlns:a16="http://schemas.microsoft.com/office/drawing/2014/main" id="{E72C0172-BCAD-4B94-B0C6-4B8ACC218E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D056D8-93B1-452D-9304-A0BDA962E1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5D71C-FC81-4832-B1E5-D8B380E11B02}" type="slidenum">
              <a:rPr lang="en-GB" smtClean="0"/>
              <a:t>‹#›</a:t>
            </a:fld>
            <a:endParaRPr lang="en-GB"/>
          </a:p>
        </p:txBody>
      </p:sp>
      <p:pic>
        <p:nvPicPr>
          <p:cNvPr id="7" name="Picture 6">
            <a:extLst>
              <a:ext uri="{FF2B5EF4-FFF2-40B4-BE49-F238E27FC236}">
                <a16:creationId xmlns:a16="http://schemas.microsoft.com/office/drawing/2014/main" id="{61585664-51EF-43F0-98CC-61ACAA18C965}"/>
              </a:ext>
            </a:extLst>
          </p:cNvPr>
          <p:cNvPicPr>
            <a:picLocks noChangeAspect="1"/>
          </p:cNvPicPr>
          <p:nvPr userDrawn="1"/>
        </p:nvPicPr>
        <p:blipFill>
          <a:blip r:embed="rId14"/>
          <a:stretch>
            <a:fillRect/>
          </a:stretch>
        </p:blipFill>
        <p:spPr>
          <a:xfrm>
            <a:off x="2" y="5664307"/>
            <a:ext cx="12192000" cy="989209"/>
          </a:xfrm>
          <a:prstGeom prst="rect">
            <a:avLst/>
          </a:prstGeom>
        </p:spPr>
      </p:pic>
    </p:spTree>
    <p:extLst>
      <p:ext uri="{BB962C8B-B14F-4D97-AF65-F5344CB8AC3E}">
        <p14:creationId xmlns:p14="http://schemas.microsoft.com/office/powerpoint/2010/main" val="31129150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75F6512-FA0F-4FB2-B93C-AF64E904FE3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084D47C2-049C-454A-BEE5-9E3FD74E345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6" name="Rectangle 4">
            <a:extLst>
              <a:ext uri="{FF2B5EF4-FFF2-40B4-BE49-F238E27FC236}">
                <a16:creationId xmlns:a16="http://schemas.microsoft.com/office/drawing/2014/main" id="{5C114252-299F-4BEB-90FA-2E03158643D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3077" name="Rectangle 5">
            <a:extLst>
              <a:ext uri="{FF2B5EF4-FFF2-40B4-BE49-F238E27FC236}">
                <a16:creationId xmlns:a16="http://schemas.microsoft.com/office/drawing/2014/main" id="{C60FDD76-57FF-487D-88F1-40D0D5328F3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3078" name="Rectangle 6">
            <a:extLst>
              <a:ext uri="{FF2B5EF4-FFF2-40B4-BE49-F238E27FC236}">
                <a16:creationId xmlns:a16="http://schemas.microsoft.com/office/drawing/2014/main" id="{47AA2C7D-42DB-457D-BCFB-6B596181F8F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0E6E27F-20EB-4BA2-9C8F-A24C5AE157F9}" type="slidenum">
              <a:rPr lang="en-GB" altLang="en-US"/>
              <a:pPr>
                <a:defRPr/>
              </a:pPr>
              <a:t>‹#›</a:t>
            </a:fld>
            <a:endParaRPr lang="en-GB" altLang="en-US"/>
          </a:p>
        </p:txBody>
      </p:sp>
      <p:pic>
        <p:nvPicPr>
          <p:cNvPr id="1031" name="Picture 7">
            <a:extLst>
              <a:ext uri="{FF2B5EF4-FFF2-40B4-BE49-F238E27FC236}">
                <a16:creationId xmlns:a16="http://schemas.microsoft.com/office/drawing/2014/main" id="{679998DD-C73C-4206-8283-A46CB9A3DFF8}"/>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591551" y="330201"/>
            <a:ext cx="335068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Coventry_CMYK300">
            <a:extLst>
              <a:ext uri="{FF2B5EF4-FFF2-40B4-BE49-F238E27FC236}">
                <a16:creationId xmlns:a16="http://schemas.microsoft.com/office/drawing/2014/main" id="{BFFDF3EB-6752-41ED-9C8B-AFB29B1BDDE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4433" y="174625"/>
            <a:ext cx="2305051"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8465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E045-DA77-4A02-8564-B78ACD74D433}"/>
              </a:ext>
            </a:extLst>
          </p:cNvPr>
          <p:cNvSpPr>
            <a:spLocks noGrp="1"/>
          </p:cNvSpPr>
          <p:nvPr>
            <p:ph type="ctrTitle"/>
          </p:nvPr>
        </p:nvSpPr>
        <p:spPr>
          <a:xfrm>
            <a:off x="1402702" y="342642"/>
            <a:ext cx="9144000" cy="1655762"/>
          </a:xfrm>
        </p:spPr>
        <p:txBody>
          <a:bodyPr>
            <a:normAutofit/>
          </a:bodyPr>
          <a:lstStyle/>
          <a:p>
            <a:r>
              <a:rPr lang="en-GB" sz="4000" b="1" dirty="0"/>
              <a:t>Addressing Climate Change &amp; Sustainability in Coventry</a:t>
            </a:r>
          </a:p>
        </p:txBody>
      </p:sp>
      <p:sp>
        <p:nvSpPr>
          <p:cNvPr id="3" name="Subtitle 2">
            <a:extLst>
              <a:ext uri="{FF2B5EF4-FFF2-40B4-BE49-F238E27FC236}">
                <a16:creationId xmlns:a16="http://schemas.microsoft.com/office/drawing/2014/main" id="{790B9636-308B-4AE6-837B-F237EADF85BD}"/>
              </a:ext>
            </a:extLst>
          </p:cNvPr>
          <p:cNvSpPr>
            <a:spLocks noGrp="1"/>
          </p:cNvSpPr>
          <p:nvPr>
            <p:ph type="subTitle" idx="1"/>
          </p:nvPr>
        </p:nvSpPr>
        <p:spPr>
          <a:xfrm>
            <a:off x="1524000" y="2230438"/>
            <a:ext cx="9144000" cy="1655762"/>
          </a:xfrm>
        </p:spPr>
        <p:txBody>
          <a:bodyPr>
            <a:normAutofit/>
          </a:bodyPr>
          <a:lstStyle/>
          <a:p>
            <a:r>
              <a:rPr lang="en-GB" i="1" dirty="0"/>
              <a:t>Bret Willers, Head of Climate Change &amp; Sustainability, </a:t>
            </a:r>
          </a:p>
          <a:p>
            <a:r>
              <a:rPr lang="en-GB" i="1" dirty="0"/>
              <a:t>Coventry City Council</a:t>
            </a:r>
          </a:p>
        </p:txBody>
      </p:sp>
    </p:spTree>
    <p:extLst>
      <p:ext uri="{BB962C8B-B14F-4D97-AF65-F5344CB8AC3E}">
        <p14:creationId xmlns:p14="http://schemas.microsoft.com/office/powerpoint/2010/main" val="2677638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D1CE573-CE57-40E3-9681-2CF4FAB77B3D}"/>
              </a:ext>
            </a:extLst>
          </p:cNvPr>
          <p:cNvSpPr>
            <a:spLocks noGrp="1" noChangeArrowheads="1"/>
          </p:cNvSpPr>
          <p:nvPr>
            <p:ph type="title"/>
          </p:nvPr>
        </p:nvSpPr>
        <p:spPr>
          <a:xfrm>
            <a:off x="2209800" y="1219200"/>
            <a:ext cx="7772400" cy="914400"/>
          </a:xfrm>
        </p:spPr>
        <p:txBody>
          <a:bodyPr/>
          <a:lstStyle/>
          <a:p>
            <a:pPr eaLnBrk="1" hangingPunct="1"/>
            <a:r>
              <a:rPr lang="en-GB" altLang="en-US" sz="4000" dirty="0">
                <a:solidFill>
                  <a:schemeClr val="accent2"/>
                </a:solidFill>
                <a:latin typeface="Swis721 BT" charset="0"/>
              </a:rPr>
              <a:t>We help our clients with </a:t>
            </a:r>
          </a:p>
        </p:txBody>
      </p:sp>
      <p:sp>
        <p:nvSpPr>
          <p:cNvPr id="3075" name="Rectangle 3">
            <a:extLst>
              <a:ext uri="{FF2B5EF4-FFF2-40B4-BE49-F238E27FC236}">
                <a16:creationId xmlns:a16="http://schemas.microsoft.com/office/drawing/2014/main" id="{781051D4-5806-4BAB-B71E-7060FB4BCA93}"/>
              </a:ext>
            </a:extLst>
          </p:cNvPr>
          <p:cNvSpPr>
            <a:spLocks noGrp="1" noChangeArrowheads="1"/>
          </p:cNvSpPr>
          <p:nvPr>
            <p:ph type="body" idx="1"/>
          </p:nvPr>
        </p:nvSpPr>
        <p:spPr>
          <a:xfrm>
            <a:off x="1177771" y="2133600"/>
            <a:ext cx="9836458" cy="3379433"/>
          </a:xfrm>
        </p:spPr>
        <p:txBody>
          <a:bodyPr/>
          <a:lstStyle/>
          <a:p>
            <a:pPr eaLnBrk="1" hangingPunct="1">
              <a:spcAft>
                <a:spcPct val="20000"/>
              </a:spcAft>
              <a:buFont typeface="Wingdings" panose="05000000000000000000" pitchFamily="2" charset="2"/>
              <a:buChar char="§"/>
            </a:pPr>
            <a:r>
              <a:rPr lang="en-GB" altLang="en-US" sz="2800" dirty="0">
                <a:solidFill>
                  <a:schemeClr val="accent2"/>
                </a:solidFill>
                <a:latin typeface="Swis721 BT" charset="0"/>
              </a:rPr>
              <a:t>Confidential envir</a:t>
            </a:r>
            <a:r>
              <a:rPr lang="en-GB" altLang="en-US" sz="2800" dirty="0">
                <a:solidFill>
                  <a:srgbClr val="333399"/>
                </a:solidFill>
                <a:latin typeface="Swis721 BT" charset="0"/>
              </a:rPr>
              <a:t>onm</a:t>
            </a:r>
            <a:r>
              <a:rPr lang="en-GB" altLang="en-US" sz="2800" dirty="0">
                <a:solidFill>
                  <a:schemeClr val="accent2"/>
                </a:solidFill>
                <a:latin typeface="Swis721 BT" charset="0"/>
              </a:rPr>
              <a:t>ental management assistance</a:t>
            </a:r>
          </a:p>
          <a:p>
            <a:pPr eaLnBrk="1" hangingPunct="1">
              <a:spcAft>
                <a:spcPct val="20000"/>
              </a:spcAft>
              <a:buFont typeface="Wingdings" panose="05000000000000000000" pitchFamily="2" charset="2"/>
              <a:buChar char="§"/>
            </a:pPr>
            <a:r>
              <a:rPr lang="en-GB" sz="2800" dirty="0">
                <a:solidFill>
                  <a:srgbClr val="333399"/>
                </a:solidFill>
                <a:latin typeface="Swis721 BT"/>
              </a:rPr>
              <a:t>Bespoke registers of environmental and health and safety legislation</a:t>
            </a:r>
          </a:p>
          <a:p>
            <a:pPr eaLnBrk="1" hangingPunct="1">
              <a:spcAft>
                <a:spcPct val="20000"/>
              </a:spcAft>
              <a:buFont typeface="Wingdings" panose="05000000000000000000" pitchFamily="2" charset="2"/>
              <a:buChar char="§"/>
            </a:pPr>
            <a:r>
              <a:rPr lang="en-GB" sz="2800" dirty="0">
                <a:solidFill>
                  <a:srgbClr val="333399"/>
                </a:solidFill>
                <a:latin typeface="Swis721 BT"/>
              </a:rPr>
              <a:t>Confidential site specific environmental legal compliance audits</a:t>
            </a:r>
          </a:p>
          <a:p>
            <a:pPr eaLnBrk="1" hangingPunct="1">
              <a:spcAft>
                <a:spcPct val="20000"/>
              </a:spcAft>
              <a:buFont typeface="Wingdings" panose="05000000000000000000" pitchFamily="2" charset="2"/>
              <a:buChar char="§"/>
            </a:pPr>
            <a:r>
              <a:rPr lang="en-GB" sz="2800" dirty="0">
                <a:solidFill>
                  <a:srgbClr val="333399"/>
                </a:solidFill>
                <a:latin typeface="Swis721 BT"/>
              </a:rPr>
              <a:t>Support with their environmental management systems to maintain ISO 14001:2015 certification</a:t>
            </a:r>
            <a:endParaRPr lang="en-GB" altLang="en-US" sz="2800" b="1" dirty="0">
              <a:solidFill>
                <a:srgbClr val="333399"/>
              </a:solidFill>
              <a:latin typeface="Swis721 BT"/>
            </a:endParaRPr>
          </a:p>
        </p:txBody>
      </p:sp>
      <p:sp>
        <p:nvSpPr>
          <p:cNvPr id="2" name="Footer Placeholder 1">
            <a:extLst>
              <a:ext uri="{FF2B5EF4-FFF2-40B4-BE49-F238E27FC236}">
                <a16:creationId xmlns:a16="http://schemas.microsoft.com/office/drawing/2014/main" id="{4F2E7BB0-300D-4645-8347-26C0D0F840D0}"/>
              </a:ext>
            </a:extLst>
          </p:cNvPr>
          <p:cNvSpPr>
            <a:spLocks noGrp="1"/>
          </p:cNvSpPr>
          <p:nvPr>
            <p:ph type="ftr" sz="quarter" idx="11"/>
          </p:nvPr>
        </p:nvSpPr>
        <p:spPr>
          <a:xfrm>
            <a:off x="3403395" y="5513033"/>
            <a:ext cx="5185317" cy="4762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en-US" sz="1800" b="1" i="0" u="none" strike="noStrike" kern="1200" cap="none" spc="0" normalizeH="0" baseline="0" noProof="0" dirty="0">
                <a:ln>
                  <a:noFill/>
                </a:ln>
                <a:solidFill>
                  <a:srgbClr val="000000"/>
                </a:solidFill>
                <a:effectLst/>
                <a:uLnTx/>
                <a:uFillTx/>
                <a:latin typeface="Swis721 BT"/>
                <a:ea typeface="+mn-ea"/>
                <a:cs typeface="+mn-cs"/>
              </a:rPr>
              <a:t>T: 024 7697 2026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en-US" sz="1800" b="1" i="0" u="none" strike="noStrike" kern="1200" cap="none" spc="0" normalizeH="0" baseline="0" noProof="0" dirty="0">
                <a:ln>
                  <a:noFill/>
                </a:ln>
                <a:solidFill>
                  <a:srgbClr val="000000"/>
                </a:solidFill>
                <a:effectLst/>
                <a:uLnTx/>
                <a:uFillTx/>
                <a:latin typeface="Swis721 BT"/>
                <a:ea typeface="+mn-ea"/>
                <a:cs typeface="+mn-cs"/>
              </a:rPr>
              <a:t>E: businesssustain@coventry.gov.uk  https://www.coventry.gov.uk/businesssustain</a:t>
            </a:r>
            <a:endParaRPr kumimoji="0" lang="en-GB" altLang="en-US" sz="1800" b="1" i="0" u="none" strike="noStrike" kern="1200" cap="none" spc="0" normalizeH="0" baseline="0" noProof="0" dirty="0">
              <a:ln>
                <a:noFill/>
              </a:ln>
              <a:solidFill>
                <a:srgbClr val="000000"/>
              </a:solidFill>
              <a:effectLst/>
              <a:uLnTx/>
              <a:uFillTx/>
              <a:latin typeface="Swis721 BT"/>
              <a:ea typeface="+mn-ea"/>
              <a:cs typeface="+mn-cs"/>
            </a:endParaRPr>
          </a:p>
        </p:txBody>
      </p:sp>
      <p:pic>
        <p:nvPicPr>
          <p:cNvPr id="1026" name="Picture 2">
            <a:extLst>
              <a:ext uri="{FF2B5EF4-FFF2-40B4-BE49-F238E27FC236}">
                <a16:creationId xmlns:a16="http://schemas.microsoft.com/office/drawing/2014/main" id="{2EFA5A70-FA51-45BE-84E2-8CF6968571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71" y="5751157"/>
            <a:ext cx="198655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AD7423CE-1B8C-4CB1-B713-51BBE08BD4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0692" y="5751157"/>
            <a:ext cx="2868413" cy="56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2136-A3FF-4149-BE68-05BAD137423B}"/>
              </a:ext>
            </a:extLst>
          </p:cNvPr>
          <p:cNvSpPr>
            <a:spLocks noGrp="1"/>
          </p:cNvSpPr>
          <p:nvPr>
            <p:ph type="title"/>
          </p:nvPr>
        </p:nvSpPr>
        <p:spPr>
          <a:xfrm>
            <a:off x="107004" y="62661"/>
            <a:ext cx="10515600" cy="1325563"/>
          </a:xfrm>
        </p:spPr>
        <p:txBody>
          <a:bodyPr>
            <a:normAutofit/>
          </a:bodyPr>
          <a:lstStyle/>
          <a:p>
            <a:r>
              <a:rPr lang="en-GB" sz="3200" b="1" dirty="0">
                <a:latin typeface="+mn-lt"/>
              </a:rPr>
              <a:t>Climate Change Strategy… A Green Future for Coventry</a:t>
            </a:r>
          </a:p>
        </p:txBody>
      </p:sp>
      <p:sp>
        <p:nvSpPr>
          <p:cNvPr id="6" name="Rectangle 5">
            <a:extLst>
              <a:ext uri="{FF2B5EF4-FFF2-40B4-BE49-F238E27FC236}">
                <a16:creationId xmlns:a16="http://schemas.microsoft.com/office/drawing/2014/main" id="{AF974686-FD47-4A92-AC2C-9A69B2FF9BF3}"/>
              </a:ext>
            </a:extLst>
          </p:cNvPr>
          <p:cNvSpPr/>
          <p:nvPr/>
        </p:nvSpPr>
        <p:spPr>
          <a:xfrm>
            <a:off x="439716" y="1690688"/>
            <a:ext cx="5926872" cy="1494263"/>
          </a:xfrm>
          <a:prstGeom prst="rect">
            <a:avLst/>
          </a:prstGeom>
          <a:solidFill>
            <a:srgbClr val="D1A04C"/>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n-ea"/>
                <a:cs typeface="+mn-cs"/>
              </a:rPr>
              <a:t>Climate Change &amp; Sustainability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a:ea typeface="+mn-ea"/>
                <a:cs typeface="+mn-cs"/>
              </a:rPr>
              <a:t>Draft under review, aiming for public consultation during summer </a:t>
            </a:r>
          </a:p>
        </p:txBody>
      </p:sp>
      <p:sp>
        <p:nvSpPr>
          <p:cNvPr id="7" name="Rectangle 6">
            <a:extLst>
              <a:ext uri="{FF2B5EF4-FFF2-40B4-BE49-F238E27FC236}">
                <a16:creationId xmlns:a16="http://schemas.microsoft.com/office/drawing/2014/main" id="{700CA021-08E7-4ACC-A918-437D33DABB8F}"/>
              </a:ext>
            </a:extLst>
          </p:cNvPr>
          <p:cNvSpPr/>
          <p:nvPr/>
        </p:nvSpPr>
        <p:spPr>
          <a:xfrm>
            <a:off x="439716" y="3546797"/>
            <a:ext cx="5926872" cy="2946078"/>
          </a:xfrm>
          <a:prstGeom prst="rect">
            <a:avLst/>
          </a:prstGeom>
          <a:solidFill>
            <a:srgbClr val="DFBC81"/>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Zero Carbon </a:t>
            </a:r>
            <a:r>
              <a:rPr kumimoji="0" lang="en-GB" sz="2400" b="1" i="0" u="none" strike="noStrike" kern="1200" cap="none" spc="0" normalizeH="0" baseline="0" noProof="0" dirty="0" err="1">
                <a:ln>
                  <a:noFill/>
                </a:ln>
                <a:solidFill>
                  <a:prstClr val="white"/>
                </a:solidFill>
                <a:effectLst/>
                <a:uLnTx/>
                <a:uFillTx/>
                <a:latin typeface="Calibri"/>
                <a:ea typeface="+mn-ea"/>
                <a:cs typeface="+mn-cs"/>
              </a:rPr>
              <a:t>Routemap</a:t>
            </a:r>
            <a:endParaRPr kumimoji="0" lang="en-GB" sz="2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Underpinned by </a:t>
            </a:r>
            <a:r>
              <a:rPr kumimoji="0" lang="en-GB" sz="2400" b="0" i="0" u="none" strike="noStrike" kern="1200" cap="none" spc="0" normalizeH="0" baseline="0" noProof="0" dirty="0" err="1">
                <a:ln>
                  <a:noFill/>
                </a:ln>
                <a:solidFill>
                  <a:prstClr val="white"/>
                </a:solidFill>
                <a:effectLst/>
                <a:uLnTx/>
                <a:uFillTx/>
                <a:latin typeface="Calibri"/>
                <a:ea typeface="+mn-ea"/>
                <a:cs typeface="+mn-cs"/>
              </a:rPr>
              <a:t>routemap</a:t>
            </a:r>
            <a:r>
              <a:rPr kumimoji="0" lang="en-GB" sz="2400" b="0" i="0" u="none" strike="noStrike" kern="1200" cap="none" spc="0" normalizeH="0" baseline="0" noProof="0" dirty="0">
                <a:ln>
                  <a:noFill/>
                </a:ln>
                <a:solidFill>
                  <a:prstClr val="white"/>
                </a:solidFill>
                <a:effectLst/>
                <a:uLnTx/>
                <a:uFillTx/>
                <a:latin typeface="Calibri"/>
                <a:ea typeface="+mn-ea"/>
                <a:cs typeface="+mn-cs"/>
              </a:rPr>
              <a:t>; outlines pathway, cost and available options to net zero. Priority areas identified; housing &amp; transport. More to follow soon…</a:t>
            </a:r>
          </a:p>
        </p:txBody>
      </p:sp>
      <p:pic>
        <p:nvPicPr>
          <p:cNvPr id="14" name="Graphic 13" descr="Downward trend graph with solid fill">
            <a:extLst>
              <a:ext uri="{FF2B5EF4-FFF2-40B4-BE49-F238E27FC236}">
                <a16:creationId xmlns:a16="http://schemas.microsoft.com/office/drawing/2014/main" id="{23B7072D-38DF-438A-8789-6017166589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716" y="2329933"/>
            <a:ext cx="914400" cy="914400"/>
          </a:xfrm>
          <a:prstGeom prst="rect">
            <a:avLst/>
          </a:prstGeom>
        </p:spPr>
      </p:pic>
      <p:graphicFrame>
        <p:nvGraphicFramePr>
          <p:cNvPr id="15" name="Chart 14">
            <a:extLst>
              <a:ext uri="{FF2B5EF4-FFF2-40B4-BE49-F238E27FC236}">
                <a16:creationId xmlns:a16="http://schemas.microsoft.com/office/drawing/2014/main" id="{A650D92A-A0B1-4D8C-B424-40AE80014982}"/>
              </a:ext>
            </a:extLst>
          </p:cNvPr>
          <p:cNvGraphicFramePr>
            <a:graphicFrameLocks/>
          </p:cNvGraphicFramePr>
          <p:nvPr/>
        </p:nvGraphicFramePr>
        <p:xfrm>
          <a:off x="6836692" y="1440506"/>
          <a:ext cx="5128567" cy="36076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69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2136-A3FF-4149-BE68-05BAD137423B}"/>
              </a:ext>
            </a:extLst>
          </p:cNvPr>
          <p:cNvSpPr>
            <a:spLocks noGrp="1"/>
          </p:cNvSpPr>
          <p:nvPr>
            <p:ph type="title"/>
          </p:nvPr>
        </p:nvSpPr>
        <p:spPr>
          <a:xfrm>
            <a:off x="283724" y="152467"/>
            <a:ext cx="10515600" cy="1325563"/>
          </a:xfrm>
        </p:spPr>
        <p:txBody>
          <a:bodyPr/>
          <a:lstStyle/>
          <a:p>
            <a:r>
              <a:rPr lang="en-GB" dirty="0"/>
              <a:t>Climate Change Strategy</a:t>
            </a:r>
          </a:p>
        </p:txBody>
      </p:sp>
      <p:sp>
        <p:nvSpPr>
          <p:cNvPr id="8" name="TextBox 7">
            <a:extLst>
              <a:ext uri="{FF2B5EF4-FFF2-40B4-BE49-F238E27FC236}">
                <a16:creationId xmlns:a16="http://schemas.microsoft.com/office/drawing/2014/main" id="{A8474884-5AA1-41B4-BCAC-B160099F0D73}"/>
              </a:ext>
            </a:extLst>
          </p:cNvPr>
          <p:cNvSpPr txBox="1"/>
          <p:nvPr/>
        </p:nvSpPr>
        <p:spPr>
          <a:xfrm>
            <a:off x="555566" y="1749252"/>
            <a:ext cx="10769052" cy="2677656"/>
          </a:xfrm>
          <a:prstGeom prst="rect">
            <a:avLst/>
          </a:prstGeom>
          <a:noFill/>
        </p:spPr>
        <p:txBody>
          <a:bodyPr wrap="square">
            <a:spAutoFit/>
          </a:bodyPr>
          <a:lstStyle/>
          <a:p>
            <a:pPr algn="ctr" fontAlgn="base"/>
            <a:r>
              <a:rPr lang="en-GB" sz="2800" b="1" i="1" dirty="0">
                <a:effectLst/>
                <a:latin typeface="Gill Sans MT" panose="020B0502020104020203" pitchFamily="34" charset="0"/>
                <a:ea typeface="Calibri" panose="020F0502020204030204" pitchFamily="34" charset="0"/>
              </a:rPr>
              <a:t>Vision: </a:t>
            </a:r>
            <a:r>
              <a:rPr lang="en-GB" sz="2800" i="1" dirty="0">
                <a:effectLst/>
                <a:latin typeface="Gill Sans MT" panose="020B0502020104020203" pitchFamily="34" charset="0"/>
                <a:ea typeface="Calibri" panose="020F0502020204030204" pitchFamily="34" charset="0"/>
              </a:rPr>
              <a:t>‘</a:t>
            </a:r>
            <a:r>
              <a:rPr lang="en-GB" sz="2800" i="1" dirty="0">
                <a:effectLst/>
                <a:latin typeface="Gill Sans MT" panose="020B0502020104020203" pitchFamily="34" charset="0"/>
              </a:rPr>
              <a:t>Through the strategy we aim to deliver a </a:t>
            </a:r>
            <a:r>
              <a:rPr lang="en-GB" sz="2800" b="1" i="1" dirty="0">
                <a:effectLst/>
                <a:latin typeface="Gill Sans MT" panose="020B0502020104020203" pitchFamily="34" charset="0"/>
              </a:rPr>
              <a:t>sustainable future in Coventry</a:t>
            </a:r>
            <a:r>
              <a:rPr lang="en-GB" sz="2800" i="1" dirty="0">
                <a:effectLst/>
                <a:latin typeface="Gill Sans MT" panose="020B0502020104020203" pitchFamily="34" charset="0"/>
              </a:rPr>
              <a:t>, maintain a </a:t>
            </a:r>
            <a:r>
              <a:rPr lang="en-GB" sz="2800" b="1" i="1" dirty="0">
                <a:effectLst/>
                <a:latin typeface="Gill Sans MT" panose="020B0502020104020203" pitchFamily="34" charset="0"/>
              </a:rPr>
              <a:t>healthy and prosperous zero carbon circular economy</a:t>
            </a:r>
            <a:r>
              <a:rPr lang="en-GB" sz="2800" i="1" dirty="0">
                <a:effectLst/>
                <a:latin typeface="Gill Sans MT" panose="020B0502020104020203" pitchFamily="34" charset="0"/>
              </a:rPr>
              <a:t>, provide a significant opportunity for </a:t>
            </a:r>
            <a:r>
              <a:rPr lang="en-GB" sz="2800" b="1" i="1" dirty="0">
                <a:effectLst/>
                <a:latin typeface="Gill Sans MT" panose="020B0502020104020203" pitchFamily="34" charset="0"/>
              </a:rPr>
              <a:t>enhancing quality of life, creating new jobs and employment </a:t>
            </a:r>
            <a:r>
              <a:rPr lang="en-GB" sz="2800" i="1" dirty="0">
                <a:effectLst/>
                <a:latin typeface="Gill Sans MT" panose="020B0502020104020203" pitchFamily="34" charset="0"/>
              </a:rPr>
              <a:t>whilst ensuring we </a:t>
            </a:r>
            <a:r>
              <a:rPr lang="en-GB" sz="2800" b="1" i="1" dirty="0">
                <a:effectLst/>
                <a:latin typeface="Gill Sans MT" panose="020B0502020104020203" pitchFamily="34" charset="0"/>
              </a:rPr>
              <a:t>minimise our adverse impacts upon the environment, biodiversity and sustainability</a:t>
            </a:r>
            <a:r>
              <a:rPr lang="en-GB" sz="2800" i="1" dirty="0">
                <a:effectLst/>
                <a:latin typeface="Gill Sans MT" panose="020B0502020104020203" pitchFamily="34" charset="0"/>
              </a:rPr>
              <a:t>.’</a:t>
            </a:r>
            <a:endParaRPr lang="en-GB" sz="2800" dirty="0">
              <a:effectLst/>
              <a:latin typeface="Gill Sans MT" panose="020B0502020104020203" pitchFamily="34" charset="0"/>
              <a:ea typeface="Calibri" panose="020F0502020204030204" pitchFamily="34" charset="0"/>
            </a:endParaRPr>
          </a:p>
        </p:txBody>
      </p:sp>
      <p:sp>
        <p:nvSpPr>
          <p:cNvPr id="9" name="TextBox 8">
            <a:extLst>
              <a:ext uri="{FF2B5EF4-FFF2-40B4-BE49-F238E27FC236}">
                <a16:creationId xmlns:a16="http://schemas.microsoft.com/office/drawing/2014/main" id="{7ECE6D0E-8A85-4DC3-A853-9210BD628BB9}"/>
              </a:ext>
            </a:extLst>
          </p:cNvPr>
          <p:cNvSpPr txBox="1"/>
          <p:nvPr/>
        </p:nvSpPr>
        <p:spPr>
          <a:xfrm>
            <a:off x="0" y="4719312"/>
            <a:ext cx="8644542" cy="1323439"/>
          </a:xfrm>
          <a:prstGeom prst="rect">
            <a:avLst/>
          </a:prstGeom>
          <a:noFill/>
        </p:spPr>
        <p:txBody>
          <a:bodyPr wrap="square" rtlCol="0">
            <a:spAutoFit/>
          </a:bodyPr>
          <a:lstStyle/>
          <a:p>
            <a:r>
              <a:rPr lang="en-GB" sz="4000" dirty="0"/>
              <a:t>Coming soon…</a:t>
            </a:r>
          </a:p>
          <a:p>
            <a:r>
              <a:rPr lang="en-GB" sz="4000" dirty="0"/>
              <a:t>                        … help to shape our future</a:t>
            </a:r>
          </a:p>
        </p:txBody>
      </p:sp>
    </p:spTree>
    <p:extLst>
      <p:ext uri="{BB962C8B-B14F-4D97-AF65-F5344CB8AC3E}">
        <p14:creationId xmlns:p14="http://schemas.microsoft.com/office/powerpoint/2010/main" val="57031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5C0FA0-1DD6-4E64-8771-73216A7FF283}"/>
              </a:ext>
            </a:extLst>
          </p:cNvPr>
          <p:cNvSpPr txBox="1"/>
          <p:nvPr/>
        </p:nvSpPr>
        <p:spPr>
          <a:xfrm>
            <a:off x="112077" y="124878"/>
            <a:ext cx="8037871" cy="830997"/>
          </a:xfrm>
          <a:prstGeom prst="rect">
            <a:avLst/>
          </a:prstGeom>
          <a:noFill/>
        </p:spPr>
        <p:txBody>
          <a:bodyPr wrap="square" rtlCol="0">
            <a:spAutoFit/>
          </a:bodyPr>
          <a:lstStyle/>
          <a:p>
            <a:pPr algn="ctr"/>
            <a:r>
              <a:rPr lang="en-GB" sz="4800" b="1" dirty="0"/>
              <a:t>Coventry’s firsts …</a:t>
            </a:r>
          </a:p>
        </p:txBody>
      </p:sp>
      <p:sp>
        <p:nvSpPr>
          <p:cNvPr id="5" name="Rectangle 3">
            <a:extLst>
              <a:ext uri="{FF2B5EF4-FFF2-40B4-BE49-F238E27FC236}">
                <a16:creationId xmlns:a16="http://schemas.microsoft.com/office/drawing/2014/main" id="{CD3AF797-5AF0-40AD-8953-DFAF3EF9C49E}"/>
              </a:ext>
            </a:extLst>
          </p:cNvPr>
          <p:cNvSpPr txBox="1">
            <a:spLocks noChangeArrowheads="1"/>
          </p:cNvSpPr>
          <p:nvPr/>
        </p:nvSpPr>
        <p:spPr>
          <a:xfrm>
            <a:off x="766146" y="1321984"/>
            <a:ext cx="6269037" cy="4586287"/>
          </a:xfrm>
          <a:prstGeom prst="rect">
            <a:avLst/>
          </a:prstGeom>
        </p:spPr>
        <p:txBody>
          <a:bodyPr vert="horz" lIns="91429" tIns="45715" rIns="91429" bIns="45715"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900"/>
              </a:buClr>
              <a:buSzPct val="80000"/>
              <a:buFont typeface="Wingdings" panose="05000000000000000000" pitchFamily="2" charset="2"/>
              <a:buChar char="§"/>
            </a:pPr>
            <a:r>
              <a:rPr lang="en-GB" altLang="en-US" sz="2000" dirty="0">
                <a:cs typeface="Arial" panose="020B0604020202020204" pitchFamily="34" charset="0"/>
              </a:rPr>
              <a:t>The UK’s first smokeless zone (1948)</a:t>
            </a:r>
          </a:p>
          <a:p>
            <a:pPr>
              <a:buClr>
                <a:srgbClr val="009900"/>
              </a:buClr>
              <a:buSzPct val="80000"/>
              <a:buFont typeface="Wingdings" panose="05000000000000000000" pitchFamily="2" charset="2"/>
              <a:buChar char="§"/>
            </a:pPr>
            <a:r>
              <a:rPr lang="en-GB" altLang="en-US" sz="2000" dirty="0">
                <a:cs typeface="Arial" panose="020B0604020202020204" pitchFamily="34" charset="0"/>
              </a:rPr>
              <a:t>First pedestrianised shopping centre (1948)</a:t>
            </a:r>
          </a:p>
          <a:p>
            <a:pPr>
              <a:buClr>
                <a:srgbClr val="009900"/>
              </a:buClr>
              <a:buSzPct val="80000"/>
              <a:buFont typeface="Wingdings" panose="05000000000000000000" pitchFamily="2" charset="2"/>
              <a:buChar char="§"/>
            </a:pPr>
            <a:r>
              <a:rPr lang="en-GB" altLang="en-US" sz="2000" dirty="0">
                <a:cs typeface="Arial" panose="020B0604020202020204" pitchFamily="34" charset="0"/>
              </a:rPr>
              <a:t>First UK Ring Road (1973) – benefits for congestion and air quality </a:t>
            </a:r>
          </a:p>
          <a:p>
            <a:pPr>
              <a:buClr>
                <a:srgbClr val="009900"/>
              </a:buClr>
              <a:buSzPct val="80000"/>
              <a:buFont typeface="Wingdings" panose="05000000000000000000" pitchFamily="2" charset="2"/>
              <a:buChar char="§"/>
            </a:pPr>
            <a:r>
              <a:rPr lang="en-GB" altLang="en-US" sz="2000" dirty="0">
                <a:cs typeface="Arial" panose="020B0604020202020204" pitchFamily="34" charset="0"/>
              </a:rPr>
              <a:t>First climate change degree offered</a:t>
            </a:r>
          </a:p>
          <a:p>
            <a:pPr>
              <a:buClr>
                <a:srgbClr val="009900"/>
              </a:buClr>
              <a:buSzPct val="80000"/>
              <a:buFont typeface="Wingdings" panose="05000000000000000000" pitchFamily="2" charset="2"/>
              <a:buChar char="§"/>
            </a:pPr>
            <a:r>
              <a:rPr lang="en-GB" altLang="en-US" sz="2000" dirty="0"/>
              <a:t>Coventry was one of the first cities to produce a climate change strategy</a:t>
            </a:r>
          </a:p>
          <a:p>
            <a:pPr>
              <a:buClr>
                <a:srgbClr val="009900"/>
              </a:buClr>
              <a:buSzPct val="80000"/>
              <a:buFont typeface="Wingdings" panose="05000000000000000000" pitchFamily="2" charset="2"/>
              <a:buChar char="§"/>
            </a:pPr>
            <a:r>
              <a:rPr lang="en-GB" altLang="en-US" sz="2000" dirty="0">
                <a:cs typeface="Arial" panose="020B0604020202020204" pitchFamily="34" charset="0"/>
              </a:rPr>
              <a:t>One of first cities to recover power and heat from waste</a:t>
            </a:r>
          </a:p>
          <a:p>
            <a:pPr>
              <a:buClr>
                <a:srgbClr val="009900"/>
              </a:buClr>
              <a:buSzPct val="80000"/>
              <a:buFont typeface="Wingdings" panose="05000000000000000000" pitchFamily="2" charset="2"/>
              <a:buChar char="§"/>
            </a:pPr>
            <a:r>
              <a:rPr lang="en-GB" altLang="en-US" sz="2000" dirty="0">
                <a:cs typeface="Arial" panose="020B0604020202020204" pitchFamily="34" charset="0"/>
              </a:rPr>
              <a:t>First city to use electric vehicles in 1995 </a:t>
            </a:r>
          </a:p>
          <a:p>
            <a:pPr>
              <a:buClr>
                <a:srgbClr val="009900"/>
              </a:buClr>
              <a:buSzPct val="80000"/>
              <a:buFont typeface="Wingdings" panose="05000000000000000000" pitchFamily="2" charset="2"/>
              <a:buChar char="§"/>
            </a:pPr>
            <a:r>
              <a:rPr lang="en-GB" altLang="en-US" sz="2000" dirty="0">
                <a:cs typeface="Arial" panose="020B0604020202020204" pitchFamily="34" charset="0"/>
              </a:rPr>
              <a:t>First city in the UK to trade carbon</a:t>
            </a:r>
          </a:p>
          <a:p>
            <a:pPr>
              <a:buClr>
                <a:srgbClr val="009900"/>
              </a:buClr>
              <a:buSzPct val="80000"/>
              <a:buFont typeface="Wingdings" panose="05000000000000000000" pitchFamily="2" charset="2"/>
              <a:buChar char="§"/>
            </a:pPr>
            <a:r>
              <a:rPr lang="en-GB" altLang="en-US" sz="2000" dirty="0"/>
              <a:t>Coventry has ‘Living Lab’ status which means we are one of the country’s leading centres for low carbon research</a:t>
            </a:r>
          </a:p>
          <a:p>
            <a:pPr>
              <a:buClr>
                <a:srgbClr val="5FBB46"/>
              </a:buClr>
              <a:buFont typeface="Wingdings" panose="05000000000000000000" pitchFamily="2" charset="2"/>
              <a:buChar char="§"/>
            </a:pPr>
            <a:endParaRPr lang="en-GB" altLang="en-US" sz="2000" b="1" dirty="0"/>
          </a:p>
        </p:txBody>
      </p:sp>
      <p:pic>
        <p:nvPicPr>
          <p:cNvPr id="7" name="Picture 4" descr="Image result for coventry smokeless zone">
            <a:extLst>
              <a:ext uri="{FF2B5EF4-FFF2-40B4-BE49-F238E27FC236}">
                <a16:creationId xmlns:a16="http://schemas.microsoft.com/office/drawing/2014/main" id="{A0DC83F3-8146-4A98-B76E-0DACDDB04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336" y="628827"/>
            <a:ext cx="24511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age result for coventry ring road">
            <a:extLst>
              <a:ext uri="{FF2B5EF4-FFF2-40B4-BE49-F238E27FC236}">
                <a16:creationId xmlns:a16="http://schemas.microsoft.com/office/drawing/2014/main" id="{B912986F-66A6-407A-8F31-92D93A1F0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3312" y="2402063"/>
            <a:ext cx="188912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Upper-Precinct-1955-postcard">
            <a:extLst>
              <a:ext uri="{FF2B5EF4-FFF2-40B4-BE49-F238E27FC236}">
                <a16:creationId xmlns:a16="http://schemas.microsoft.com/office/drawing/2014/main" id="{0CDD686C-5782-4E44-A127-69B30AF209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9474" y="4164188"/>
            <a:ext cx="2297112"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69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5C0FA0-1DD6-4E64-8771-73216A7FF283}"/>
              </a:ext>
            </a:extLst>
          </p:cNvPr>
          <p:cNvSpPr txBox="1"/>
          <p:nvPr/>
        </p:nvSpPr>
        <p:spPr>
          <a:xfrm>
            <a:off x="112077" y="110137"/>
            <a:ext cx="8037871" cy="830997"/>
          </a:xfrm>
          <a:prstGeom prst="rect">
            <a:avLst/>
          </a:prstGeom>
          <a:noFill/>
        </p:spPr>
        <p:txBody>
          <a:bodyPr wrap="square" rtlCol="0">
            <a:spAutoFit/>
          </a:bodyPr>
          <a:lstStyle/>
          <a:p>
            <a:pPr algn="ctr"/>
            <a:r>
              <a:rPr lang="en-GB" sz="4800" b="1" dirty="0"/>
              <a:t>Some achievements to date…</a:t>
            </a:r>
          </a:p>
        </p:txBody>
      </p:sp>
      <p:sp>
        <p:nvSpPr>
          <p:cNvPr id="6" name="TextBox 5">
            <a:extLst>
              <a:ext uri="{FF2B5EF4-FFF2-40B4-BE49-F238E27FC236}">
                <a16:creationId xmlns:a16="http://schemas.microsoft.com/office/drawing/2014/main" id="{EF01787A-64AB-416F-9C20-B8446EA38798}"/>
              </a:ext>
            </a:extLst>
          </p:cNvPr>
          <p:cNvSpPr txBox="1"/>
          <p:nvPr/>
        </p:nvSpPr>
        <p:spPr>
          <a:xfrm>
            <a:off x="517997" y="1057047"/>
            <a:ext cx="9144811" cy="5078313"/>
          </a:xfrm>
          <a:prstGeom prst="rect">
            <a:avLst/>
          </a:prstGeom>
          <a:noFill/>
        </p:spPr>
        <p:txBody>
          <a:bodyPr wrap="square">
            <a:spAutoFit/>
          </a:bodyPr>
          <a:lstStyle/>
          <a:p>
            <a:pPr marL="285750" indent="-285750">
              <a:buFont typeface="Arial" panose="020B0604020202020204" pitchFamily="34" charset="0"/>
              <a:buChar char="•"/>
            </a:pPr>
            <a:r>
              <a:rPr lang="en-GB" dirty="0"/>
              <a:t>One of the highest carbon reduction per capita of UK Cities </a:t>
            </a:r>
          </a:p>
          <a:p>
            <a:endParaRPr lang="en-GB" dirty="0"/>
          </a:p>
          <a:p>
            <a:pPr marL="285750" indent="-285750">
              <a:buFont typeface="Arial" panose="020B0604020202020204" pitchFamily="34" charset="0"/>
              <a:buChar char="•"/>
            </a:pPr>
            <a:r>
              <a:rPr lang="en-GB" dirty="0"/>
              <a:t>UK Battery Industrialisation Centre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Innovate UK funded the Regional Energy System </a:t>
            </a:r>
            <a:br>
              <a:rPr lang="en-GB" dirty="0"/>
            </a:br>
            <a:r>
              <a:rPr lang="en-GB" dirty="0"/>
              <a:t>Operator (RESO)</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Highest number of Electric Vehicle Charging points </a:t>
            </a:r>
            <a:br>
              <a:rPr lang="en-GB" dirty="0"/>
            </a:br>
            <a:r>
              <a:rPr lang="en-GB" dirty="0"/>
              <a:t>outside of London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Climate View Pilot City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Electric Bus City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Sustainable Food Places status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River Sherbourne Project Living Landscapes</a:t>
            </a:r>
          </a:p>
          <a:p>
            <a:endParaRPr lang="en-GB" dirty="0"/>
          </a:p>
        </p:txBody>
      </p:sp>
      <p:pic>
        <p:nvPicPr>
          <p:cNvPr id="9" name="Picture 8">
            <a:extLst>
              <a:ext uri="{FF2B5EF4-FFF2-40B4-BE49-F238E27FC236}">
                <a16:creationId xmlns:a16="http://schemas.microsoft.com/office/drawing/2014/main" id="{E36DEA0D-636F-4D93-B68E-D1901FE350CC}"/>
              </a:ext>
            </a:extLst>
          </p:cNvPr>
          <p:cNvPicPr>
            <a:picLocks noChangeAspect="1"/>
          </p:cNvPicPr>
          <p:nvPr/>
        </p:nvPicPr>
        <p:blipFill>
          <a:blip r:embed="rId3"/>
          <a:stretch>
            <a:fillRect/>
          </a:stretch>
        </p:blipFill>
        <p:spPr>
          <a:xfrm>
            <a:off x="6017335" y="2052536"/>
            <a:ext cx="5656668" cy="3068621"/>
          </a:xfrm>
          <a:prstGeom prst="rect">
            <a:avLst/>
          </a:prstGeom>
        </p:spPr>
      </p:pic>
    </p:spTree>
    <p:extLst>
      <p:ext uri="{BB962C8B-B14F-4D97-AF65-F5344CB8AC3E}">
        <p14:creationId xmlns:p14="http://schemas.microsoft.com/office/powerpoint/2010/main" val="295172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B6B670-36B6-4BF3-8994-03C5E6878DFE}"/>
              </a:ext>
            </a:extLst>
          </p:cNvPr>
          <p:cNvSpPr/>
          <p:nvPr/>
        </p:nvSpPr>
        <p:spPr>
          <a:xfrm>
            <a:off x="0" y="6622473"/>
            <a:ext cx="12192000" cy="235527"/>
          </a:xfrm>
          <a:prstGeom prst="rect">
            <a:avLst/>
          </a:prstGeom>
          <a:solidFill>
            <a:srgbClr val="73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Shape 18">
            <a:extLst>
              <a:ext uri="{FF2B5EF4-FFF2-40B4-BE49-F238E27FC236}">
                <a16:creationId xmlns:a16="http://schemas.microsoft.com/office/drawing/2014/main" id="{ADE2C081-B37A-4E45-BBFA-0F1E6218A67A}"/>
              </a:ext>
            </a:extLst>
          </p:cNvPr>
          <p:cNvSpPr/>
          <p:nvPr/>
        </p:nvSpPr>
        <p:spPr>
          <a:xfrm rot="12537975" flipH="1" flipV="1">
            <a:off x="2911768" y="985641"/>
            <a:ext cx="5480293" cy="5458220"/>
          </a:xfrm>
          <a:custGeom>
            <a:avLst/>
            <a:gdLst>
              <a:gd name="connsiteX0" fmla="*/ 1966527 w 5646300"/>
              <a:gd name="connsiteY0" fmla="*/ 11174 h 5627883"/>
              <a:gd name="connsiteX1" fmla="*/ 2009016 w 5646300"/>
              <a:gd name="connsiteY1" fmla="*/ 0 h 5627883"/>
              <a:gd name="connsiteX2" fmla="*/ 2011894 w 5646300"/>
              <a:gd name="connsiteY2" fmla="*/ 935838 h 5627883"/>
              <a:gd name="connsiteX3" fmla="*/ 2111242 w 5646300"/>
              <a:gd name="connsiteY3" fmla="*/ 1386552 h 5627883"/>
              <a:gd name="connsiteX4" fmla="*/ 2125714 w 5646300"/>
              <a:gd name="connsiteY4" fmla="*/ 1451652 h 5627883"/>
              <a:gd name="connsiteX5" fmla="*/ 3199263 w 5646300"/>
              <a:gd name="connsiteY5" fmla="*/ 1849684 h 5627883"/>
              <a:gd name="connsiteX6" fmla="*/ 3183842 w 5646300"/>
              <a:gd name="connsiteY6" fmla="*/ 1747586 h 5627883"/>
              <a:gd name="connsiteX7" fmla="*/ 3148715 w 5646300"/>
              <a:gd name="connsiteY7" fmla="*/ 1528944 h 5627883"/>
              <a:gd name="connsiteX8" fmla="*/ 3089313 w 5646300"/>
              <a:gd name="connsiteY8" fmla="*/ 1228863 h 5627883"/>
              <a:gd name="connsiteX9" fmla="*/ 2867652 w 5646300"/>
              <a:gd name="connsiteY9" fmla="*/ 364938 h 5627883"/>
              <a:gd name="connsiteX10" fmla="*/ 3112861 w 5646300"/>
              <a:gd name="connsiteY10" fmla="*/ 274665 h 5627883"/>
              <a:gd name="connsiteX11" fmla="*/ 3819339 w 5646300"/>
              <a:gd name="connsiteY11" fmla="*/ 1858738 h 5627883"/>
              <a:gd name="connsiteX12" fmla="*/ 4123336 w 5646300"/>
              <a:gd name="connsiteY12" fmla="*/ 889232 h 5627883"/>
              <a:gd name="connsiteX13" fmla="*/ 4404895 w 5646300"/>
              <a:gd name="connsiteY13" fmla="*/ 638130 h 5627883"/>
              <a:gd name="connsiteX14" fmla="*/ 4323920 w 5646300"/>
              <a:gd name="connsiteY14" fmla="*/ 1452561 h 5627883"/>
              <a:gd name="connsiteX15" fmla="*/ 4235405 w 5646300"/>
              <a:gd name="connsiteY15" fmla="*/ 1766887 h 5627883"/>
              <a:gd name="connsiteX16" fmla="*/ 4198270 w 5646300"/>
              <a:gd name="connsiteY16" fmla="*/ 1898263 h 5627883"/>
              <a:gd name="connsiteX17" fmla="*/ 5618314 w 5646300"/>
              <a:gd name="connsiteY17" fmla="*/ 1296330 h 5627883"/>
              <a:gd name="connsiteX18" fmla="*/ 5646300 w 5646300"/>
              <a:gd name="connsiteY18" fmla="*/ 1453248 h 5627883"/>
              <a:gd name="connsiteX19" fmla="*/ 4138708 w 5646300"/>
              <a:gd name="connsiteY19" fmla="*/ 2280587 h 5627883"/>
              <a:gd name="connsiteX20" fmla="*/ 4064087 w 5646300"/>
              <a:gd name="connsiteY20" fmla="*/ 2347367 h 5627883"/>
              <a:gd name="connsiteX21" fmla="*/ 4015260 w 5646300"/>
              <a:gd name="connsiteY21" fmla="*/ 2493453 h 5627883"/>
              <a:gd name="connsiteX22" fmla="*/ 3962788 w 5646300"/>
              <a:gd name="connsiteY22" fmla="*/ 2630396 h 5627883"/>
              <a:gd name="connsiteX23" fmla="*/ 3947431 w 5646300"/>
              <a:gd name="connsiteY23" fmla="*/ 2664316 h 5627883"/>
              <a:gd name="connsiteX24" fmla="*/ 3958304 w 5646300"/>
              <a:gd name="connsiteY24" fmla="*/ 2727423 h 5627883"/>
              <a:gd name="connsiteX25" fmla="*/ 4116342 w 5646300"/>
              <a:gd name="connsiteY25" fmla="*/ 3631856 h 5627883"/>
              <a:gd name="connsiteX26" fmla="*/ 4140318 w 5646300"/>
              <a:gd name="connsiteY26" fmla="*/ 3730435 h 5627883"/>
              <a:gd name="connsiteX27" fmla="*/ 4144300 w 5646300"/>
              <a:gd name="connsiteY27" fmla="*/ 3726269 h 5627883"/>
              <a:gd name="connsiteX28" fmla="*/ 4458660 w 5646300"/>
              <a:gd name="connsiteY28" fmla="*/ 3179646 h 5627883"/>
              <a:gd name="connsiteX29" fmla="*/ 4491100 w 5646300"/>
              <a:gd name="connsiteY29" fmla="*/ 3646715 h 5627883"/>
              <a:gd name="connsiteX30" fmla="*/ 4455376 w 5646300"/>
              <a:gd name="connsiteY30" fmla="*/ 3724452 h 5627883"/>
              <a:gd name="connsiteX31" fmla="*/ 4229964 w 5646300"/>
              <a:gd name="connsiteY31" fmla="*/ 3983449 h 5627883"/>
              <a:gd name="connsiteX32" fmla="*/ 4212309 w 5646300"/>
              <a:gd name="connsiteY32" fmla="*/ 3990748 h 5627883"/>
              <a:gd name="connsiteX33" fmla="*/ 4229877 w 5646300"/>
              <a:gd name="connsiteY33" fmla="*/ 4048760 h 5627883"/>
              <a:gd name="connsiteX34" fmla="*/ 4622108 w 5646300"/>
              <a:gd name="connsiteY34" fmla="*/ 4718523 h 5627883"/>
              <a:gd name="connsiteX35" fmla="*/ 5464194 w 5646300"/>
              <a:gd name="connsiteY35" fmla="*/ 4892118 h 5627883"/>
              <a:gd name="connsiteX36" fmla="*/ 4207036 w 5646300"/>
              <a:gd name="connsiteY36" fmla="*/ 5627883 h 5627883"/>
              <a:gd name="connsiteX37" fmla="*/ 3989595 w 5646300"/>
              <a:gd name="connsiteY37" fmla="*/ 4845294 h 5627883"/>
              <a:gd name="connsiteX38" fmla="*/ 3922089 w 5646300"/>
              <a:gd name="connsiteY38" fmla="*/ 4622769 h 5627883"/>
              <a:gd name="connsiteX39" fmla="*/ 3885351 w 5646300"/>
              <a:gd name="connsiteY39" fmla="*/ 4604713 h 5627883"/>
              <a:gd name="connsiteX40" fmla="*/ 3439430 w 5646300"/>
              <a:gd name="connsiteY40" fmla="*/ 4317483 h 5627883"/>
              <a:gd name="connsiteX41" fmla="*/ 2562963 w 5646300"/>
              <a:gd name="connsiteY41" fmla="*/ 3989452 h 5627883"/>
              <a:gd name="connsiteX42" fmla="*/ 2632514 w 5646300"/>
              <a:gd name="connsiteY42" fmla="*/ 3927016 h 5627883"/>
              <a:gd name="connsiteX43" fmla="*/ 3191119 w 5646300"/>
              <a:gd name="connsiteY43" fmla="*/ 3970366 h 5627883"/>
              <a:gd name="connsiteX44" fmla="*/ 3450840 w 5646300"/>
              <a:gd name="connsiteY44" fmla="*/ 4067673 h 5627883"/>
              <a:gd name="connsiteX45" fmla="*/ 3762361 w 5646300"/>
              <a:gd name="connsiteY45" fmla="*/ 4227708 h 5627883"/>
              <a:gd name="connsiteX46" fmla="*/ 3811371 w 5646300"/>
              <a:gd name="connsiteY46" fmla="*/ 4257803 h 5627883"/>
              <a:gd name="connsiteX47" fmla="*/ 3751971 w 5646300"/>
              <a:gd name="connsiteY47" fmla="*/ 4062000 h 5627883"/>
              <a:gd name="connsiteX48" fmla="*/ 3664079 w 5646300"/>
              <a:gd name="connsiteY48" fmla="*/ 3772277 h 5627883"/>
              <a:gd name="connsiteX49" fmla="*/ 3395395 w 5646300"/>
              <a:gd name="connsiteY49" fmla="*/ 3618716 h 5627883"/>
              <a:gd name="connsiteX50" fmla="*/ 2459121 w 5646300"/>
              <a:gd name="connsiteY50" fmla="*/ 3187874 h 5627883"/>
              <a:gd name="connsiteX51" fmla="*/ 2253975 w 5646300"/>
              <a:gd name="connsiteY51" fmla="*/ 3107413 h 5627883"/>
              <a:gd name="connsiteX52" fmla="*/ 2252452 w 5646300"/>
              <a:gd name="connsiteY52" fmla="*/ 3109079 h 5627883"/>
              <a:gd name="connsiteX53" fmla="*/ 1721861 w 5646300"/>
              <a:gd name="connsiteY53" fmla="*/ 3353263 h 5627883"/>
              <a:gd name="connsiteX54" fmla="*/ 968319 w 5646300"/>
              <a:gd name="connsiteY54" fmla="*/ 3908216 h 5627883"/>
              <a:gd name="connsiteX55" fmla="*/ 1295468 w 5646300"/>
              <a:gd name="connsiteY55" fmla="*/ 3371637 h 5627883"/>
              <a:gd name="connsiteX56" fmla="*/ 1518848 w 5646300"/>
              <a:gd name="connsiteY56" fmla="*/ 3207245 h 5627883"/>
              <a:gd name="connsiteX57" fmla="*/ 1887898 w 5646300"/>
              <a:gd name="connsiteY57" fmla="*/ 3003035 h 5627883"/>
              <a:gd name="connsiteX58" fmla="*/ 1937915 w 5646300"/>
              <a:gd name="connsiteY58" fmla="*/ 2983451 h 5627883"/>
              <a:gd name="connsiteX59" fmla="*/ 1810146 w 5646300"/>
              <a:gd name="connsiteY59" fmla="*/ 2933339 h 5627883"/>
              <a:gd name="connsiteX60" fmla="*/ 1178650 w 5646300"/>
              <a:gd name="connsiteY60" fmla="*/ 2688923 h 5627883"/>
              <a:gd name="connsiteX61" fmla="*/ 1193029 w 5646300"/>
              <a:gd name="connsiteY61" fmla="*/ 2669651 h 5627883"/>
              <a:gd name="connsiteX62" fmla="*/ 2531163 w 5646300"/>
              <a:gd name="connsiteY62" fmla="*/ 2935044 h 5627883"/>
              <a:gd name="connsiteX63" fmla="*/ 2795026 w 5646300"/>
              <a:gd name="connsiteY63" fmla="*/ 3033118 h 5627883"/>
              <a:gd name="connsiteX64" fmla="*/ 3489105 w 5646300"/>
              <a:gd name="connsiteY64" fmla="*/ 3342197 h 5627883"/>
              <a:gd name="connsiteX65" fmla="*/ 3542279 w 5646300"/>
              <a:gd name="connsiteY65" fmla="*/ 3370780 h 5627883"/>
              <a:gd name="connsiteX66" fmla="*/ 3514347 w 5646300"/>
              <a:gd name="connsiteY66" fmla="*/ 3278707 h 5627883"/>
              <a:gd name="connsiteX67" fmla="*/ 3401843 w 5646300"/>
              <a:gd name="connsiteY67" fmla="*/ 2887280 h 5627883"/>
              <a:gd name="connsiteX68" fmla="*/ 3333783 w 5646300"/>
              <a:gd name="connsiteY68" fmla="*/ 2633581 h 5627883"/>
              <a:gd name="connsiteX69" fmla="*/ 3268158 w 5646300"/>
              <a:gd name="connsiteY69" fmla="*/ 2590820 h 5627883"/>
              <a:gd name="connsiteX70" fmla="*/ 2419573 w 5646300"/>
              <a:gd name="connsiteY70" fmla="*/ 1883828 h 5627883"/>
              <a:gd name="connsiteX71" fmla="*/ 1625465 w 5646300"/>
              <a:gd name="connsiteY71" fmla="*/ 1727274 h 5627883"/>
              <a:gd name="connsiteX72" fmla="*/ 1572495 w 5646300"/>
              <a:gd name="connsiteY72" fmla="*/ 1712229 h 5627883"/>
              <a:gd name="connsiteX73" fmla="*/ 1432130 w 5646300"/>
              <a:gd name="connsiteY73" fmla="*/ 1701986 h 5627883"/>
              <a:gd name="connsiteX74" fmla="*/ 1285013 w 5646300"/>
              <a:gd name="connsiteY74" fmla="*/ 1665100 h 5627883"/>
              <a:gd name="connsiteX75" fmla="*/ 1269434 w 5646300"/>
              <a:gd name="connsiteY75" fmla="*/ 1660277 h 5627883"/>
              <a:gd name="connsiteX76" fmla="*/ 1255383 w 5646300"/>
              <a:gd name="connsiteY76" fmla="*/ 1668625 h 5627883"/>
              <a:gd name="connsiteX77" fmla="*/ 771207 w 5646300"/>
              <a:gd name="connsiteY77" fmla="*/ 1885233 h 5627883"/>
              <a:gd name="connsiteX78" fmla="*/ 17664 w 5646300"/>
              <a:gd name="connsiteY78" fmla="*/ 2440186 h 5627883"/>
              <a:gd name="connsiteX79" fmla="*/ 344813 w 5646300"/>
              <a:gd name="connsiteY79" fmla="*/ 1903606 h 5627883"/>
              <a:gd name="connsiteX80" fmla="*/ 568194 w 5646300"/>
              <a:gd name="connsiteY80" fmla="*/ 1739215 h 5627883"/>
              <a:gd name="connsiteX81" fmla="*/ 805314 w 5646300"/>
              <a:gd name="connsiteY81" fmla="*/ 1601116 h 5627883"/>
              <a:gd name="connsiteX82" fmla="*/ 923061 w 5646300"/>
              <a:gd name="connsiteY82" fmla="*/ 1542112 h 5627883"/>
              <a:gd name="connsiteX83" fmla="*/ 854319 w 5646300"/>
              <a:gd name="connsiteY83" fmla="*/ 1517367 h 5627883"/>
              <a:gd name="connsiteX84" fmla="*/ 276508 w 5646300"/>
              <a:gd name="connsiteY84" fmla="*/ 1332748 h 5627883"/>
              <a:gd name="connsiteX85" fmla="*/ 343465 w 5646300"/>
              <a:gd name="connsiteY85" fmla="*/ 1031015 h 5627883"/>
              <a:gd name="connsiteX86" fmla="*/ 1621173 w 5646300"/>
              <a:gd name="connsiteY86" fmla="*/ 1280633 h 5627883"/>
              <a:gd name="connsiteX87" fmla="*/ 1667013 w 5646300"/>
              <a:gd name="connsiteY87" fmla="*/ 1294481 h 5627883"/>
              <a:gd name="connsiteX88" fmla="*/ 1671217 w 5646300"/>
              <a:gd name="connsiteY88" fmla="*/ 1283142 h 5627883"/>
              <a:gd name="connsiteX89" fmla="*/ 1850087 w 5646300"/>
              <a:gd name="connsiteY89" fmla="*/ 1349460 h 5627883"/>
              <a:gd name="connsiteX90" fmla="*/ 1846217 w 5646300"/>
              <a:gd name="connsiteY90" fmla="*/ 1339830 h 5627883"/>
              <a:gd name="connsiteX91" fmla="*/ 1773698 w 5646300"/>
              <a:gd name="connsiteY91" fmla="*/ 859692 h 5627883"/>
              <a:gd name="connsiteX92" fmla="*/ 1772749 w 5646300"/>
              <a:gd name="connsiteY92" fmla="*/ 582342 h 5627883"/>
              <a:gd name="connsiteX93" fmla="*/ 1966527 w 5646300"/>
              <a:gd name="connsiteY93" fmla="*/ 11174 h 562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646300" h="5627883">
                <a:moveTo>
                  <a:pt x="1966527" y="11174"/>
                </a:moveTo>
                <a:cubicBezTo>
                  <a:pt x="1980353" y="3824"/>
                  <a:pt x="1994557" y="1"/>
                  <a:pt x="2009016" y="0"/>
                </a:cubicBezTo>
                <a:cubicBezTo>
                  <a:pt x="2064234" y="57890"/>
                  <a:pt x="1992673" y="678314"/>
                  <a:pt x="2011894" y="935838"/>
                </a:cubicBezTo>
                <a:cubicBezTo>
                  <a:pt x="2023908" y="1096790"/>
                  <a:pt x="2080306" y="1264602"/>
                  <a:pt x="2111242" y="1386552"/>
                </a:cubicBezTo>
                <a:lnTo>
                  <a:pt x="2125714" y="1451652"/>
                </a:lnTo>
                <a:lnTo>
                  <a:pt x="3199263" y="1849684"/>
                </a:lnTo>
                <a:lnTo>
                  <a:pt x="3183842" y="1747586"/>
                </a:lnTo>
                <a:lnTo>
                  <a:pt x="3148715" y="1528944"/>
                </a:lnTo>
                <a:cubicBezTo>
                  <a:pt x="3131209" y="1427713"/>
                  <a:pt x="3111982" y="1327385"/>
                  <a:pt x="3089313" y="1228863"/>
                </a:cubicBezTo>
                <a:lnTo>
                  <a:pt x="2867652" y="364938"/>
                </a:lnTo>
                <a:lnTo>
                  <a:pt x="3112861" y="274665"/>
                </a:lnTo>
                <a:lnTo>
                  <a:pt x="3819339" y="1858738"/>
                </a:lnTo>
                <a:lnTo>
                  <a:pt x="4123336" y="889232"/>
                </a:lnTo>
                <a:lnTo>
                  <a:pt x="4404895" y="638130"/>
                </a:lnTo>
                <a:cubicBezTo>
                  <a:pt x="4442078" y="722904"/>
                  <a:pt x="4421800" y="1114735"/>
                  <a:pt x="4323920" y="1452561"/>
                </a:cubicBezTo>
                <a:cubicBezTo>
                  <a:pt x="4299449" y="1537018"/>
                  <a:pt x="4269065" y="1646753"/>
                  <a:pt x="4235405" y="1766887"/>
                </a:cubicBezTo>
                <a:lnTo>
                  <a:pt x="4198270" y="1898263"/>
                </a:lnTo>
                <a:lnTo>
                  <a:pt x="5618314" y="1296330"/>
                </a:lnTo>
                <a:lnTo>
                  <a:pt x="5646300" y="1453248"/>
                </a:lnTo>
                <a:cubicBezTo>
                  <a:pt x="5157745" y="1741497"/>
                  <a:pt x="4557386" y="1929983"/>
                  <a:pt x="4138708" y="2280587"/>
                </a:cubicBezTo>
                <a:lnTo>
                  <a:pt x="4064087" y="2347367"/>
                </a:lnTo>
                <a:lnTo>
                  <a:pt x="4015260" y="2493453"/>
                </a:lnTo>
                <a:cubicBezTo>
                  <a:pt x="3997159" y="2544560"/>
                  <a:pt x="3979558" y="2590828"/>
                  <a:pt x="3962788" y="2630396"/>
                </a:cubicBezTo>
                <a:lnTo>
                  <a:pt x="3947431" y="2664316"/>
                </a:lnTo>
                <a:lnTo>
                  <a:pt x="3958304" y="2727423"/>
                </a:lnTo>
                <a:cubicBezTo>
                  <a:pt x="4008460" y="3032139"/>
                  <a:pt x="4052594" y="3341920"/>
                  <a:pt x="4116342" y="3631856"/>
                </a:cubicBezTo>
                <a:lnTo>
                  <a:pt x="4140318" y="3730435"/>
                </a:lnTo>
                <a:lnTo>
                  <a:pt x="4144300" y="3726269"/>
                </a:lnTo>
                <a:cubicBezTo>
                  <a:pt x="4283004" y="3562203"/>
                  <a:pt x="4361988" y="3355583"/>
                  <a:pt x="4458660" y="3179646"/>
                </a:cubicBezTo>
                <a:cubicBezTo>
                  <a:pt x="4564302" y="3227875"/>
                  <a:pt x="4578374" y="3430480"/>
                  <a:pt x="4491100" y="3646715"/>
                </a:cubicBezTo>
                <a:cubicBezTo>
                  <a:pt x="4480435" y="3673140"/>
                  <a:pt x="4468473" y="3699169"/>
                  <a:pt x="4455376" y="3724452"/>
                </a:cubicBezTo>
                <a:cubicBezTo>
                  <a:pt x="4390721" y="3849265"/>
                  <a:pt x="4307884" y="3939900"/>
                  <a:pt x="4229964" y="3983449"/>
                </a:cubicBezTo>
                <a:lnTo>
                  <a:pt x="4212309" y="3990748"/>
                </a:lnTo>
                <a:lnTo>
                  <a:pt x="4229877" y="4048760"/>
                </a:lnTo>
                <a:cubicBezTo>
                  <a:pt x="4319646" y="4312620"/>
                  <a:pt x="4441844" y="4544179"/>
                  <a:pt x="4622108" y="4718523"/>
                </a:cubicBezTo>
                <a:cubicBezTo>
                  <a:pt x="4897317" y="4842766"/>
                  <a:pt x="5183498" y="4834253"/>
                  <a:pt x="5464194" y="4892118"/>
                </a:cubicBezTo>
                <a:lnTo>
                  <a:pt x="4207036" y="5627883"/>
                </a:lnTo>
                <a:cubicBezTo>
                  <a:pt x="4140162" y="5367215"/>
                  <a:pt x="4066561" y="5106314"/>
                  <a:pt x="3989595" y="4845294"/>
                </a:cubicBezTo>
                <a:lnTo>
                  <a:pt x="3922089" y="4622769"/>
                </a:lnTo>
                <a:lnTo>
                  <a:pt x="3885351" y="4604713"/>
                </a:lnTo>
                <a:cubicBezTo>
                  <a:pt x="3778642" y="4542166"/>
                  <a:pt x="3615516" y="4398144"/>
                  <a:pt x="3439430" y="4317483"/>
                </a:cubicBezTo>
                <a:cubicBezTo>
                  <a:pt x="3204651" y="4209936"/>
                  <a:pt x="2598047" y="4061351"/>
                  <a:pt x="2562963" y="3989452"/>
                </a:cubicBezTo>
                <a:cubicBezTo>
                  <a:pt x="2573017" y="3962337"/>
                  <a:pt x="2597052" y="3941499"/>
                  <a:pt x="2632514" y="3927016"/>
                </a:cubicBezTo>
                <a:cubicBezTo>
                  <a:pt x="2738899" y="3883569"/>
                  <a:pt x="2948113" y="3897319"/>
                  <a:pt x="3191119" y="3970366"/>
                </a:cubicBezTo>
                <a:cubicBezTo>
                  <a:pt x="3279156" y="3996829"/>
                  <a:pt x="3330066" y="4006259"/>
                  <a:pt x="3450840" y="4067673"/>
                </a:cubicBezTo>
                <a:cubicBezTo>
                  <a:pt x="3526323" y="4106057"/>
                  <a:pt x="3655158" y="4165471"/>
                  <a:pt x="3762361" y="4227708"/>
                </a:cubicBezTo>
                <a:lnTo>
                  <a:pt x="3811371" y="4257803"/>
                </a:lnTo>
                <a:lnTo>
                  <a:pt x="3751971" y="4062000"/>
                </a:lnTo>
                <a:lnTo>
                  <a:pt x="3664079" y="3772277"/>
                </a:lnTo>
                <a:lnTo>
                  <a:pt x="3395395" y="3618716"/>
                </a:lnTo>
                <a:cubicBezTo>
                  <a:pt x="3100735" y="3460999"/>
                  <a:pt x="2782647" y="3319962"/>
                  <a:pt x="2459121" y="3187874"/>
                </a:cubicBezTo>
                <a:lnTo>
                  <a:pt x="2253975" y="3107413"/>
                </a:lnTo>
                <a:lnTo>
                  <a:pt x="2252452" y="3109079"/>
                </a:lnTo>
                <a:cubicBezTo>
                  <a:pt x="2166550" y="3173811"/>
                  <a:pt x="1912904" y="3232595"/>
                  <a:pt x="1721861" y="3353263"/>
                </a:cubicBezTo>
                <a:cubicBezTo>
                  <a:pt x="1503527" y="3491170"/>
                  <a:pt x="1047707" y="3918104"/>
                  <a:pt x="968319" y="3908216"/>
                </a:cubicBezTo>
                <a:cubicBezTo>
                  <a:pt x="899437" y="3815284"/>
                  <a:pt x="1036895" y="3589828"/>
                  <a:pt x="1295468" y="3371637"/>
                </a:cubicBezTo>
                <a:cubicBezTo>
                  <a:pt x="1365725" y="3312352"/>
                  <a:pt x="1401433" y="3274859"/>
                  <a:pt x="1518848" y="3207245"/>
                </a:cubicBezTo>
                <a:cubicBezTo>
                  <a:pt x="1606910" y="3156535"/>
                  <a:pt x="1762304" y="3058017"/>
                  <a:pt x="1887898" y="3003035"/>
                </a:cubicBezTo>
                <a:lnTo>
                  <a:pt x="1937915" y="2983451"/>
                </a:lnTo>
                <a:lnTo>
                  <a:pt x="1810146" y="2933339"/>
                </a:lnTo>
                <a:cubicBezTo>
                  <a:pt x="1594958" y="2850944"/>
                  <a:pt x="1382682" y="2770235"/>
                  <a:pt x="1178650" y="2688923"/>
                </a:cubicBezTo>
                <a:cubicBezTo>
                  <a:pt x="1181354" y="2681632"/>
                  <a:pt x="1186180" y="2675215"/>
                  <a:pt x="1193029" y="2669651"/>
                </a:cubicBezTo>
                <a:cubicBezTo>
                  <a:pt x="1295769" y="2586203"/>
                  <a:pt x="1853752" y="2695036"/>
                  <a:pt x="2531163" y="2935044"/>
                </a:cubicBezTo>
                <a:cubicBezTo>
                  <a:pt x="2619462" y="2966328"/>
                  <a:pt x="2707812" y="2999167"/>
                  <a:pt x="2795026" y="3033118"/>
                </a:cubicBezTo>
                <a:cubicBezTo>
                  <a:pt x="3064107" y="3137869"/>
                  <a:pt x="3300350" y="3244161"/>
                  <a:pt x="3489105" y="3342197"/>
                </a:cubicBezTo>
                <a:lnTo>
                  <a:pt x="3542279" y="3370780"/>
                </a:lnTo>
                <a:lnTo>
                  <a:pt x="3514347" y="3278707"/>
                </a:lnTo>
                <a:cubicBezTo>
                  <a:pt x="3475865" y="3148197"/>
                  <a:pt x="3438223" y="3017717"/>
                  <a:pt x="3401843" y="2887280"/>
                </a:cubicBezTo>
                <a:lnTo>
                  <a:pt x="3333783" y="2633581"/>
                </a:lnTo>
                <a:lnTo>
                  <a:pt x="3268158" y="2590820"/>
                </a:lnTo>
                <a:cubicBezTo>
                  <a:pt x="3026661" y="2404330"/>
                  <a:pt x="2772062" y="2028076"/>
                  <a:pt x="2419573" y="1883828"/>
                </a:cubicBezTo>
                <a:cubicBezTo>
                  <a:pt x="2087892" y="1744109"/>
                  <a:pt x="1871331" y="1783149"/>
                  <a:pt x="1625465" y="1727274"/>
                </a:cubicBezTo>
                <a:lnTo>
                  <a:pt x="1572495" y="1712229"/>
                </a:lnTo>
                <a:lnTo>
                  <a:pt x="1432130" y="1701986"/>
                </a:lnTo>
                <a:cubicBezTo>
                  <a:pt x="1382626" y="1691309"/>
                  <a:pt x="1333630" y="1678866"/>
                  <a:pt x="1285013" y="1665100"/>
                </a:cubicBezTo>
                <a:lnTo>
                  <a:pt x="1269434" y="1660277"/>
                </a:lnTo>
                <a:lnTo>
                  <a:pt x="1255383" y="1668625"/>
                </a:lnTo>
                <a:cubicBezTo>
                  <a:pt x="1144702" y="1723839"/>
                  <a:pt x="934957" y="1781803"/>
                  <a:pt x="771207" y="1885233"/>
                </a:cubicBezTo>
                <a:cubicBezTo>
                  <a:pt x="552873" y="2023140"/>
                  <a:pt x="97052" y="2450074"/>
                  <a:pt x="17664" y="2440186"/>
                </a:cubicBezTo>
                <a:cubicBezTo>
                  <a:pt x="-51218" y="2347254"/>
                  <a:pt x="86241" y="2121798"/>
                  <a:pt x="344813" y="1903606"/>
                </a:cubicBezTo>
                <a:cubicBezTo>
                  <a:pt x="415070" y="1844322"/>
                  <a:pt x="450778" y="1806829"/>
                  <a:pt x="568194" y="1739215"/>
                </a:cubicBezTo>
                <a:cubicBezTo>
                  <a:pt x="626901" y="1705408"/>
                  <a:pt x="715535" y="1650353"/>
                  <a:pt x="805314" y="1601116"/>
                </a:cubicBezTo>
                <a:lnTo>
                  <a:pt x="923061" y="1542112"/>
                </a:lnTo>
                <a:lnTo>
                  <a:pt x="854319" y="1517367"/>
                </a:lnTo>
                <a:cubicBezTo>
                  <a:pt x="664421" y="1446412"/>
                  <a:pt x="474524" y="1375457"/>
                  <a:pt x="276508" y="1332748"/>
                </a:cubicBezTo>
                <a:lnTo>
                  <a:pt x="343465" y="1031015"/>
                </a:lnTo>
                <a:lnTo>
                  <a:pt x="1621173" y="1280633"/>
                </a:lnTo>
                <a:lnTo>
                  <a:pt x="1667013" y="1294481"/>
                </a:lnTo>
                <a:lnTo>
                  <a:pt x="1671217" y="1283142"/>
                </a:lnTo>
                <a:lnTo>
                  <a:pt x="1850087" y="1349460"/>
                </a:lnTo>
                <a:lnTo>
                  <a:pt x="1846217" y="1339830"/>
                </a:lnTo>
                <a:cubicBezTo>
                  <a:pt x="1803292" y="1207601"/>
                  <a:pt x="1787347" y="977459"/>
                  <a:pt x="1773698" y="859692"/>
                </a:cubicBezTo>
                <a:cubicBezTo>
                  <a:pt x="1758100" y="725100"/>
                  <a:pt x="1766957" y="674087"/>
                  <a:pt x="1772749" y="582342"/>
                </a:cubicBezTo>
                <a:cubicBezTo>
                  <a:pt x="1791402" y="286892"/>
                  <a:pt x="1869739" y="62624"/>
                  <a:pt x="1966527" y="11174"/>
                </a:cubicBezTo>
                <a:close/>
              </a:path>
            </a:pathLst>
          </a:custGeom>
          <a:solidFill>
            <a:srgbClr val="73160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20" name="Oval 19">
            <a:extLst>
              <a:ext uri="{FF2B5EF4-FFF2-40B4-BE49-F238E27FC236}">
                <a16:creationId xmlns:a16="http://schemas.microsoft.com/office/drawing/2014/main" id="{B49ED4E0-D605-4C13-9ABB-598A980EE878}"/>
              </a:ext>
            </a:extLst>
          </p:cNvPr>
          <p:cNvSpPr/>
          <p:nvPr/>
        </p:nvSpPr>
        <p:spPr>
          <a:xfrm>
            <a:off x="8294772" y="3489869"/>
            <a:ext cx="1274454" cy="1286532"/>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38574B51-CFA7-4D92-B130-F479A32F06D9}"/>
              </a:ext>
            </a:extLst>
          </p:cNvPr>
          <p:cNvSpPr/>
          <p:nvPr/>
        </p:nvSpPr>
        <p:spPr>
          <a:xfrm>
            <a:off x="7715828" y="1813195"/>
            <a:ext cx="1371598" cy="1371598"/>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2" name="Oval 21">
            <a:extLst>
              <a:ext uri="{FF2B5EF4-FFF2-40B4-BE49-F238E27FC236}">
                <a16:creationId xmlns:a16="http://schemas.microsoft.com/office/drawing/2014/main" id="{FAB96EDC-3EDF-4618-9AFD-E6E6AFE28743}"/>
              </a:ext>
            </a:extLst>
          </p:cNvPr>
          <p:cNvSpPr/>
          <p:nvPr/>
        </p:nvSpPr>
        <p:spPr>
          <a:xfrm>
            <a:off x="6485431" y="522264"/>
            <a:ext cx="1579273" cy="1531075"/>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C51A9103-859D-4C1D-A067-56B0ADB66E27}"/>
              </a:ext>
            </a:extLst>
          </p:cNvPr>
          <p:cNvSpPr/>
          <p:nvPr/>
        </p:nvSpPr>
        <p:spPr>
          <a:xfrm>
            <a:off x="2880592" y="3041631"/>
            <a:ext cx="1371598" cy="1371598"/>
          </a:xfrm>
          <a:prstGeom prst="ellipse">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B8606FB1-16FD-4B4D-BA00-882EB0852885}"/>
              </a:ext>
            </a:extLst>
          </p:cNvPr>
          <p:cNvSpPr/>
          <p:nvPr/>
        </p:nvSpPr>
        <p:spPr>
          <a:xfrm>
            <a:off x="2485380" y="1403055"/>
            <a:ext cx="1371598" cy="1371598"/>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E08C408F-CDF1-4D51-9494-96BDCDF389FF}"/>
              </a:ext>
            </a:extLst>
          </p:cNvPr>
          <p:cNvSpPr/>
          <p:nvPr/>
        </p:nvSpPr>
        <p:spPr>
          <a:xfrm>
            <a:off x="3505302" y="65821"/>
            <a:ext cx="1287848" cy="1216392"/>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5EB16C62-C36D-47BC-9097-1D431786B8FE}"/>
              </a:ext>
            </a:extLst>
          </p:cNvPr>
          <p:cNvSpPr/>
          <p:nvPr/>
        </p:nvSpPr>
        <p:spPr>
          <a:xfrm>
            <a:off x="4083890" y="4382876"/>
            <a:ext cx="1371598" cy="1371598"/>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05C0F6FD-EF87-432B-A38F-43CDBCD2D193}"/>
              </a:ext>
            </a:extLst>
          </p:cNvPr>
          <p:cNvSpPr/>
          <p:nvPr/>
        </p:nvSpPr>
        <p:spPr>
          <a:xfrm>
            <a:off x="5672369" y="589993"/>
            <a:ext cx="813062" cy="81306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C3F59B7F-5123-4C1D-9586-E50C673D1EE0}"/>
              </a:ext>
            </a:extLst>
          </p:cNvPr>
          <p:cNvSpPr/>
          <p:nvPr/>
        </p:nvSpPr>
        <p:spPr>
          <a:xfrm>
            <a:off x="4191425" y="2539726"/>
            <a:ext cx="813062" cy="8130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3045C904-5208-43A9-B3C8-77C1F26A5E17}"/>
              </a:ext>
            </a:extLst>
          </p:cNvPr>
          <p:cNvSpPr/>
          <p:nvPr/>
        </p:nvSpPr>
        <p:spPr>
          <a:xfrm>
            <a:off x="6451748" y="4685296"/>
            <a:ext cx="894462" cy="905538"/>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28F5367B-D325-42BD-AC3A-C374B4529F1F}"/>
              </a:ext>
            </a:extLst>
          </p:cNvPr>
          <p:cNvSpPr/>
          <p:nvPr/>
        </p:nvSpPr>
        <p:spPr>
          <a:xfrm>
            <a:off x="7197852" y="4004891"/>
            <a:ext cx="576000" cy="576000"/>
          </a:xfrm>
          <a:prstGeom prst="ellipse">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highlight>
                <a:srgbClr val="6600CC"/>
              </a:highlight>
            </a:endParaRPr>
          </a:p>
        </p:txBody>
      </p:sp>
      <p:sp>
        <p:nvSpPr>
          <p:cNvPr id="32" name="Oval 31">
            <a:extLst>
              <a:ext uri="{FF2B5EF4-FFF2-40B4-BE49-F238E27FC236}">
                <a16:creationId xmlns:a16="http://schemas.microsoft.com/office/drawing/2014/main" id="{20921358-E049-449F-BD95-15EF472606CF}"/>
              </a:ext>
            </a:extLst>
          </p:cNvPr>
          <p:cNvSpPr/>
          <p:nvPr/>
        </p:nvSpPr>
        <p:spPr>
          <a:xfrm>
            <a:off x="7092333" y="2189770"/>
            <a:ext cx="576000" cy="57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1274DDC3-F445-4542-893E-A60CF90ECA93}"/>
              </a:ext>
            </a:extLst>
          </p:cNvPr>
          <p:cNvSpPr/>
          <p:nvPr/>
        </p:nvSpPr>
        <p:spPr>
          <a:xfrm>
            <a:off x="8375883" y="1004794"/>
            <a:ext cx="576000" cy="57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7D267D6F-AB05-465A-B687-0AC9472CBAFB}"/>
              </a:ext>
            </a:extLst>
          </p:cNvPr>
          <p:cNvSpPr/>
          <p:nvPr/>
        </p:nvSpPr>
        <p:spPr>
          <a:xfrm>
            <a:off x="8969039" y="1701026"/>
            <a:ext cx="576000" cy="57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E9603D35-4FEC-4F56-A49F-33C668B6294A}"/>
              </a:ext>
            </a:extLst>
          </p:cNvPr>
          <p:cNvSpPr/>
          <p:nvPr/>
        </p:nvSpPr>
        <p:spPr>
          <a:xfrm>
            <a:off x="9055042" y="2620560"/>
            <a:ext cx="456574" cy="4951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EEFEF8F8-D70D-41DE-B8FE-1F97D02BA459}"/>
              </a:ext>
            </a:extLst>
          </p:cNvPr>
          <p:cNvSpPr/>
          <p:nvPr/>
        </p:nvSpPr>
        <p:spPr>
          <a:xfrm>
            <a:off x="4270769" y="3829167"/>
            <a:ext cx="576000" cy="57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a:extLst>
              <a:ext uri="{FF2B5EF4-FFF2-40B4-BE49-F238E27FC236}">
                <a16:creationId xmlns:a16="http://schemas.microsoft.com/office/drawing/2014/main" id="{544E8389-37AF-49B9-98EE-088EB6DE758C}"/>
              </a:ext>
            </a:extLst>
          </p:cNvPr>
          <p:cNvSpPr/>
          <p:nvPr/>
        </p:nvSpPr>
        <p:spPr>
          <a:xfrm>
            <a:off x="5167488" y="2658257"/>
            <a:ext cx="576000" cy="576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Oval 37">
            <a:extLst>
              <a:ext uri="{FF2B5EF4-FFF2-40B4-BE49-F238E27FC236}">
                <a16:creationId xmlns:a16="http://schemas.microsoft.com/office/drawing/2014/main" id="{80305A3C-F287-47B8-AD01-B4A952CB1E22}"/>
              </a:ext>
            </a:extLst>
          </p:cNvPr>
          <p:cNvSpPr/>
          <p:nvPr/>
        </p:nvSpPr>
        <p:spPr>
          <a:xfrm>
            <a:off x="5205282" y="3273409"/>
            <a:ext cx="451867" cy="45186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a:extLst>
              <a:ext uri="{FF2B5EF4-FFF2-40B4-BE49-F238E27FC236}">
                <a16:creationId xmlns:a16="http://schemas.microsoft.com/office/drawing/2014/main" id="{AF4EA18D-A0A3-4716-A41D-78E4E2135180}"/>
              </a:ext>
            </a:extLst>
          </p:cNvPr>
          <p:cNvSpPr/>
          <p:nvPr/>
        </p:nvSpPr>
        <p:spPr>
          <a:xfrm>
            <a:off x="3882815" y="2053340"/>
            <a:ext cx="576000" cy="57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Oval 39">
            <a:extLst>
              <a:ext uri="{FF2B5EF4-FFF2-40B4-BE49-F238E27FC236}">
                <a16:creationId xmlns:a16="http://schemas.microsoft.com/office/drawing/2014/main" id="{AA4E8AE4-F10A-4EFA-BD64-58C473FFC7FB}"/>
              </a:ext>
            </a:extLst>
          </p:cNvPr>
          <p:cNvSpPr/>
          <p:nvPr/>
        </p:nvSpPr>
        <p:spPr>
          <a:xfrm>
            <a:off x="2791434" y="693566"/>
            <a:ext cx="576000" cy="57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val 40">
            <a:extLst>
              <a:ext uri="{FF2B5EF4-FFF2-40B4-BE49-F238E27FC236}">
                <a16:creationId xmlns:a16="http://schemas.microsoft.com/office/drawing/2014/main" id="{359D3A36-FF80-4D7F-A691-7F48012F6992}"/>
              </a:ext>
            </a:extLst>
          </p:cNvPr>
          <p:cNvSpPr/>
          <p:nvPr/>
        </p:nvSpPr>
        <p:spPr>
          <a:xfrm>
            <a:off x="2168987" y="944816"/>
            <a:ext cx="576000" cy="57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Oval 41">
            <a:extLst>
              <a:ext uri="{FF2B5EF4-FFF2-40B4-BE49-F238E27FC236}">
                <a16:creationId xmlns:a16="http://schemas.microsoft.com/office/drawing/2014/main" id="{8F09952A-AED6-486B-B3AD-20351380448F}"/>
              </a:ext>
            </a:extLst>
          </p:cNvPr>
          <p:cNvSpPr/>
          <p:nvPr/>
        </p:nvSpPr>
        <p:spPr>
          <a:xfrm>
            <a:off x="2264574" y="2656566"/>
            <a:ext cx="576000" cy="57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Oval 42">
            <a:extLst>
              <a:ext uri="{FF2B5EF4-FFF2-40B4-BE49-F238E27FC236}">
                <a16:creationId xmlns:a16="http://schemas.microsoft.com/office/drawing/2014/main" id="{876CD520-4F6D-4DB0-92AB-89A1CE22BAFF}"/>
              </a:ext>
            </a:extLst>
          </p:cNvPr>
          <p:cNvSpPr/>
          <p:nvPr/>
        </p:nvSpPr>
        <p:spPr>
          <a:xfrm>
            <a:off x="3118440" y="4555832"/>
            <a:ext cx="576000" cy="57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Oval 43">
            <a:extLst>
              <a:ext uri="{FF2B5EF4-FFF2-40B4-BE49-F238E27FC236}">
                <a16:creationId xmlns:a16="http://schemas.microsoft.com/office/drawing/2014/main" id="{B951E3C1-E303-4200-A1C2-9AD5E7478A3C}"/>
              </a:ext>
            </a:extLst>
          </p:cNvPr>
          <p:cNvSpPr/>
          <p:nvPr/>
        </p:nvSpPr>
        <p:spPr>
          <a:xfrm>
            <a:off x="7467833" y="4547461"/>
            <a:ext cx="877224" cy="791012"/>
          </a:xfrm>
          <a:prstGeom prst="ellipse">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a:extLst>
              <a:ext uri="{FF2B5EF4-FFF2-40B4-BE49-F238E27FC236}">
                <a16:creationId xmlns:a16="http://schemas.microsoft.com/office/drawing/2014/main" id="{CCF92F27-9EC7-48AD-89EC-75BBA0C04175}"/>
              </a:ext>
            </a:extLst>
          </p:cNvPr>
          <p:cNvSpPr/>
          <p:nvPr/>
        </p:nvSpPr>
        <p:spPr>
          <a:xfrm>
            <a:off x="7760531" y="3139198"/>
            <a:ext cx="576000" cy="57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Oval 45">
            <a:extLst>
              <a:ext uri="{FF2B5EF4-FFF2-40B4-BE49-F238E27FC236}">
                <a16:creationId xmlns:a16="http://schemas.microsoft.com/office/drawing/2014/main" id="{1C7B5F03-C47E-4A71-8659-0340A2A4C893}"/>
              </a:ext>
            </a:extLst>
          </p:cNvPr>
          <p:cNvSpPr/>
          <p:nvPr/>
        </p:nvSpPr>
        <p:spPr>
          <a:xfrm>
            <a:off x="6036042" y="1653150"/>
            <a:ext cx="576000" cy="576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val 46">
            <a:extLst>
              <a:ext uri="{FF2B5EF4-FFF2-40B4-BE49-F238E27FC236}">
                <a16:creationId xmlns:a16="http://schemas.microsoft.com/office/drawing/2014/main" id="{6827B778-2674-4E27-900C-D77C71CBEADA}"/>
              </a:ext>
            </a:extLst>
          </p:cNvPr>
          <p:cNvSpPr/>
          <p:nvPr/>
        </p:nvSpPr>
        <p:spPr>
          <a:xfrm>
            <a:off x="8128763" y="868143"/>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48">
            <a:extLst>
              <a:ext uri="{FF2B5EF4-FFF2-40B4-BE49-F238E27FC236}">
                <a16:creationId xmlns:a16="http://schemas.microsoft.com/office/drawing/2014/main" id="{4C17ED00-83A8-42C9-BA5B-8F9B014DF117}"/>
              </a:ext>
            </a:extLst>
          </p:cNvPr>
          <p:cNvSpPr/>
          <p:nvPr/>
        </p:nvSpPr>
        <p:spPr>
          <a:xfrm>
            <a:off x="9205010" y="229566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Oval 49">
            <a:extLst>
              <a:ext uri="{FF2B5EF4-FFF2-40B4-BE49-F238E27FC236}">
                <a16:creationId xmlns:a16="http://schemas.microsoft.com/office/drawing/2014/main" id="{B1806284-55E4-4EBF-9FFB-F968692089EB}"/>
              </a:ext>
            </a:extLst>
          </p:cNvPr>
          <p:cNvSpPr/>
          <p:nvPr/>
        </p:nvSpPr>
        <p:spPr>
          <a:xfrm>
            <a:off x="8812758" y="3074444"/>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Oval 50">
            <a:extLst>
              <a:ext uri="{FF2B5EF4-FFF2-40B4-BE49-F238E27FC236}">
                <a16:creationId xmlns:a16="http://schemas.microsoft.com/office/drawing/2014/main" id="{602369BD-46DA-4B11-A27C-2E988597D6B3}"/>
              </a:ext>
            </a:extLst>
          </p:cNvPr>
          <p:cNvSpPr/>
          <p:nvPr/>
        </p:nvSpPr>
        <p:spPr>
          <a:xfrm>
            <a:off x="9182658" y="3257378"/>
            <a:ext cx="252000" cy="25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Oval 52">
            <a:extLst>
              <a:ext uri="{FF2B5EF4-FFF2-40B4-BE49-F238E27FC236}">
                <a16:creationId xmlns:a16="http://schemas.microsoft.com/office/drawing/2014/main" id="{0A4EB333-F64A-4DA7-92E1-7D90A3FA64C4}"/>
              </a:ext>
            </a:extLst>
          </p:cNvPr>
          <p:cNvSpPr/>
          <p:nvPr/>
        </p:nvSpPr>
        <p:spPr>
          <a:xfrm>
            <a:off x="4919606" y="944816"/>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Oval 53">
            <a:extLst>
              <a:ext uri="{FF2B5EF4-FFF2-40B4-BE49-F238E27FC236}">
                <a16:creationId xmlns:a16="http://schemas.microsoft.com/office/drawing/2014/main" id="{E2390540-0F9A-4BF2-8092-4CEBB1E874E2}"/>
              </a:ext>
            </a:extLst>
          </p:cNvPr>
          <p:cNvSpPr/>
          <p:nvPr/>
        </p:nvSpPr>
        <p:spPr>
          <a:xfrm>
            <a:off x="5278286" y="1143566"/>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Oval 54">
            <a:extLst>
              <a:ext uri="{FF2B5EF4-FFF2-40B4-BE49-F238E27FC236}">
                <a16:creationId xmlns:a16="http://schemas.microsoft.com/office/drawing/2014/main" id="{A631D2B1-8BFE-46DE-8274-8DB30062AB02}"/>
              </a:ext>
            </a:extLst>
          </p:cNvPr>
          <p:cNvSpPr/>
          <p:nvPr/>
        </p:nvSpPr>
        <p:spPr>
          <a:xfrm>
            <a:off x="5922524" y="279704"/>
            <a:ext cx="252000" cy="252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Oval 55">
            <a:extLst>
              <a:ext uri="{FF2B5EF4-FFF2-40B4-BE49-F238E27FC236}">
                <a16:creationId xmlns:a16="http://schemas.microsoft.com/office/drawing/2014/main" id="{A17EB35F-56DB-4D7A-9458-F58071751661}"/>
              </a:ext>
            </a:extLst>
          </p:cNvPr>
          <p:cNvSpPr/>
          <p:nvPr/>
        </p:nvSpPr>
        <p:spPr>
          <a:xfrm>
            <a:off x="4992394" y="1315272"/>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Oval 56">
            <a:extLst>
              <a:ext uri="{FF2B5EF4-FFF2-40B4-BE49-F238E27FC236}">
                <a16:creationId xmlns:a16="http://schemas.microsoft.com/office/drawing/2014/main" id="{7A74A20F-69AB-4789-B3C3-D7E69A12396D}"/>
              </a:ext>
            </a:extLst>
          </p:cNvPr>
          <p:cNvSpPr/>
          <p:nvPr/>
        </p:nvSpPr>
        <p:spPr>
          <a:xfrm>
            <a:off x="5327442" y="1491828"/>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Oval 57">
            <a:extLst>
              <a:ext uri="{FF2B5EF4-FFF2-40B4-BE49-F238E27FC236}">
                <a16:creationId xmlns:a16="http://schemas.microsoft.com/office/drawing/2014/main" id="{7A5019C0-585A-4030-8BCD-55206EBBAF10}"/>
              </a:ext>
            </a:extLst>
          </p:cNvPr>
          <p:cNvSpPr/>
          <p:nvPr/>
        </p:nvSpPr>
        <p:spPr>
          <a:xfrm>
            <a:off x="8494871" y="581125"/>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a:extLst>
              <a:ext uri="{FF2B5EF4-FFF2-40B4-BE49-F238E27FC236}">
                <a16:creationId xmlns:a16="http://schemas.microsoft.com/office/drawing/2014/main" id="{13AF58C6-E0E7-4817-AC58-B376304A7017}"/>
              </a:ext>
            </a:extLst>
          </p:cNvPr>
          <p:cNvSpPr/>
          <p:nvPr/>
        </p:nvSpPr>
        <p:spPr>
          <a:xfrm>
            <a:off x="8951883" y="629611"/>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Oval 59">
            <a:extLst>
              <a:ext uri="{FF2B5EF4-FFF2-40B4-BE49-F238E27FC236}">
                <a16:creationId xmlns:a16="http://schemas.microsoft.com/office/drawing/2014/main" id="{079A2E0A-BC67-4A21-AD3E-D5CB5A640220}"/>
              </a:ext>
            </a:extLst>
          </p:cNvPr>
          <p:cNvSpPr/>
          <p:nvPr/>
        </p:nvSpPr>
        <p:spPr>
          <a:xfrm>
            <a:off x="8183590" y="1497865"/>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val 60">
            <a:extLst>
              <a:ext uri="{FF2B5EF4-FFF2-40B4-BE49-F238E27FC236}">
                <a16:creationId xmlns:a16="http://schemas.microsoft.com/office/drawing/2014/main" id="{F8DF2D37-1B19-47B7-8EB7-136AB1E83539}"/>
              </a:ext>
            </a:extLst>
          </p:cNvPr>
          <p:cNvSpPr/>
          <p:nvPr/>
        </p:nvSpPr>
        <p:spPr>
          <a:xfrm>
            <a:off x="8667538" y="1596445"/>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val 61">
            <a:extLst>
              <a:ext uri="{FF2B5EF4-FFF2-40B4-BE49-F238E27FC236}">
                <a16:creationId xmlns:a16="http://schemas.microsoft.com/office/drawing/2014/main" id="{B5E8B60A-336F-4FAF-8248-0E1F96075714}"/>
              </a:ext>
            </a:extLst>
          </p:cNvPr>
          <p:cNvSpPr/>
          <p:nvPr/>
        </p:nvSpPr>
        <p:spPr>
          <a:xfrm>
            <a:off x="5807110" y="2191810"/>
            <a:ext cx="252000" cy="252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Oval 62">
            <a:extLst>
              <a:ext uri="{FF2B5EF4-FFF2-40B4-BE49-F238E27FC236}">
                <a16:creationId xmlns:a16="http://schemas.microsoft.com/office/drawing/2014/main" id="{E796AD6A-C7A8-4562-B934-1CF564845C7C}"/>
              </a:ext>
            </a:extLst>
          </p:cNvPr>
          <p:cNvSpPr/>
          <p:nvPr/>
        </p:nvSpPr>
        <p:spPr>
          <a:xfrm>
            <a:off x="6129437" y="2327089"/>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Oval 63">
            <a:extLst>
              <a:ext uri="{FF2B5EF4-FFF2-40B4-BE49-F238E27FC236}">
                <a16:creationId xmlns:a16="http://schemas.microsoft.com/office/drawing/2014/main" id="{E455B17D-474D-400F-8B91-D4C07D067ADD}"/>
              </a:ext>
            </a:extLst>
          </p:cNvPr>
          <p:cNvSpPr/>
          <p:nvPr/>
        </p:nvSpPr>
        <p:spPr>
          <a:xfrm>
            <a:off x="6403214" y="222577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Oval 64">
            <a:extLst>
              <a:ext uri="{FF2B5EF4-FFF2-40B4-BE49-F238E27FC236}">
                <a16:creationId xmlns:a16="http://schemas.microsoft.com/office/drawing/2014/main" id="{A8FC45E1-7327-4574-B2D0-0312001F0D34}"/>
              </a:ext>
            </a:extLst>
          </p:cNvPr>
          <p:cNvSpPr/>
          <p:nvPr/>
        </p:nvSpPr>
        <p:spPr>
          <a:xfrm>
            <a:off x="6255437" y="2602722"/>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Oval 65">
            <a:extLst>
              <a:ext uri="{FF2B5EF4-FFF2-40B4-BE49-F238E27FC236}">
                <a16:creationId xmlns:a16="http://schemas.microsoft.com/office/drawing/2014/main" id="{C81BEDA2-22B2-419A-B422-9D9053C68106}"/>
              </a:ext>
            </a:extLst>
          </p:cNvPr>
          <p:cNvSpPr/>
          <p:nvPr/>
        </p:nvSpPr>
        <p:spPr>
          <a:xfrm>
            <a:off x="4494215" y="2162425"/>
            <a:ext cx="252000" cy="2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Oval 66">
            <a:extLst>
              <a:ext uri="{FF2B5EF4-FFF2-40B4-BE49-F238E27FC236}">
                <a16:creationId xmlns:a16="http://schemas.microsoft.com/office/drawing/2014/main" id="{48EB7635-5587-4A0C-967A-81E70FF16921}"/>
              </a:ext>
            </a:extLst>
          </p:cNvPr>
          <p:cNvSpPr/>
          <p:nvPr/>
        </p:nvSpPr>
        <p:spPr>
          <a:xfrm>
            <a:off x="4779293" y="2260088"/>
            <a:ext cx="252000" cy="2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Oval 67">
            <a:extLst>
              <a:ext uri="{FF2B5EF4-FFF2-40B4-BE49-F238E27FC236}">
                <a16:creationId xmlns:a16="http://schemas.microsoft.com/office/drawing/2014/main" id="{1040437D-63FE-47AC-9969-77ADA99363FE}"/>
              </a:ext>
            </a:extLst>
          </p:cNvPr>
          <p:cNvSpPr/>
          <p:nvPr/>
        </p:nvSpPr>
        <p:spPr>
          <a:xfrm>
            <a:off x="4943295" y="2530566"/>
            <a:ext cx="252000" cy="252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a:extLst>
              <a:ext uri="{FF2B5EF4-FFF2-40B4-BE49-F238E27FC236}">
                <a16:creationId xmlns:a16="http://schemas.microsoft.com/office/drawing/2014/main" id="{FCAD69B5-FF59-4D91-8C20-EB62A8B6D497}"/>
              </a:ext>
            </a:extLst>
          </p:cNvPr>
          <p:cNvSpPr/>
          <p:nvPr/>
        </p:nvSpPr>
        <p:spPr>
          <a:xfrm>
            <a:off x="3753199" y="2570102"/>
            <a:ext cx="252000" cy="2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Oval 69">
            <a:extLst>
              <a:ext uri="{FF2B5EF4-FFF2-40B4-BE49-F238E27FC236}">
                <a16:creationId xmlns:a16="http://schemas.microsoft.com/office/drawing/2014/main" id="{E64411BE-DC34-4E5B-8091-E09BEDE63661}"/>
              </a:ext>
            </a:extLst>
          </p:cNvPr>
          <p:cNvSpPr/>
          <p:nvPr/>
        </p:nvSpPr>
        <p:spPr>
          <a:xfrm>
            <a:off x="3448311" y="2693796"/>
            <a:ext cx="252000" cy="2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Oval 70">
            <a:extLst>
              <a:ext uri="{FF2B5EF4-FFF2-40B4-BE49-F238E27FC236}">
                <a16:creationId xmlns:a16="http://schemas.microsoft.com/office/drawing/2014/main" id="{662A42CD-25DF-4287-AD63-FFCF969D84B2}"/>
              </a:ext>
            </a:extLst>
          </p:cNvPr>
          <p:cNvSpPr/>
          <p:nvPr/>
        </p:nvSpPr>
        <p:spPr>
          <a:xfrm>
            <a:off x="3773602" y="2837080"/>
            <a:ext cx="252000" cy="25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Oval 71">
            <a:extLst>
              <a:ext uri="{FF2B5EF4-FFF2-40B4-BE49-F238E27FC236}">
                <a16:creationId xmlns:a16="http://schemas.microsoft.com/office/drawing/2014/main" id="{CC8635ED-A0FD-447F-8881-E1B6E5989A56}"/>
              </a:ext>
            </a:extLst>
          </p:cNvPr>
          <p:cNvSpPr/>
          <p:nvPr/>
        </p:nvSpPr>
        <p:spPr>
          <a:xfrm>
            <a:off x="3079688" y="2818566"/>
            <a:ext cx="252000" cy="25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Oval 72">
            <a:extLst>
              <a:ext uri="{FF2B5EF4-FFF2-40B4-BE49-F238E27FC236}">
                <a16:creationId xmlns:a16="http://schemas.microsoft.com/office/drawing/2014/main" id="{B8FCD7BF-DBF8-4BDA-94B5-88283FE7FE56}"/>
              </a:ext>
            </a:extLst>
          </p:cNvPr>
          <p:cNvSpPr/>
          <p:nvPr/>
        </p:nvSpPr>
        <p:spPr>
          <a:xfrm>
            <a:off x="2204553" y="2351770"/>
            <a:ext cx="252000" cy="2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Oval 73">
            <a:extLst>
              <a:ext uri="{FF2B5EF4-FFF2-40B4-BE49-F238E27FC236}">
                <a16:creationId xmlns:a16="http://schemas.microsoft.com/office/drawing/2014/main" id="{2A6B6328-5774-4C58-B611-1EEAA75C822E}"/>
              </a:ext>
            </a:extLst>
          </p:cNvPr>
          <p:cNvSpPr/>
          <p:nvPr/>
        </p:nvSpPr>
        <p:spPr>
          <a:xfrm>
            <a:off x="2212552" y="2056788"/>
            <a:ext cx="252000" cy="2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Oval 74">
            <a:extLst>
              <a:ext uri="{FF2B5EF4-FFF2-40B4-BE49-F238E27FC236}">
                <a16:creationId xmlns:a16="http://schemas.microsoft.com/office/drawing/2014/main" id="{18335005-C9E8-49B9-B00F-BFC350E5C850}"/>
              </a:ext>
            </a:extLst>
          </p:cNvPr>
          <p:cNvSpPr/>
          <p:nvPr/>
        </p:nvSpPr>
        <p:spPr>
          <a:xfrm>
            <a:off x="2204553" y="1689150"/>
            <a:ext cx="252000" cy="2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Oval 75">
            <a:extLst>
              <a:ext uri="{FF2B5EF4-FFF2-40B4-BE49-F238E27FC236}">
                <a16:creationId xmlns:a16="http://schemas.microsoft.com/office/drawing/2014/main" id="{41E54C06-ED30-48B1-8CAD-681B9D94E203}"/>
              </a:ext>
            </a:extLst>
          </p:cNvPr>
          <p:cNvSpPr/>
          <p:nvPr/>
        </p:nvSpPr>
        <p:spPr>
          <a:xfrm>
            <a:off x="3322311" y="1126560"/>
            <a:ext cx="252000" cy="2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a:extLst>
              <a:ext uri="{FF2B5EF4-FFF2-40B4-BE49-F238E27FC236}">
                <a16:creationId xmlns:a16="http://schemas.microsoft.com/office/drawing/2014/main" id="{0B571124-E432-412C-BABB-DBD2329D7585}"/>
              </a:ext>
            </a:extLst>
          </p:cNvPr>
          <p:cNvSpPr/>
          <p:nvPr/>
        </p:nvSpPr>
        <p:spPr>
          <a:xfrm>
            <a:off x="3714731" y="1441845"/>
            <a:ext cx="252000" cy="2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Oval 77">
            <a:extLst>
              <a:ext uri="{FF2B5EF4-FFF2-40B4-BE49-F238E27FC236}">
                <a16:creationId xmlns:a16="http://schemas.microsoft.com/office/drawing/2014/main" id="{38813700-9739-440D-AC8B-BD025AC2B8FB}"/>
              </a:ext>
            </a:extLst>
          </p:cNvPr>
          <p:cNvSpPr/>
          <p:nvPr/>
        </p:nvSpPr>
        <p:spPr>
          <a:xfrm>
            <a:off x="4162590" y="1465003"/>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Oval 78">
            <a:extLst>
              <a:ext uri="{FF2B5EF4-FFF2-40B4-BE49-F238E27FC236}">
                <a16:creationId xmlns:a16="http://schemas.microsoft.com/office/drawing/2014/main" id="{90F0EFFD-7395-4DE7-95D4-774151727EBF}"/>
              </a:ext>
            </a:extLst>
          </p:cNvPr>
          <p:cNvSpPr/>
          <p:nvPr/>
        </p:nvSpPr>
        <p:spPr>
          <a:xfrm>
            <a:off x="2132820" y="3508332"/>
            <a:ext cx="252000" cy="25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Oval 79">
            <a:extLst>
              <a:ext uri="{FF2B5EF4-FFF2-40B4-BE49-F238E27FC236}">
                <a16:creationId xmlns:a16="http://schemas.microsoft.com/office/drawing/2014/main" id="{A312928B-8725-41A4-9F90-6A57B086E72E}"/>
              </a:ext>
            </a:extLst>
          </p:cNvPr>
          <p:cNvSpPr/>
          <p:nvPr/>
        </p:nvSpPr>
        <p:spPr>
          <a:xfrm>
            <a:off x="2714574" y="3193275"/>
            <a:ext cx="252000" cy="25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Oval 80">
            <a:extLst>
              <a:ext uri="{FF2B5EF4-FFF2-40B4-BE49-F238E27FC236}">
                <a16:creationId xmlns:a16="http://schemas.microsoft.com/office/drawing/2014/main" id="{0AD68A1A-1970-4FCB-8606-F7ED6BE4507D}"/>
              </a:ext>
            </a:extLst>
          </p:cNvPr>
          <p:cNvSpPr/>
          <p:nvPr/>
        </p:nvSpPr>
        <p:spPr>
          <a:xfrm>
            <a:off x="2447983" y="3847292"/>
            <a:ext cx="252000" cy="25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Oval 81">
            <a:extLst>
              <a:ext uri="{FF2B5EF4-FFF2-40B4-BE49-F238E27FC236}">
                <a16:creationId xmlns:a16="http://schemas.microsoft.com/office/drawing/2014/main" id="{30B886C7-C96E-407E-86A1-903F2F224FCE}"/>
              </a:ext>
            </a:extLst>
          </p:cNvPr>
          <p:cNvSpPr/>
          <p:nvPr/>
        </p:nvSpPr>
        <p:spPr>
          <a:xfrm>
            <a:off x="2542712" y="3435684"/>
            <a:ext cx="252000" cy="25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Oval 82">
            <a:extLst>
              <a:ext uri="{FF2B5EF4-FFF2-40B4-BE49-F238E27FC236}">
                <a16:creationId xmlns:a16="http://schemas.microsoft.com/office/drawing/2014/main" id="{FDFF8D76-813A-4131-8B06-D727DC67C757}"/>
              </a:ext>
            </a:extLst>
          </p:cNvPr>
          <p:cNvSpPr/>
          <p:nvPr/>
        </p:nvSpPr>
        <p:spPr>
          <a:xfrm>
            <a:off x="2734583" y="4069480"/>
            <a:ext cx="252000" cy="25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Oval 83">
            <a:extLst>
              <a:ext uri="{FF2B5EF4-FFF2-40B4-BE49-F238E27FC236}">
                <a16:creationId xmlns:a16="http://schemas.microsoft.com/office/drawing/2014/main" id="{F6B99CAB-E17C-4162-AD95-D2830A28B538}"/>
              </a:ext>
            </a:extLst>
          </p:cNvPr>
          <p:cNvSpPr/>
          <p:nvPr/>
        </p:nvSpPr>
        <p:spPr>
          <a:xfrm>
            <a:off x="2946463" y="4279167"/>
            <a:ext cx="252000" cy="252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Oval 84">
            <a:extLst>
              <a:ext uri="{FF2B5EF4-FFF2-40B4-BE49-F238E27FC236}">
                <a16:creationId xmlns:a16="http://schemas.microsoft.com/office/drawing/2014/main" id="{CFFF89E1-B06F-4CD4-A0E5-F24B66416734}"/>
              </a:ext>
            </a:extLst>
          </p:cNvPr>
          <p:cNvSpPr/>
          <p:nvPr/>
        </p:nvSpPr>
        <p:spPr>
          <a:xfrm>
            <a:off x="3639356" y="4412181"/>
            <a:ext cx="252000" cy="252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Oval 85">
            <a:extLst>
              <a:ext uri="{FF2B5EF4-FFF2-40B4-BE49-F238E27FC236}">
                <a16:creationId xmlns:a16="http://schemas.microsoft.com/office/drawing/2014/main" id="{DA657260-820C-4A94-A0CB-197A05CBA426}"/>
              </a:ext>
            </a:extLst>
          </p:cNvPr>
          <p:cNvSpPr/>
          <p:nvPr/>
        </p:nvSpPr>
        <p:spPr>
          <a:xfrm>
            <a:off x="4041117" y="4300625"/>
            <a:ext cx="252000" cy="252000"/>
          </a:xfrm>
          <a:prstGeom prst="ellipse">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87" name="Oval 86">
            <a:extLst>
              <a:ext uri="{FF2B5EF4-FFF2-40B4-BE49-F238E27FC236}">
                <a16:creationId xmlns:a16="http://schemas.microsoft.com/office/drawing/2014/main" id="{7E86226B-1E2B-489B-8AD4-552403708AB3}"/>
              </a:ext>
            </a:extLst>
          </p:cNvPr>
          <p:cNvSpPr/>
          <p:nvPr/>
        </p:nvSpPr>
        <p:spPr>
          <a:xfrm>
            <a:off x="4906908" y="3934844"/>
            <a:ext cx="252000" cy="25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Oval 87">
            <a:extLst>
              <a:ext uri="{FF2B5EF4-FFF2-40B4-BE49-F238E27FC236}">
                <a16:creationId xmlns:a16="http://schemas.microsoft.com/office/drawing/2014/main" id="{13178BB2-511C-4D2A-BDF1-25853153128E}"/>
              </a:ext>
            </a:extLst>
          </p:cNvPr>
          <p:cNvSpPr/>
          <p:nvPr/>
        </p:nvSpPr>
        <p:spPr>
          <a:xfrm>
            <a:off x="5106064" y="4193296"/>
            <a:ext cx="252000" cy="25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Oval 88">
            <a:extLst>
              <a:ext uri="{FF2B5EF4-FFF2-40B4-BE49-F238E27FC236}">
                <a16:creationId xmlns:a16="http://schemas.microsoft.com/office/drawing/2014/main" id="{23DADAF9-4FB5-4406-8240-E07482A8EA6D}"/>
              </a:ext>
            </a:extLst>
          </p:cNvPr>
          <p:cNvSpPr/>
          <p:nvPr/>
        </p:nvSpPr>
        <p:spPr>
          <a:xfrm>
            <a:off x="5654482" y="3634332"/>
            <a:ext cx="252000" cy="252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90" name="Oval 89">
            <a:extLst>
              <a:ext uri="{FF2B5EF4-FFF2-40B4-BE49-F238E27FC236}">
                <a16:creationId xmlns:a16="http://schemas.microsoft.com/office/drawing/2014/main" id="{D90D7998-8C75-416D-9F72-C1FE91FE9EFB}"/>
              </a:ext>
            </a:extLst>
          </p:cNvPr>
          <p:cNvSpPr/>
          <p:nvPr/>
        </p:nvSpPr>
        <p:spPr>
          <a:xfrm>
            <a:off x="5672849" y="3232565"/>
            <a:ext cx="252000" cy="252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91" name="Oval 90">
            <a:extLst>
              <a:ext uri="{FF2B5EF4-FFF2-40B4-BE49-F238E27FC236}">
                <a16:creationId xmlns:a16="http://schemas.microsoft.com/office/drawing/2014/main" id="{F36A9468-39A5-46F2-969A-D5E480202331}"/>
              </a:ext>
            </a:extLst>
          </p:cNvPr>
          <p:cNvSpPr/>
          <p:nvPr/>
        </p:nvSpPr>
        <p:spPr>
          <a:xfrm>
            <a:off x="5952900" y="3851600"/>
            <a:ext cx="252000" cy="252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92" name="Oval 91">
            <a:extLst>
              <a:ext uri="{FF2B5EF4-FFF2-40B4-BE49-F238E27FC236}">
                <a16:creationId xmlns:a16="http://schemas.microsoft.com/office/drawing/2014/main" id="{AD338C76-A702-42E5-8A51-65AE9B9EA0D6}"/>
              </a:ext>
            </a:extLst>
          </p:cNvPr>
          <p:cNvSpPr/>
          <p:nvPr/>
        </p:nvSpPr>
        <p:spPr>
          <a:xfrm>
            <a:off x="5346804" y="4490695"/>
            <a:ext cx="252000" cy="25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Oval 92">
            <a:extLst>
              <a:ext uri="{FF2B5EF4-FFF2-40B4-BE49-F238E27FC236}">
                <a16:creationId xmlns:a16="http://schemas.microsoft.com/office/drawing/2014/main" id="{062C615D-6D70-4325-B7E7-E6B3B69AE21A}"/>
              </a:ext>
            </a:extLst>
          </p:cNvPr>
          <p:cNvSpPr/>
          <p:nvPr/>
        </p:nvSpPr>
        <p:spPr>
          <a:xfrm>
            <a:off x="5743359" y="4069480"/>
            <a:ext cx="252000" cy="252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94" name="Oval 93">
            <a:extLst>
              <a:ext uri="{FF2B5EF4-FFF2-40B4-BE49-F238E27FC236}">
                <a16:creationId xmlns:a16="http://schemas.microsoft.com/office/drawing/2014/main" id="{E3DF0BC1-7461-4C99-B3CC-ADE193CD35B8}"/>
              </a:ext>
            </a:extLst>
          </p:cNvPr>
          <p:cNvSpPr/>
          <p:nvPr/>
        </p:nvSpPr>
        <p:spPr>
          <a:xfrm>
            <a:off x="8420118" y="3231521"/>
            <a:ext cx="252000" cy="25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Oval 94">
            <a:extLst>
              <a:ext uri="{FF2B5EF4-FFF2-40B4-BE49-F238E27FC236}">
                <a16:creationId xmlns:a16="http://schemas.microsoft.com/office/drawing/2014/main" id="{E1136BDA-C6B9-4D67-BAA5-E5D493AC7709}"/>
              </a:ext>
            </a:extLst>
          </p:cNvPr>
          <p:cNvSpPr/>
          <p:nvPr/>
        </p:nvSpPr>
        <p:spPr>
          <a:xfrm>
            <a:off x="5592753" y="4843832"/>
            <a:ext cx="252000" cy="25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Oval 95">
            <a:extLst>
              <a:ext uri="{FF2B5EF4-FFF2-40B4-BE49-F238E27FC236}">
                <a16:creationId xmlns:a16="http://schemas.microsoft.com/office/drawing/2014/main" id="{17609E1D-5DA9-4195-AAF4-0DBC5930FCFE}"/>
              </a:ext>
            </a:extLst>
          </p:cNvPr>
          <p:cNvSpPr/>
          <p:nvPr/>
        </p:nvSpPr>
        <p:spPr>
          <a:xfrm>
            <a:off x="6727590" y="4280761"/>
            <a:ext cx="252000" cy="252000"/>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Oval 96">
            <a:extLst>
              <a:ext uri="{FF2B5EF4-FFF2-40B4-BE49-F238E27FC236}">
                <a16:creationId xmlns:a16="http://schemas.microsoft.com/office/drawing/2014/main" id="{3B606F20-4585-4003-B18E-599CD657D7BB}"/>
              </a:ext>
            </a:extLst>
          </p:cNvPr>
          <p:cNvSpPr/>
          <p:nvPr/>
        </p:nvSpPr>
        <p:spPr>
          <a:xfrm>
            <a:off x="6957026" y="3961782"/>
            <a:ext cx="252000" cy="252000"/>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Oval 97">
            <a:extLst>
              <a:ext uri="{FF2B5EF4-FFF2-40B4-BE49-F238E27FC236}">
                <a16:creationId xmlns:a16="http://schemas.microsoft.com/office/drawing/2014/main" id="{9CA7871B-BB46-4CC6-BE81-AE70F484AA04}"/>
              </a:ext>
            </a:extLst>
          </p:cNvPr>
          <p:cNvSpPr/>
          <p:nvPr/>
        </p:nvSpPr>
        <p:spPr>
          <a:xfrm>
            <a:off x="7851379" y="3991167"/>
            <a:ext cx="252000" cy="252000"/>
          </a:xfrm>
          <a:prstGeom prst="ellipse">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highlight>
                <a:srgbClr val="6600CC"/>
              </a:highlight>
            </a:endParaRPr>
          </a:p>
        </p:txBody>
      </p:sp>
      <p:sp>
        <p:nvSpPr>
          <p:cNvPr id="100" name="Oval 99">
            <a:extLst>
              <a:ext uri="{FF2B5EF4-FFF2-40B4-BE49-F238E27FC236}">
                <a16:creationId xmlns:a16="http://schemas.microsoft.com/office/drawing/2014/main" id="{6806B179-1FEE-431F-B055-FCE999D952CD}"/>
              </a:ext>
            </a:extLst>
          </p:cNvPr>
          <p:cNvSpPr/>
          <p:nvPr/>
        </p:nvSpPr>
        <p:spPr>
          <a:xfrm>
            <a:off x="8441629" y="4808262"/>
            <a:ext cx="252000" cy="252000"/>
          </a:xfrm>
          <a:prstGeom prst="ellipse">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Oval 102">
            <a:extLst>
              <a:ext uri="{FF2B5EF4-FFF2-40B4-BE49-F238E27FC236}">
                <a16:creationId xmlns:a16="http://schemas.microsoft.com/office/drawing/2014/main" id="{4AB06734-3D59-4298-9F08-66EE067CB3EA}"/>
              </a:ext>
            </a:extLst>
          </p:cNvPr>
          <p:cNvSpPr/>
          <p:nvPr/>
        </p:nvSpPr>
        <p:spPr>
          <a:xfrm>
            <a:off x="9504924" y="3373342"/>
            <a:ext cx="252000" cy="25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Oval 104">
            <a:extLst>
              <a:ext uri="{FF2B5EF4-FFF2-40B4-BE49-F238E27FC236}">
                <a16:creationId xmlns:a16="http://schemas.microsoft.com/office/drawing/2014/main" id="{B5092BA6-E164-4016-9F13-79808807254F}"/>
              </a:ext>
            </a:extLst>
          </p:cNvPr>
          <p:cNvSpPr/>
          <p:nvPr/>
        </p:nvSpPr>
        <p:spPr>
          <a:xfrm>
            <a:off x="8896897" y="4874033"/>
            <a:ext cx="252000" cy="252000"/>
          </a:xfrm>
          <a:prstGeom prst="ellipse">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Oval 105">
            <a:extLst>
              <a:ext uri="{FF2B5EF4-FFF2-40B4-BE49-F238E27FC236}">
                <a16:creationId xmlns:a16="http://schemas.microsoft.com/office/drawing/2014/main" id="{FECD5880-1C40-4B34-BD8B-16C8986E71AC}"/>
              </a:ext>
            </a:extLst>
          </p:cNvPr>
          <p:cNvSpPr/>
          <p:nvPr/>
        </p:nvSpPr>
        <p:spPr>
          <a:xfrm>
            <a:off x="3744972" y="4768277"/>
            <a:ext cx="252000" cy="252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Oval 106">
            <a:extLst>
              <a:ext uri="{FF2B5EF4-FFF2-40B4-BE49-F238E27FC236}">
                <a16:creationId xmlns:a16="http://schemas.microsoft.com/office/drawing/2014/main" id="{747B2342-C7BB-4ABE-8A8C-2688C9857615}"/>
              </a:ext>
            </a:extLst>
          </p:cNvPr>
          <p:cNvSpPr/>
          <p:nvPr/>
        </p:nvSpPr>
        <p:spPr>
          <a:xfrm>
            <a:off x="3831637" y="5150850"/>
            <a:ext cx="252000" cy="25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Oval 107">
            <a:extLst>
              <a:ext uri="{FF2B5EF4-FFF2-40B4-BE49-F238E27FC236}">
                <a16:creationId xmlns:a16="http://schemas.microsoft.com/office/drawing/2014/main" id="{CA0C833F-EBA0-469C-BA6B-A1DD0947DDC8}"/>
              </a:ext>
            </a:extLst>
          </p:cNvPr>
          <p:cNvSpPr/>
          <p:nvPr/>
        </p:nvSpPr>
        <p:spPr>
          <a:xfrm>
            <a:off x="5260901" y="5496399"/>
            <a:ext cx="252000" cy="25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Oval 109">
            <a:extLst>
              <a:ext uri="{FF2B5EF4-FFF2-40B4-BE49-F238E27FC236}">
                <a16:creationId xmlns:a16="http://schemas.microsoft.com/office/drawing/2014/main" id="{DAB2C702-5DE8-45C6-BF71-CCE999F3497C}"/>
              </a:ext>
            </a:extLst>
          </p:cNvPr>
          <p:cNvSpPr/>
          <p:nvPr/>
        </p:nvSpPr>
        <p:spPr>
          <a:xfrm>
            <a:off x="7366901" y="5370695"/>
            <a:ext cx="252000" cy="252000"/>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Oval 110">
            <a:extLst>
              <a:ext uri="{FF2B5EF4-FFF2-40B4-BE49-F238E27FC236}">
                <a16:creationId xmlns:a16="http://schemas.microsoft.com/office/drawing/2014/main" id="{D4AF96C0-C1D0-4EF4-8D20-855C64AF4237}"/>
              </a:ext>
            </a:extLst>
          </p:cNvPr>
          <p:cNvSpPr/>
          <p:nvPr/>
        </p:nvSpPr>
        <p:spPr>
          <a:xfrm>
            <a:off x="9343960" y="4628230"/>
            <a:ext cx="252000" cy="25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Oval 112">
            <a:extLst>
              <a:ext uri="{FF2B5EF4-FFF2-40B4-BE49-F238E27FC236}">
                <a16:creationId xmlns:a16="http://schemas.microsoft.com/office/drawing/2014/main" id="{B34E1C97-A991-4DFD-9EDF-724B6CB58D60}"/>
              </a:ext>
            </a:extLst>
          </p:cNvPr>
          <p:cNvSpPr/>
          <p:nvPr/>
        </p:nvSpPr>
        <p:spPr>
          <a:xfrm>
            <a:off x="7967456" y="5364683"/>
            <a:ext cx="252000" cy="252000"/>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Oval 113">
            <a:extLst>
              <a:ext uri="{FF2B5EF4-FFF2-40B4-BE49-F238E27FC236}">
                <a16:creationId xmlns:a16="http://schemas.microsoft.com/office/drawing/2014/main" id="{C96F0706-43F7-4364-A309-C547E558DEC2}"/>
              </a:ext>
            </a:extLst>
          </p:cNvPr>
          <p:cNvSpPr/>
          <p:nvPr/>
        </p:nvSpPr>
        <p:spPr>
          <a:xfrm>
            <a:off x="5069295" y="5766514"/>
            <a:ext cx="252000" cy="25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Oval 114">
            <a:extLst>
              <a:ext uri="{FF2B5EF4-FFF2-40B4-BE49-F238E27FC236}">
                <a16:creationId xmlns:a16="http://schemas.microsoft.com/office/drawing/2014/main" id="{718C95B1-F2A2-43BF-A135-2C95227FA44E}"/>
              </a:ext>
            </a:extLst>
          </p:cNvPr>
          <p:cNvSpPr/>
          <p:nvPr/>
        </p:nvSpPr>
        <p:spPr>
          <a:xfrm>
            <a:off x="5399316" y="5858060"/>
            <a:ext cx="252000" cy="25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Graphic 1" descr="Electric car outline">
            <a:extLst>
              <a:ext uri="{FF2B5EF4-FFF2-40B4-BE49-F238E27FC236}">
                <a16:creationId xmlns:a16="http://schemas.microsoft.com/office/drawing/2014/main" id="{35F40D3F-2573-4442-ABA0-18C24E29ABA1}"/>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30085" y="3646945"/>
            <a:ext cx="993878" cy="1042729"/>
          </a:xfrm>
          <a:prstGeom prst="rect">
            <a:avLst/>
          </a:prstGeom>
        </p:spPr>
      </p:pic>
      <p:sp>
        <p:nvSpPr>
          <p:cNvPr id="3" name="TextBox 2">
            <a:extLst>
              <a:ext uri="{FF2B5EF4-FFF2-40B4-BE49-F238E27FC236}">
                <a16:creationId xmlns:a16="http://schemas.microsoft.com/office/drawing/2014/main" id="{3649CE7D-BB29-46DA-A615-91A27E070264}"/>
              </a:ext>
            </a:extLst>
          </p:cNvPr>
          <p:cNvSpPr txBox="1"/>
          <p:nvPr/>
        </p:nvSpPr>
        <p:spPr>
          <a:xfrm>
            <a:off x="9801180" y="4104508"/>
            <a:ext cx="2265364" cy="461665"/>
          </a:xfrm>
          <a:prstGeom prst="rect">
            <a:avLst/>
          </a:prstGeom>
          <a:noFill/>
        </p:spPr>
        <p:txBody>
          <a:bodyPr wrap="none" rtlCol="0">
            <a:spAutoFit/>
          </a:bodyPr>
          <a:lstStyle/>
          <a:p>
            <a:r>
              <a:rPr lang="en-AU" sz="2400" b="1">
                <a:solidFill>
                  <a:schemeClr val="accent1"/>
                </a:solidFill>
              </a:rPr>
              <a:t>CLEAN AIR HUB</a:t>
            </a:r>
          </a:p>
        </p:txBody>
      </p:sp>
      <p:sp>
        <p:nvSpPr>
          <p:cNvPr id="116" name="TextBox 115">
            <a:extLst>
              <a:ext uri="{FF2B5EF4-FFF2-40B4-BE49-F238E27FC236}">
                <a16:creationId xmlns:a16="http://schemas.microsoft.com/office/drawing/2014/main" id="{60AD2FBF-B9E6-41D5-AF45-AE60C434E3E1}"/>
              </a:ext>
            </a:extLst>
          </p:cNvPr>
          <p:cNvSpPr txBox="1"/>
          <p:nvPr/>
        </p:nvSpPr>
        <p:spPr>
          <a:xfrm>
            <a:off x="9628034" y="4485156"/>
            <a:ext cx="2321506" cy="523220"/>
          </a:xfrm>
          <a:prstGeom prst="rect">
            <a:avLst/>
          </a:prstGeom>
          <a:noFill/>
        </p:spPr>
        <p:txBody>
          <a:bodyPr wrap="square" rtlCol="0">
            <a:spAutoFit/>
          </a:bodyPr>
          <a:lstStyle/>
          <a:p>
            <a:r>
              <a:rPr lang="en-AU" sz="1400">
                <a:solidFill>
                  <a:schemeClr val="tx1">
                    <a:lumMod val="50000"/>
                    <a:lumOff val="50000"/>
                  </a:schemeClr>
                </a:solidFill>
              </a:rPr>
              <a:t>Innovative zone for transport to support clean energy.</a:t>
            </a:r>
          </a:p>
        </p:txBody>
      </p:sp>
      <p:sp>
        <p:nvSpPr>
          <p:cNvPr id="117" name="TextBox 116">
            <a:extLst>
              <a:ext uri="{FF2B5EF4-FFF2-40B4-BE49-F238E27FC236}">
                <a16:creationId xmlns:a16="http://schemas.microsoft.com/office/drawing/2014/main" id="{DF6CEBF9-7A52-402A-8563-010EF6367A0D}"/>
              </a:ext>
            </a:extLst>
          </p:cNvPr>
          <p:cNvSpPr txBox="1"/>
          <p:nvPr/>
        </p:nvSpPr>
        <p:spPr>
          <a:xfrm>
            <a:off x="9055042" y="924611"/>
            <a:ext cx="3318037" cy="830997"/>
          </a:xfrm>
          <a:prstGeom prst="rect">
            <a:avLst/>
          </a:prstGeom>
          <a:noFill/>
        </p:spPr>
        <p:txBody>
          <a:bodyPr wrap="square" rtlCol="0">
            <a:spAutoFit/>
          </a:bodyPr>
          <a:lstStyle/>
          <a:p>
            <a:r>
              <a:rPr lang="en-AU" sz="2400" b="1">
                <a:solidFill>
                  <a:schemeClr val="accent3"/>
                </a:solidFill>
              </a:rPr>
              <a:t>SHERBOURNE VALLEY </a:t>
            </a:r>
          </a:p>
          <a:p>
            <a:r>
              <a:rPr lang="en-AU" sz="2400" b="1">
                <a:solidFill>
                  <a:schemeClr val="accent3"/>
                </a:solidFill>
              </a:rPr>
              <a:t>PROJECT</a:t>
            </a:r>
          </a:p>
        </p:txBody>
      </p:sp>
      <p:sp>
        <p:nvSpPr>
          <p:cNvPr id="119" name="TextBox 118">
            <a:extLst>
              <a:ext uri="{FF2B5EF4-FFF2-40B4-BE49-F238E27FC236}">
                <a16:creationId xmlns:a16="http://schemas.microsoft.com/office/drawing/2014/main" id="{76E1476C-1126-4A3A-8E85-A8826BBDF877}"/>
              </a:ext>
            </a:extLst>
          </p:cNvPr>
          <p:cNvSpPr txBox="1"/>
          <p:nvPr/>
        </p:nvSpPr>
        <p:spPr>
          <a:xfrm>
            <a:off x="9569225" y="2286248"/>
            <a:ext cx="2704770" cy="830997"/>
          </a:xfrm>
          <a:prstGeom prst="rect">
            <a:avLst/>
          </a:prstGeom>
          <a:noFill/>
        </p:spPr>
        <p:txBody>
          <a:bodyPr wrap="square" rtlCol="0">
            <a:spAutoFit/>
          </a:bodyPr>
          <a:lstStyle/>
          <a:p>
            <a:r>
              <a:rPr lang="en-AU" sz="2400" b="1">
                <a:solidFill>
                  <a:schemeClr val="accent2"/>
                </a:solidFill>
              </a:rPr>
              <a:t>STRATEGIC ENERGY </a:t>
            </a:r>
          </a:p>
          <a:p>
            <a:r>
              <a:rPr lang="en-AU" sz="2400" b="1">
                <a:solidFill>
                  <a:schemeClr val="accent2"/>
                </a:solidFill>
              </a:rPr>
              <a:t>PARTNER</a:t>
            </a:r>
          </a:p>
        </p:txBody>
      </p:sp>
      <p:sp>
        <p:nvSpPr>
          <p:cNvPr id="120" name="TextBox 119">
            <a:extLst>
              <a:ext uri="{FF2B5EF4-FFF2-40B4-BE49-F238E27FC236}">
                <a16:creationId xmlns:a16="http://schemas.microsoft.com/office/drawing/2014/main" id="{B8C716ED-79D9-49B2-8FD8-34476FC65CE5}"/>
              </a:ext>
            </a:extLst>
          </p:cNvPr>
          <p:cNvSpPr txBox="1"/>
          <p:nvPr/>
        </p:nvSpPr>
        <p:spPr>
          <a:xfrm>
            <a:off x="10018055" y="3024561"/>
            <a:ext cx="2016723" cy="1169551"/>
          </a:xfrm>
          <a:prstGeom prst="rect">
            <a:avLst/>
          </a:prstGeom>
          <a:noFill/>
        </p:spPr>
        <p:txBody>
          <a:bodyPr wrap="square" rtlCol="0">
            <a:spAutoFit/>
          </a:bodyPr>
          <a:lstStyle/>
          <a:p>
            <a:r>
              <a:rPr lang="en-AU" sz="1400">
                <a:solidFill>
                  <a:schemeClr val="tx1">
                    <a:lumMod val="50000"/>
                    <a:lumOff val="50000"/>
                  </a:schemeClr>
                </a:solidFill>
              </a:rPr>
              <a:t>Procuring a commercial partnership to deliver infrastructure for green and innovative solutions in Coventry</a:t>
            </a:r>
          </a:p>
        </p:txBody>
      </p:sp>
      <p:pic>
        <p:nvPicPr>
          <p:cNvPr id="5" name="Graphic 4" descr="Atom outline">
            <a:extLst>
              <a:ext uri="{FF2B5EF4-FFF2-40B4-BE49-F238E27FC236}">
                <a16:creationId xmlns:a16="http://schemas.microsoft.com/office/drawing/2014/main" id="{6E2E4B7C-BF27-488E-A07D-EA7E3B654DEB}"/>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968556" y="2077689"/>
            <a:ext cx="865839" cy="865839"/>
          </a:xfrm>
          <a:prstGeom prst="rect">
            <a:avLst/>
          </a:prstGeom>
        </p:spPr>
      </p:pic>
      <p:pic>
        <p:nvPicPr>
          <p:cNvPr id="6" name="Graphic 5" descr="Fish with solid fill">
            <a:extLst>
              <a:ext uri="{FF2B5EF4-FFF2-40B4-BE49-F238E27FC236}">
                <a16:creationId xmlns:a16="http://schemas.microsoft.com/office/drawing/2014/main" id="{FFA939F6-DADA-4118-857A-991598C8756D}"/>
              </a:ext>
            </a:extLst>
          </p:cNvPr>
          <p:cNvPicPr>
            <a:picLocks/>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809006" y="776596"/>
            <a:ext cx="944796" cy="944796"/>
          </a:xfrm>
          <a:prstGeom prst="rect">
            <a:avLst/>
          </a:prstGeom>
        </p:spPr>
      </p:pic>
      <p:sp>
        <p:nvSpPr>
          <p:cNvPr id="121" name="TextBox 120">
            <a:extLst>
              <a:ext uri="{FF2B5EF4-FFF2-40B4-BE49-F238E27FC236}">
                <a16:creationId xmlns:a16="http://schemas.microsoft.com/office/drawing/2014/main" id="{D8DE4F6E-8717-4853-9D04-43C77F84D5DB}"/>
              </a:ext>
            </a:extLst>
          </p:cNvPr>
          <p:cNvSpPr txBox="1"/>
          <p:nvPr/>
        </p:nvSpPr>
        <p:spPr>
          <a:xfrm>
            <a:off x="-23706" y="1706084"/>
            <a:ext cx="2359762" cy="830997"/>
          </a:xfrm>
          <a:prstGeom prst="rect">
            <a:avLst/>
          </a:prstGeom>
          <a:noFill/>
        </p:spPr>
        <p:txBody>
          <a:bodyPr wrap="square" rtlCol="0">
            <a:spAutoFit/>
          </a:bodyPr>
          <a:lstStyle/>
          <a:p>
            <a:r>
              <a:rPr lang="en-AU" sz="2400" b="1">
                <a:solidFill>
                  <a:schemeClr val="accent5"/>
                </a:solidFill>
              </a:rPr>
              <a:t>DECARBONISING</a:t>
            </a:r>
          </a:p>
          <a:p>
            <a:r>
              <a:rPr lang="en-AU" sz="2400" b="1">
                <a:solidFill>
                  <a:schemeClr val="accent5"/>
                </a:solidFill>
              </a:rPr>
              <a:t>TRANSPORT</a:t>
            </a:r>
          </a:p>
        </p:txBody>
      </p:sp>
      <p:sp>
        <p:nvSpPr>
          <p:cNvPr id="122" name="TextBox 121">
            <a:extLst>
              <a:ext uri="{FF2B5EF4-FFF2-40B4-BE49-F238E27FC236}">
                <a16:creationId xmlns:a16="http://schemas.microsoft.com/office/drawing/2014/main" id="{7939D649-A599-4B8F-8E1F-82BFA266D956}"/>
              </a:ext>
            </a:extLst>
          </p:cNvPr>
          <p:cNvSpPr txBox="1"/>
          <p:nvPr/>
        </p:nvSpPr>
        <p:spPr>
          <a:xfrm>
            <a:off x="187399" y="2598285"/>
            <a:ext cx="2077175" cy="1815882"/>
          </a:xfrm>
          <a:prstGeom prst="rect">
            <a:avLst/>
          </a:prstGeom>
          <a:noFill/>
        </p:spPr>
        <p:txBody>
          <a:bodyPr wrap="square" rtlCol="0">
            <a:spAutoFit/>
          </a:bodyPr>
          <a:lstStyle/>
          <a:p>
            <a:r>
              <a:rPr lang="en-AU" sz="1400">
                <a:solidFill>
                  <a:schemeClr val="tx1">
                    <a:lumMod val="50000"/>
                    <a:lumOff val="50000"/>
                  </a:schemeClr>
                </a:solidFill>
              </a:rPr>
              <a:t>Coventry’s very light rail (CVLR)  system</a:t>
            </a:r>
          </a:p>
          <a:p>
            <a:r>
              <a:rPr lang="en-AU" sz="1400">
                <a:solidFill>
                  <a:schemeClr val="tx1">
                    <a:lumMod val="50000"/>
                    <a:lumOff val="50000"/>
                  </a:schemeClr>
                </a:solidFill>
              </a:rPr>
              <a:t>All electric bus city</a:t>
            </a:r>
          </a:p>
          <a:p>
            <a:r>
              <a:rPr lang="en-AU" sz="1400">
                <a:solidFill>
                  <a:schemeClr val="tx1">
                    <a:lumMod val="50000"/>
                    <a:lumOff val="50000"/>
                  </a:schemeClr>
                </a:solidFill>
              </a:rPr>
              <a:t>Urban Airport</a:t>
            </a:r>
          </a:p>
          <a:p>
            <a:r>
              <a:rPr lang="en-AU" sz="1400">
                <a:solidFill>
                  <a:schemeClr val="tx1">
                    <a:lumMod val="50000"/>
                    <a:lumOff val="50000"/>
                  </a:schemeClr>
                </a:solidFill>
              </a:rPr>
              <a:t>Development of Coventry’s cycleways</a:t>
            </a:r>
          </a:p>
          <a:p>
            <a:r>
              <a:rPr lang="en-AU" sz="1400">
                <a:solidFill>
                  <a:schemeClr val="tx1">
                    <a:lumMod val="50000"/>
                    <a:lumOff val="50000"/>
                  </a:schemeClr>
                </a:solidFill>
              </a:rPr>
              <a:t>EV infrastructure</a:t>
            </a:r>
          </a:p>
          <a:p>
            <a:endParaRPr lang="en-AU" sz="1400">
              <a:solidFill>
                <a:schemeClr val="tx1">
                  <a:lumMod val="50000"/>
                  <a:lumOff val="50000"/>
                </a:schemeClr>
              </a:solidFill>
            </a:endParaRPr>
          </a:p>
        </p:txBody>
      </p:sp>
      <p:sp>
        <p:nvSpPr>
          <p:cNvPr id="124" name="TextBox 123">
            <a:extLst>
              <a:ext uri="{FF2B5EF4-FFF2-40B4-BE49-F238E27FC236}">
                <a16:creationId xmlns:a16="http://schemas.microsoft.com/office/drawing/2014/main" id="{262C05E4-B36E-40A8-987E-1126053C4D76}"/>
              </a:ext>
            </a:extLst>
          </p:cNvPr>
          <p:cNvSpPr txBox="1"/>
          <p:nvPr/>
        </p:nvSpPr>
        <p:spPr>
          <a:xfrm>
            <a:off x="2397213" y="6042726"/>
            <a:ext cx="3090108" cy="523220"/>
          </a:xfrm>
          <a:prstGeom prst="rect">
            <a:avLst/>
          </a:prstGeom>
          <a:noFill/>
        </p:spPr>
        <p:txBody>
          <a:bodyPr wrap="square" rtlCol="0">
            <a:spAutoFit/>
          </a:bodyPr>
          <a:lstStyle/>
          <a:p>
            <a:r>
              <a:rPr lang="en-AU" sz="1400">
                <a:solidFill>
                  <a:schemeClr val="tx1">
                    <a:lumMod val="50000"/>
                    <a:lumOff val="50000"/>
                  </a:schemeClr>
                </a:solidFill>
              </a:rPr>
              <a:t>Developing renewable energy generation for Coventry</a:t>
            </a:r>
          </a:p>
        </p:txBody>
      </p:sp>
      <p:sp>
        <p:nvSpPr>
          <p:cNvPr id="125" name="TextBox 124">
            <a:extLst>
              <a:ext uri="{FF2B5EF4-FFF2-40B4-BE49-F238E27FC236}">
                <a16:creationId xmlns:a16="http://schemas.microsoft.com/office/drawing/2014/main" id="{6BCC435C-D51C-441E-8AEC-542D2562B4DD}"/>
              </a:ext>
            </a:extLst>
          </p:cNvPr>
          <p:cNvSpPr txBox="1"/>
          <p:nvPr/>
        </p:nvSpPr>
        <p:spPr>
          <a:xfrm>
            <a:off x="2324236" y="5710119"/>
            <a:ext cx="2928494" cy="461665"/>
          </a:xfrm>
          <a:prstGeom prst="rect">
            <a:avLst/>
          </a:prstGeom>
          <a:noFill/>
        </p:spPr>
        <p:txBody>
          <a:bodyPr wrap="none" rtlCol="0">
            <a:spAutoFit/>
          </a:bodyPr>
          <a:lstStyle/>
          <a:p>
            <a:r>
              <a:rPr lang="en-AU" sz="2400" b="1">
                <a:solidFill>
                  <a:schemeClr val="accent6"/>
                </a:solidFill>
              </a:rPr>
              <a:t>RENEWABLE ENERGY </a:t>
            </a:r>
          </a:p>
        </p:txBody>
      </p:sp>
      <p:sp>
        <p:nvSpPr>
          <p:cNvPr id="127" name="TextBox 126">
            <a:extLst>
              <a:ext uri="{FF2B5EF4-FFF2-40B4-BE49-F238E27FC236}">
                <a16:creationId xmlns:a16="http://schemas.microsoft.com/office/drawing/2014/main" id="{C4A2D5E8-EDEB-4E49-80E3-CCE5AC12876D}"/>
              </a:ext>
            </a:extLst>
          </p:cNvPr>
          <p:cNvSpPr txBox="1"/>
          <p:nvPr/>
        </p:nvSpPr>
        <p:spPr>
          <a:xfrm>
            <a:off x="187399" y="168972"/>
            <a:ext cx="3208809" cy="461665"/>
          </a:xfrm>
          <a:prstGeom prst="rect">
            <a:avLst/>
          </a:prstGeom>
          <a:noFill/>
        </p:spPr>
        <p:txBody>
          <a:bodyPr wrap="square" rtlCol="0">
            <a:spAutoFit/>
          </a:bodyPr>
          <a:lstStyle/>
          <a:p>
            <a:r>
              <a:rPr lang="en-AU" sz="2400" b="1">
                <a:solidFill>
                  <a:schemeClr val="accent4"/>
                </a:solidFill>
              </a:rPr>
              <a:t>UKBIC &amp; GIGAFACTORY</a:t>
            </a:r>
          </a:p>
        </p:txBody>
      </p:sp>
      <p:sp>
        <p:nvSpPr>
          <p:cNvPr id="128" name="TextBox 127">
            <a:extLst>
              <a:ext uri="{FF2B5EF4-FFF2-40B4-BE49-F238E27FC236}">
                <a16:creationId xmlns:a16="http://schemas.microsoft.com/office/drawing/2014/main" id="{CF63A9BF-2602-45D7-A4CA-842A6312D8E7}"/>
              </a:ext>
            </a:extLst>
          </p:cNvPr>
          <p:cNvSpPr txBox="1"/>
          <p:nvPr/>
        </p:nvSpPr>
        <p:spPr>
          <a:xfrm>
            <a:off x="343481" y="595299"/>
            <a:ext cx="2045268" cy="954107"/>
          </a:xfrm>
          <a:prstGeom prst="rect">
            <a:avLst/>
          </a:prstGeom>
          <a:noFill/>
        </p:spPr>
        <p:txBody>
          <a:bodyPr wrap="square" rtlCol="0">
            <a:spAutoFit/>
          </a:bodyPr>
          <a:lstStyle/>
          <a:p>
            <a:r>
              <a:rPr lang="en-AU" sz="1400">
                <a:solidFill>
                  <a:schemeClr val="tx1">
                    <a:lumMod val="50000"/>
                    <a:lumOff val="50000"/>
                  </a:schemeClr>
                </a:solidFill>
              </a:rPr>
              <a:t>UK’s largest Gigafactory to support transition to EV and battery innovation</a:t>
            </a:r>
          </a:p>
        </p:txBody>
      </p:sp>
      <p:pic>
        <p:nvPicPr>
          <p:cNvPr id="7" name="Graphic 6" descr="Neighborhood with solid fill">
            <a:extLst>
              <a:ext uri="{FF2B5EF4-FFF2-40B4-BE49-F238E27FC236}">
                <a16:creationId xmlns:a16="http://schemas.microsoft.com/office/drawing/2014/main" id="{F4E9A5D3-B0CF-46C4-BA78-15AC0397651F}"/>
              </a:ext>
            </a:extLst>
          </p:cNvPr>
          <p:cNvPicPr>
            <a:picLocks/>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139570" y="3287255"/>
            <a:ext cx="849691" cy="849691"/>
          </a:xfrm>
          <a:prstGeom prst="rect">
            <a:avLst/>
          </a:prstGeom>
        </p:spPr>
      </p:pic>
      <p:pic>
        <p:nvPicPr>
          <p:cNvPr id="8" name="Graphic 7" descr="Dim (Smaller Sun) with solid fill">
            <a:extLst>
              <a:ext uri="{FF2B5EF4-FFF2-40B4-BE49-F238E27FC236}">
                <a16:creationId xmlns:a16="http://schemas.microsoft.com/office/drawing/2014/main" id="{82C7BECC-159A-44B9-B2F6-ADAF896F8DF5}"/>
              </a:ext>
            </a:extLst>
          </p:cNvPr>
          <p:cNvPicPr>
            <a:picLocks/>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351654" y="4627420"/>
            <a:ext cx="848925" cy="848925"/>
          </a:xfrm>
          <a:prstGeom prst="rect">
            <a:avLst/>
          </a:prstGeom>
        </p:spPr>
      </p:pic>
      <p:pic>
        <p:nvPicPr>
          <p:cNvPr id="9" name="Graphic 8" descr="Streetcar with solid fill">
            <a:extLst>
              <a:ext uri="{FF2B5EF4-FFF2-40B4-BE49-F238E27FC236}">
                <a16:creationId xmlns:a16="http://schemas.microsoft.com/office/drawing/2014/main" id="{FD0D3844-C259-4BC1-904A-BBC4D94415B8}"/>
              </a:ext>
            </a:extLst>
          </p:cNvPr>
          <p:cNvPicPr>
            <a:picLocks/>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2744699" y="1693250"/>
            <a:ext cx="847688" cy="847688"/>
          </a:xfrm>
          <a:prstGeom prst="rect">
            <a:avLst/>
          </a:prstGeom>
        </p:spPr>
      </p:pic>
      <p:pic>
        <p:nvPicPr>
          <p:cNvPr id="10" name="Graphic 9" descr="Battery charging with solid fill">
            <a:extLst>
              <a:ext uri="{FF2B5EF4-FFF2-40B4-BE49-F238E27FC236}">
                <a16:creationId xmlns:a16="http://schemas.microsoft.com/office/drawing/2014/main" id="{DFD07C48-4470-4977-A3EC-85EDF24E0351}"/>
              </a:ext>
            </a:extLst>
          </p:cNvPr>
          <p:cNvPicPr>
            <a:picLocks/>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709217" y="216120"/>
            <a:ext cx="898465" cy="898465"/>
          </a:xfrm>
          <a:prstGeom prst="rect">
            <a:avLst/>
          </a:prstGeom>
        </p:spPr>
      </p:pic>
      <p:pic>
        <p:nvPicPr>
          <p:cNvPr id="11" name="Graphic 10" descr="Handshake with solid fill">
            <a:extLst>
              <a:ext uri="{FF2B5EF4-FFF2-40B4-BE49-F238E27FC236}">
                <a16:creationId xmlns:a16="http://schemas.microsoft.com/office/drawing/2014/main" id="{575066F6-31B5-420E-96B0-260DA291A624}"/>
              </a:ext>
            </a:extLst>
          </p:cNvPr>
          <p:cNvPicPr>
            <a:picLocks/>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583202" y="4838171"/>
            <a:ext cx="719144" cy="728049"/>
          </a:xfrm>
          <a:prstGeom prst="rect">
            <a:avLst/>
          </a:prstGeom>
        </p:spPr>
      </p:pic>
      <p:pic>
        <p:nvPicPr>
          <p:cNvPr id="129" name="Graphic 128" descr="Bus with solid fill">
            <a:extLst>
              <a:ext uri="{FF2B5EF4-FFF2-40B4-BE49-F238E27FC236}">
                <a16:creationId xmlns:a16="http://schemas.microsoft.com/office/drawing/2014/main" id="{A54DF28A-1BFD-4769-9732-D33374875DC2}"/>
              </a:ext>
            </a:extLst>
          </p:cNvPr>
          <p:cNvPicPr>
            <a:picLocks/>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4258614" y="2613561"/>
            <a:ext cx="653699" cy="653699"/>
          </a:xfrm>
          <a:prstGeom prst="rect">
            <a:avLst/>
          </a:prstGeom>
        </p:spPr>
      </p:pic>
      <p:pic>
        <p:nvPicPr>
          <p:cNvPr id="130" name="Graphic 129">
            <a:extLst>
              <a:ext uri="{FF2B5EF4-FFF2-40B4-BE49-F238E27FC236}">
                <a16:creationId xmlns:a16="http://schemas.microsoft.com/office/drawing/2014/main" id="{E15A713E-5561-42DC-A88A-83BADCFFD391}"/>
              </a:ext>
            </a:extLst>
          </p:cNvPr>
          <p:cNvPicPr>
            <a:picLocks/>
          </p:cNvPicPr>
          <p:nvPr/>
        </p:nvPicPr>
        <p:blipFill>
          <a:blip r:embed="rId21">
            <a:extLst>
              <a:ext uri="{96DAC541-7B7A-43D3-8B79-37D633B846F1}">
                <asvg:svgBlip xmlns:asvg="http://schemas.microsoft.com/office/drawing/2016/SVG/main" r:embed="rId22"/>
              </a:ext>
            </a:extLst>
          </a:blip>
          <a:stretch>
            <a:fillRect/>
          </a:stretch>
        </p:blipFill>
        <p:spPr>
          <a:xfrm>
            <a:off x="5712697" y="630179"/>
            <a:ext cx="653699" cy="653699"/>
          </a:xfrm>
          <a:prstGeom prst="rect">
            <a:avLst/>
          </a:prstGeom>
        </p:spPr>
      </p:pic>
      <p:sp>
        <p:nvSpPr>
          <p:cNvPr id="131" name="Oval 130">
            <a:extLst>
              <a:ext uri="{FF2B5EF4-FFF2-40B4-BE49-F238E27FC236}">
                <a16:creationId xmlns:a16="http://schemas.microsoft.com/office/drawing/2014/main" id="{2127E138-18E4-468B-AF95-FD721AB4F263}"/>
              </a:ext>
            </a:extLst>
          </p:cNvPr>
          <p:cNvSpPr/>
          <p:nvPr/>
        </p:nvSpPr>
        <p:spPr>
          <a:xfrm>
            <a:off x="4861114" y="219965"/>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Oval 131">
            <a:extLst>
              <a:ext uri="{FF2B5EF4-FFF2-40B4-BE49-F238E27FC236}">
                <a16:creationId xmlns:a16="http://schemas.microsoft.com/office/drawing/2014/main" id="{B76A4369-96D4-460D-87D6-AF6B1B4AB2AC}"/>
              </a:ext>
            </a:extLst>
          </p:cNvPr>
          <p:cNvSpPr/>
          <p:nvPr/>
        </p:nvSpPr>
        <p:spPr>
          <a:xfrm>
            <a:off x="5339289" y="792646"/>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Oval 132">
            <a:extLst>
              <a:ext uri="{FF2B5EF4-FFF2-40B4-BE49-F238E27FC236}">
                <a16:creationId xmlns:a16="http://schemas.microsoft.com/office/drawing/2014/main" id="{A6D64A6B-909B-449A-AFF5-68DB1EC0FF3D}"/>
              </a:ext>
            </a:extLst>
          </p:cNvPr>
          <p:cNvSpPr/>
          <p:nvPr/>
        </p:nvSpPr>
        <p:spPr>
          <a:xfrm>
            <a:off x="6451748" y="378179"/>
            <a:ext cx="252000" cy="252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Oval 135">
            <a:extLst>
              <a:ext uri="{FF2B5EF4-FFF2-40B4-BE49-F238E27FC236}">
                <a16:creationId xmlns:a16="http://schemas.microsoft.com/office/drawing/2014/main" id="{0C15A68C-0349-4797-9EF8-BC6287D18846}"/>
              </a:ext>
            </a:extLst>
          </p:cNvPr>
          <p:cNvSpPr/>
          <p:nvPr/>
        </p:nvSpPr>
        <p:spPr>
          <a:xfrm>
            <a:off x="6896921" y="186350"/>
            <a:ext cx="252000" cy="252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Oval 136">
            <a:extLst>
              <a:ext uri="{FF2B5EF4-FFF2-40B4-BE49-F238E27FC236}">
                <a16:creationId xmlns:a16="http://schemas.microsoft.com/office/drawing/2014/main" id="{CE4A1A24-F08C-4B02-9B59-DC470A9CAFD6}"/>
              </a:ext>
            </a:extLst>
          </p:cNvPr>
          <p:cNvSpPr/>
          <p:nvPr/>
        </p:nvSpPr>
        <p:spPr>
          <a:xfrm>
            <a:off x="5528630" y="270264"/>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TextBox 137">
            <a:extLst>
              <a:ext uri="{FF2B5EF4-FFF2-40B4-BE49-F238E27FC236}">
                <a16:creationId xmlns:a16="http://schemas.microsoft.com/office/drawing/2014/main" id="{87C4B4A6-6EEC-4A1E-A9D9-4DE8444AC09F}"/>
              </a:ext>
            </a:extLst>
          </p:cNvPr>
          <p:cNvSpPr txBox="1"/>
          <p:nvPr/>
        </p:nvSpPr>
        <p:spPr>
          <a:xfrm rot="17073647">
            <a:off x="4912646" y="4241549"/>
            <a:ext cx="2651303" cy="646331"/>
          </a:xfrm>
          <a:prstGeom prst="rect">
            <a:avLst/>
          </a:prstGeom>
          <a:noFill/>
        </p:spPr>
        <p:txBody>
          <a:bodyPr wrap="none" lIns="91440" tIns="45720" rIns="91440" bIns="45720" rtlCol="0" anchor="t">
            <a:spAutoFit/>
          </a:bodyPr>
          <a:lstStyle/>
          <a:p>
            <a:r>
              <a:rPr lang="en-AU" sz="3600" b="1">
                <a:solidFill>
                  <a:schemeClr val="bg1"/>
                </a:solidFill>
              </a:rPr>
              <a:t>Future cities </a:t>
            </a:r>
            <a:endParaRPr lang="en-US" sz="2400">
              <a:solidFill>
                <a:schemeClr val="bg1"/>
              </a:solidFill>
            </a:endParaRPr>
          </a:p>
        </p:txBody>
      </p:sp>
      <p:sp>
        <p:nvSpPr>
          <p:cNvPr id="139" name="TextBox 138">
            <a:extLst>
              <a:ext uri="{FF2B5EF4-FFF2-40B4-BE49-F238E27FC236}">
                <a16:creationId xmlns:a16="http://schemas.microsoft.com/office/drawing/2014/main" id="{7A77C212-6EEB-47DD-AC78-85FC0CCF806D}"/>
              </a:ext>
            </a:extLst>
          </p:cNvPr>
          <p:cNvSpPr txBox="1"/>
          <p:nvPr/>
        </p:nvSpPr>
        <p:spPr>
          <a:xfrm>
            <a:off x="9676299" y="1643727"/>
            <a:ext cx="2425902" cy="738664"/>
          </a:xfrm>
          <a:prstGeom prst="rect">
            <a:avLst/>
          </a:prstGeom>
          <a:noFill/>
        </p:spPr>
        <p:txBody>
          <a:bodyPr wrap="square" rtlCol="0">
            <a:spAutoFit/>
          </a:bodyPr>
          <a:lstStyle/>
          <a:p>
            <a:r>
              <a:rPr lang="en-AU" sz="1400">
                <a:solidFill>
                  <a:schemeClr val="tx1">
                    <a:lumMod val="50000"/>
                    <a:lumOff val="50000"/>
                  </a:schemeClr>
                </a:solidFill>
              </a:rPr>
              <a:t>Reconnecting the people of Coventry with the city’s river.  Restoring the river for wildlife.</a:t>
            </a:r>
          </a:p>
        </p:txBody>
      </p:sp>
      <p:sp>
        <p:nvSpPr>
          <p:cNvPr id="140" name="TextBox 139">
            <a:extLst>
              <a:ext uri="{FF2B5EF4-FFF2-40B4-BE49-F238E27FC236}">
                <a16:creationId xmlns:a16="http://schemas.microsoft.com/office/drawing/2014/main" id="{7C516932-7399-4E22-99F1-9F64421515D1}"/>
              </a:ext>
            </a:extLst>
          </p:cNvPr>
          <p:cNvSpPr txBox="1"/>
          <p:nvPr/>
        </p:nvSpPr>
        <p:spPr>
          <a:xfrm>
            <a:off x="6242014" y="5726524"/>
            <a:ext cx="4189034" cy="461665"/>
          </a:xfrm>
          <a:prstGeom prst="rect">
            <a:avLst/>
          </a:prstGeom>
          <a:noFill/>
        </p:spPr>
        <p:txBody>
          <a:bodyPr wrap="square">
            <a:spAutoFit/>
          </a:bodyPr>
          <a:lstStyle/>
          <a:p>
            <a:r>
              <a:rPr lang="en-AU" sz="2400" b="1">
                <a:solidFill>
                  <a:srgbClr val="FF3399"/>
                </a:solidFill>
              </a:rPr>
              <a:t>PARTNERSHIPS</a:t>
            </a:r>
            <a:endParaRPr lang="en-GB" sz="2400">
              <a:solidFill>
                <a:srgbClr val="FF3399"/>
              </a:solidFill>
            </a:endParaRPr>
          </a:p>
        </p:txBody>
      </p:sp>
      <p:sp>
        <p:nvSpPr>
          <p:cNvPr id="141" name="TextBox 140">
            <a:extLst>
              <a:ext uri="{FF2B5EF4-FFF2-40B4-BE49-F238E27FC236}">
                <a16:creationId xmlns:a16="http://schemas.microsoft.com/office/drawing/2014/main" id="{D41850B0-5057-4247-8931-1A17FA21B26B}"/>
              </a:ext>
            </a:extLst>
          </p:cNvPr>
          <p:cNvSpPr txBox="1"/>
          <p:nvPr/>
        </p:nvSpPr>
        <p:spPr>
          <a:xfrm>
            <a:off x="7295529" y="139772"/>
            <a:ext cx="4123821" cy="461665"/>
          </a:xfrm>
          <a:prstGeom prst="rect">
            <a:avLst/>
          </a:prstGeom>
          <a:noFill/>
        </p:spPr>
        <p:txBody>
          <a:bodyPr wrap="none" rtlCol="0">
            <a:spAutoFit/>
          </a:bodyPr>
          <a:lstStyle/>
          <a:p>
            <a:r>
              <a:rPr lang="en-AU" sz="2400" b="1">
                <a:solidFill>
                  <a:schemeClr val="accent6">
                    <a:lumMod val="60000"/>
                    <a:lumOff val="40000"/>
                  </a:schemeClr>
                </a:solidFill>
              </a:rPr>
              <a:t>SUPPORTING OUR BUSINESSES</a:t>
            </a:r>
          </a:p>
        </p:txBody>
      </p:sp>
      <p:sp>
        <p:nvSpPr>
          <p:cNvPr id="142" name="TextBox 141">
            <a:extLst>
              <a:ext uri="{FF2B5EF4-FFF2-40B4-BE49-F238E27FC236}">
                <a16:creationId xmlns:a16="http://schemas.microsoft.com/office/drawing/2014/main" id="{7A28DF12-F236-49D4-9421-FD9327B4E412}"/>
              </a:ext>
            </a:extLst>
          </p:cNvPr>
          <p:cNvSpPr txBox="1"/>
          <p:nvPr/>
        </p:nvSpPr>
        <p:spPr>
          <a:xfrm>
            <a:off x="231754" y="4433564"/>
            <a:ext cx="2945203" cy="830997"/>
          </a:xfrm>
          <a:prstGeom prst="rect">
            <a:avLst/>
          </a:prstGeom>
          <a:noFill/>
        </p:spPr>
        <p:txBody>
          <a:bodyPr wrap="square" rtlCol="0">
            <a:spAutoFit/>
          </a:bodyPr>
          <a:lstStyle/>
          <a:p>
            <a:r>
              <a:rPr lang="en-AU" sz="2400" b="1">
                <a:solidFill>
                  <a:schemeClr val="accent1">
                    <a:lumMod val="40000"/>
                    <a:lumOff val="60000"/>
                  </a:schemeClr>
                </a:solidFill>
              </a:rPr>
              <a:t>SUPPORTING ENERGY EFFICIENT HOMES</a:t>
            </a:r>
          </a:p>
        </p:txBody>
      </p:sp>
      <p:sp>
        <p:nvSpPr>
          <p:cNvPr id="143" name="TextBox 142">
            <a:extLst>
              <a:ext uri="{FF2B5EF4-FFF2-40B4-BE49-F238E27FC236}">
                <a16:creationId xmlns:a16="http://schemas.microsoft.com/office/drawing/2014/main" id="{35910A77-2F4A-4238-8C90-A73332CBA88F}"/>
              </a:ext>
            </a:extLst>
          </p:cNvPr>
          <p:cNvSpPr txBox="1"/>
          <p:nvPr/>
        </p:nvSpPr>
        <p:spPr>
          <a:xfrm>
            <a:off x="343482" y="5232488"/>
            <a:ext cx="2502160" cy="738664"/>
          </a:xfrm>
          <a:prstGeom prst="rect">
            <a:avLst/>
          </a:prstGeom>
          <a:noFill/>
        </p:spPr>
        <p:txBody>
          <a:bodyPr wrap="square" rtlCol="0">
            <a:spAutoFit/>
          </a:bodyPr>
          <a:lstStyle/>
          <a:p>
            <a:r>
              <a:rPr lang="en-AU" sz="1400">
                <a:solidFill>
                  <a:schemeClr val="tx1">
                    <a:lumMod val="50000"/>
                    <a:lumOff val="50000"/>
                  </a:schemeClr>
                </a:solidFill>
              </a:rPr>
              <a:t>Affordable warmth, LADS, Social Housing Decarbonising Fund</a:t>
            </a:r>
          </a:p>
        </p:txBody>
      </p:sp>
      <p:sp>
        <p:nvSpPr>
          <p:cNvPr id="145" name="TextBox 144">
            <a:extLst>
              <a:ext uri="{FF2B5EF4-FFF2-40B4-BE49-F238E27FC236}">
                <a16:creationId xmlns:a16="http://schemas.microsoft.com/office/drawing/2014/main" id="{70FA38D9-308A-430C-8FB6-C648C918088E}"/>
              </a:ext>
            </a:extLst>
          </p:cNvPr>
          <p:cNvSpPr txBox="1"/>
          <p:nvPr/>
        </p:nvSpPr>
        <p:spPr>
          <a:xfrm>
            <a:off x="9203883" y="502813"/>
            <a:ext cx="3105889" cy="523220"/>
          </a:xfrm>
          <a:prstGeom prst="rect">
            <a:avLst/>
          </a:prstGeom>
          <a:noFill/>
        </p:spPr>
        <p:txBody>
          <a:bodyPr wrap="square" rtlCol="0">
            <a:spAutoFit/>
          </a:bodyPr>
          <a:lstStyle/>
          <a:p>
            <a:r>
              <a:rPr lang="en-AU" sz="1400">
                <a:solidFill>
                  <a:schemeClr val="tx1">
                    <a:lumMod val="50000"/>
                    <a:lumOff val="50000"/>
                  </a:schemeClr>
                </a:solidFill>
              </a:rPr>
              <a:t>Examples include Green Business and Business Sustain</a:t>
            </a:r>
          </a:p>
        </p:txBody>
      </p:sp>
      <p:sp>
        <p:nvSpPr>
          <p:cNvPr id="134" name="TextBox 133">
            <a:extLst>
              <a:ext uri="{FF2B5EF4-FFF2-40B4-BE49-F238E27FC236}">
                <a16:creationId xmlns:a16="http://schemas.microsoft.com/office/drawing/2014/main" id="{2458F08C-2E45-4E23-904C-4B12A8770867}"/>
              </a:ext>
            </a:extLst>
          </p:cNvPr>
          <p:cNvSpPr txBox="1"/>
          <p:nvPr/>
        </p:nvSpPr>
        <p:spPr>
          <a:xfrm>
            <a:off x="6603763" y="6106436"/>
            <a:ext cx="4422654" cy="523220"/>
          </a:xfrm>
          <a:prstGeom prst="rect">
            <a:avLst/>
          </a:prstGeom>
          <a:solidFill>
            <a:schemeClr val="bg1"/>
          </a:solidFill>
        </p:spPr>
        <p:txBody>
          <a:bodyPr wrap="square" rtlCol="0">
            <a:spAutoFit/>
          </a:bodyPr>
          <a:lstStyle/>
          <a:p>
            <a:r>
              <a:rPr lang="en-AU" sz="1400" dirty="0">
                <a:solidFill>
                  <a:schemeClr val="tx1">
                    <a:lumMod val="50000"/>
                    <a:lumOff val="50000"/>
                  </a:schemeClr>
                </a:solidFill>
              </a:rPr>
              <a:t>Examples include Climate Change Board, Food Network, Coventry and Warwickshire Climate Change Conference</a:t>
            </a:r>
          </a:p>
        </p:txBody>
      </p:sp>
      <p:sp>
        <p:nvSpPr>
          <p:cNvPr id="135" name="TextBox 134">
            <a:extLst>
              <a:ext uri="{FF2B5EF4-FFF2-40B4-BE49-F238E27FC236}">
                <a16:creationId xmlns:a16="http://schemas.microsoft.com/office/drawing/2014/main" id="{DAC74249-2E0E-2929-DD45-9DFDC4CAE5AE}"/>
              </a:ext>
            </a:extLst>
          </p:cNvPr>
          <p:cNvSpPr txBox="1"/>
          <p:nvPr/>
        </p:nvSpPr>
        <p:spPr>
          <a:xfrm>
            <a:off x="8449266" y="5487925"/>
            <a:ext cx="3763794" cy="531796"/>
          </a:xfrm>
          <a:prstGeom prst="rect">
            <a:avLst/>
          </a:prstGeom>
          <a:solidFill>
            <a:schemeClr val="bg1"/>
          </a:solidFill>
        </p:spPr>
        <p:txBody>
          <a:bodyPr wrap="square" rtlCol="0">
            <a:spAutoFit/>
          </a:bodyPr>
          <a:lstStyle/>
          <a:p>
            <a:r>
              <a:rPr lang="en-AU" sz="1400" dirty="0">
                <a:solidFill>
                  <a:schemeClr val="tx1">
                    <a:lumMod val="50000"/>
                    <a:lumOff val="50000"/>
                  </a:schemeClr>
                </a:solidFill>
              </a:rPr>
              <a:t>Delivering high speed reliable digital services via 5G network with Project </a:t>
            </a:r>
            <a:r>
              <a:rPr lang="en-AU" sz="1400" dirty="0" err="1">
                <a:solidFill>
                  <a:schemeClr val="tx1">
                    <a:lumMod val="50000"/>
                    <a:lumOff val="50000"/>
                  </a:schemeClr>
                </a:solidFill>
              </a:rPr>
              <a:t>Sherbourne</a:t>
            </a:r>
            <a:endParaRPr lang="en-AU" sz="1400" dirty="0">
              <a:solidFill>
                <a:schemeClr val="tx1">
                  <a:lumMod val="50000"/>
                  <a:lumOff val="50000"/>
                </a:schemeClr>
              </a:solidFill>
            </a:endParaRPr>
          </a:p>
        </p:txBody>
      </p:sp>
      <p:pic>
        <p:nvPicPr>
          <p:cNvPr id="13" name="Graphic 12" descr="Wireless with solid fill">
            <a:extLst>
              <a:ext uri="{FF2B5EF4-FFF2-40B4-BE49-F238E27FC236}">
                <a16:creationId xmlns:a16="http://schemas.microsoft.com/office/drawing/2014/main" id="{8D75D33D-FAE4-40DD-8A5D-25A767271CA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498234" y="4552974"/>
            <a:ext cx="735986" cy="735986"/>
          </a:xfrm>
          <a:prstGeom prst="rect">
            <a:avLst/>
          </a:prstGeom>
        </p:spPr>
      </p:pic>
      <p:sp>
        <p:nvSpPr>
          <p:cNvPr id="144" name="TextBox 143">
            <a:extLst>
              <a:ext uri="{FF2B5EF4-FFF2-40B4-BE49-F238E27FC236}">
                <a16:creationId xmlns:a16="http://schemas.microsoft.com/office/drawing/2014/main" id="{799B68B4-B83A-42FD-BBC9-0C087DDA998D}"/>
              </a:ext>
            </a:extLst>
          </p:cNvPr>
          <p:cNvSpPr txBox="1"/>
          <p:nvPr/>
        </p:nvSpPr>
        <p:spPr>
          <a:xfrm>
            <a:off x="8532852" y="5142176"/>
            <a:ext cx="2644378" cy="461665"/>
          </a:xfrm>
          <a:prstGeom prst="rect">
            <a:avLst/>
          </a:prstGeom>
          <a:noFill/>
        </p:spPr>
        <p:txBody>
          <a:bodyPr wrap="none" rtlCol="0">
            <a:spAutoFit/>
          </a:bodyPr>
          <a:lstStyle/>
          <a:p>
            <a:r>
              <a:rPr lang="en-AU" sz="2400" b="1">
                <a:solidFill>
                  <a:srgbClr val="6600CC"/>
                </a:solidFill>
              </a:rPr>
              <a:t>SMART SOLUTIONS</a:t>
            </a:r>
          </a:p>
        </p:txBody>
      </p:sp>
    </p:spTree>
    <p:extLst>
      <p:ext uri="{BB962C8B-B14F-4D97-AF65-F5344CB8AC3E}">
        <p14:creationId xmlns:p14="http://schemas.microsoft.com/office/powerpoint/2010/main" val="360587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5C0FA0-1DD6-4E64-8771-73216A7FF283}"/>
              </a:ext>
            </a:extLst>
          </p:cNvPr>
          <p:cNvSpPr txBox="1"/>
          <p:nvPr/>
        </p:nvSpPr>
        <p:spPr>
          <a:xfrm>
            <a:off x="326087" y="3071585"/>
            <a:ext cx="7115574" cy="2308324"/>
          </a:xfrm>
          <a:prstGeom prst="rect">
            <a:avLst/>
          </a:prstGeom>
          <a:noFill/>
        </p:spPr>
        <p:txBody>
          <a:bodyPr wrap="square" rtlCol="0">
            <a:spAutoFit/>
          </a:bodyPr>
          <a:lstStyle/>
          <a:p>
            <a:pPr algn="ctr"/>
            <a:r>
              <a:rPr lang="en-GB" sz="4800" b="1" dirty="0"/>
              <a:t>The 5 Holistic Pathways for working towards a Sustainable City</a:t>
            </a:r>
          </a:p>
        </p:txBody>
      </p:sp>
      <p:sp>
        <p:nvSpPr>
          <p:cNvPr id="3" name="Title 1">
            <a:extLst>
              <a:ext uri="{FF2B5EF4-FFF2-40B4-BE49-F238E27FC236}">
                <a16:creationId xmlns:a16="http://schemas.microsoft.com/office/drawing/2014/main" id="{27C177C6-B16D-4ACA-B7EE-3874F086A97C}"/>
              </a:ext>
            </a:extLst>
          </p:cNvPr>
          <p:cNvSpPr>
            <a:spLocks noGrp="1"/>
          </p:cNvSpPr>
          <p:nvPr>
            <p:ph type="title"/>
          </p:nvPr>
        </p:nvSpPr>
        <p:spPr>
          <a:xfrm>
            <a:off x="246322" y="125350"/>
            <a:ext cx="9870443" cy="1508897"/>
          </a:xfrm>
        </p:spPr>
        <p:txBody>
          <a:bodyPr>
            <a:normAutofit/>
          </a:bodyPr>
          <a:lstStyle/>
          <a:p>
            <a:r>
              <a:rPr lang="en-GB" b="1"/>
              <a:t>Creating a shared Vision for a sustainable City…</a:t>
            </a:r>
            <a:endParaRPr lang="en-GB" b="1" dirty="0"/>
          </a:p>
        </p:txBody>
      </p:sp>
      <p:pic>
        <p:nvPicPr>
          <p:cNvPr id="5" name="Picture 2" descr="Future Green Sustainable City Illustration incorporating new ideas in urban planning, architecture  and sustainability">
            <a:extLst>
              <a:ext uri="{FF2B5EF4-FFF2-40B4-BE49-F238E27FC236}">
                <a16:creationId xmlns:a16="http://schemas.microsoft.com/office/drawing/2014/main" id="{FFC3E7E5-B4A4-46FF-8C3E-490AD735C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6194" y="1818570"/>
            <a:ext cx="3476529" cy="2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26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A2F0EA9-CAAE-4966-A4CA-7A3145B041D1}"/>
              </a:ext>
            </a:extLst>
          </p:cNvPr>
          <p:cNvGrpSpPr/>
          <p:nvPr/>
        </p:nvGrpSpPr>
        <p:grpSpPr>
          <a:xfrm>
            <a:off x="382731" y="491425"/>
            <a:ext cx="11426538" cy="5591169"/>
            <a:chOff x="382732" y="355022"/>
            <a:chExt cx="11426538" cy="5591169"/>
          </a:xfrm>
        </p:grpSpPr>
        <p:sp>
          <p:nvSpPr>
            <p:cNvPr id="2" name="Rectangle 1">
              <a:extLst>
                <a:ext uri="{FF2B5EF4-FFF2-40B4-BE49-F238E27FC236}">
                  <a16:creationId xmlns:a16="http://schemas.microsoft.com/office/drawing/2014/main" id="{FCA641E5-2A43-4215-9142-987F489896D8}"/>
                </a:ext>
              </a:extLst>
            </p:cNvPr>
            <p:cNvSpPr/>
            <p:nvPr/>
          </p:nvSpPr>
          <p:spPr>
            <a:xfrm>
              <a:off x="1530927" y="355022"/>
              <a:ext cx="10278343" cy="646331"/>
            </a:xfrm>
            <a:prstGeom prst="rect">
              <a:avLst/>
            </a:prstGeom>
          </p:spPr>
          <p:txBody>
            <a:bodyPr wrap="square">
              <a:spAutoFit/>
            </a:bodyPr>
            <a:lstStyle/>
            <a:p>
              <a:r>
                <a:rPr lang="en-GB" b="1" dirty="0">
                  <a:solidFill>
                    <a:schemeClr val="accent1">
                      <a:lumMod val="60000"/>
                      <a:lumOff val="40000"/>
                    </a:schemeClr>
                  </a:solidFill>
                  <a:latin typeface="Open Sans"/>
                </a:rPr>
                <a:t>The low emission development pathway curbs climate change, creates new economic opportunities and improves the health of human and natural systems.</a:t>
              </a:r>
              <a:endParaRPr lang="en-GB" b="1" i="0" dirty="0">
                <a:solidFill>
                  <a:schemeClr val="accent1">
                    <a:lumMod val="60000"/>
                    <a:lumOff val="40000"/>
                  </a:schemeClr>
                </a:solidFill>
                <a:effectLst/>
                <a:latin typeface="Open Sans"/>
              </a:endParaRPr>
            </a:p>
          </p:txBody>
        </p:sp>
        <p:pic>
          <p:nvPicPr>
            <p:cNvPr id="1026" name="Picture 2">
              <a:extLst>
                <a:ext uri="{FF2B5EF4-FFF2-40B4-BE49-F238E27FC236}">
                  <a16:creationId xmlns:a16="http://schemas.microsoft.com/office/drawing/2014/main" id="{22E5EB96-656D-4C6D-8B61-BFD9DF8EF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32" y="35502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BDBF332-8C2F-460D-A978-3E11C4F191BD}"/>
                </a:ext>
              </a:extLst>
            </p:cNvPr>
            <p:cNvSpPr/>
            <p:nvPr/>
          </p:nvSpPr>
          <p:spPr>
            <a:xfrm>
              <a:off x="1530924" y="1536066"/>
              <a:ext cx="10278342" cy="923330"/>
            </a:xfrm>
            <a:prstGeom prst="rect">
              <a:avLst/>
            </a:prstGeom>
          </p:spPr>
          <p:txBody>
            <a:bodyPr wrap="square">
              <a:spAutoFit/>
            </a:bodyPr>
            <a:lstStyle/>
            <a:p>
              <a:r>
                <a:rPr lang="en-GB" b="1" dirty="0">
                  <a:solidFill>
                    <a:schemeClr val="accent6">
                      <a:lumMod val="60000"/>
                      <a:lumOff val="40000"/>
                    </a:schemeClr>
                  </a:solidFill>
                  <a:latin typeface="Open Sans"/>
                </a:rPr>
                <a:t>The nature-based development pathway protects and enhances the biodiversity and urban ecosystems, which underpin key aspects of local economies and the well-being and resilience of our communities.</a:t>
              </a:r>
              <a:endParaRPr lang="en-GB" dirty="0">
                <a:solidFill>
                  <a:schemeClr val="accent6">
                    <a:lumMod val="60000"/>
                    <a:lumOff val="40000"/>
                  </a:schemeClr>
                </a:solidFill>
              </a:endParaRPr>
            </a:p>
          </p:txBody>
        </p:sp>
        <p:pic>
          <p:nvPicPr>
            <p:cNvPr id="1028" name="Picture 4">
              <a:extLst>
                <a:ext uri="{FF2B5EF4-FFF2-40B4-BE49-F238E27FC236}">
                  <a16:creationId xmlns:a16="http://schemas.microsoft.com/office/drawing/2014/main" id="{575EB4B4-56CD-4E0E-84CC-5F9DF180B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32" y="1536066"/>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A2276F8-EBC0-4BB8-B6C6-C881BBE8267F}"/>
                </a:ext>
              </a:extLst>
            </p:cNvPr>
            <p:cNvSpPr/>
            <p:nvPr/>
          </p:nvSpPr>
          <p:spPr>
            <a:xfrm>
              <a:off x="1530926" y="2690336"/>
              <a:ext cx="10278342" cy="923330"/>
            </a:xfrm>
            <a:prstGeom prst="rect">
              <a:avLst/>
            </a:prstGeom>
          </p:spPr>
          <p:txBody>
            <a:bodyPr wrap="square">
              <a:spAutoFit/>
            </a:bodyPr>
            <a:lstStyle/>
            <a:p>
              <a:r>
                <a:rPr lang="en-GB" b="1" dirty="0">
                  <a:solidFill>
                    <a:schemeClr val="tx1">
                      <a:lumMod val="60000"/>
                      <a:lumOff val="40000"/>
                    </a:schemeClr>
                  </a:solidFill>
                  <a:latin typeface="Open Sans"/>
                </a:rPr>
                <a:t>The circular development pathway and new models of production and consumption build sustainable societies that use recyclable, sharable and replenishing resources to end the linear model of produce, consume, discard.</a:t>
              </a:r>
              <a:endParaRPr lang="en-GB" b="1" i="0" dirty="0">
                <a:solidFill>
                  <a:schemeClr val="tx1">
                    <a:lumMod val="60000"/>
                    <a:lumOff val="40000"/>
                  </a:schemeClr>
                </a:solidFill>
                <a:effectLst/>
                <a:latin typeface="Open Sans"/>
              </a:endParaRPr>
            </a:p>
          </p:txBody>
        </p:sp>
        <p:pic>
          <p:nvPicPr>
            <p:cNvPr id="1030" name="Picture 6">
              <a:extLst>
                <a:ext uri="{FF2B5EF4-FFF2-40B4-BE49-F238E27FC236}">
                  <a16:creationId xmlns:a16="http://schemas.microsoft.com/office/drawing/2014/main" id="{B4E63092-3B9A-465B-823E-2416237CF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32" y="2690336"/>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DA5BC8E-6E23-4746-BE13-2A2372A92682}"/>
                </a:ext>
              </a:extLst>
            </p:cNvPr>
            <p:cNvSpPr/>
            <p:nvPr/>
          </p:nvSpPr>
          <p:spPr>
            <a:xfrm>
              <a:off x="1530924" y="3850463"/>
              <a:ext cx="10278342" cy="923330"/>
            </a:xfrm>
            <a:prstGeom prst="rect">
              <a:avLst/>
            </a:prstGeom>
          </p:spPr>
          <p:txBody>
            <a:bodyPr wrap="square">
              <a:spAutoFit/>
            </a:bodyPr>
            <a:lstStyle/>
            <a:p>
              <a:r>
                <a:rPr lang="en-GB" b="1" dirty="0">
                  <a:solidFill>
                    <a:schemeClr val="bg2">
                      <a:lumMod val="75000"/>
                    </a:schemeClr>
                  </a:solidFill>
                  <a:latin typeface="Open Sans"/>
                </a:rPr>
                <a:t>The resilient development pathway anticipates, prevents, absorbs and recovers from shocks and stresses, especially those brought about by rapid environmental technological, social and demographic change, and to improve essential basic response structures</a:t>
              </a:r>
              <a:endParaRPr lang="en-GB" b="1" i="0" dirty="0">
                <a:solidFill>
                  <a:schemeClr val="bg2">
                    <a:lumMod val="75000"/>
                  </a:schemeClr>
                </a:solidFill>
                <a:effectLst/>
                <a:latin typeface="Open Sans"/>
              </a:endParaRPr>
            </a:p>
          </p:txBody>
        </p:sp>
        <p:pic>
          <p:nvPicPr>
            <p:cNvPr id="1032" name="Picture 8">
              <a:extLst>
                <a:ext uri="{FF2B5EF4-FFF2-40B4-BE49-F238E27FC236}">
                  <a16:creationId xmlns:a16="http://schemas.microsoft.com/office/drawing/2014/main" id="{B912B9BC-DDAF-46A3-B1EC-26913E175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732" y="3844606"/>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F56D0E6-7EAE-4414-B4EE-DC74BBD0FAEE}"/>
                </a:ext>
              </a:extLst>
            </p:cNvPr>
            <p:cNvSpPr/>
            <p:nvPr/>
          </p:nvSpPr>
          <p:spPr>
            <a:xfrm>
              <a:off x="1530924" y="5063887"/>
              <a:ext cx="10278342" cy="646331"/>
            </a:xfrm>
            <a:prstGeom prst="rect">
              <a:avLst/>
            </a:prstGeom>
          </p:spPr>
          <p:txBody>
            <a:bodyPr wrap="square">
              <a:spAutoFit/>
            </a:bodyPr>
            <a:lstStyle/>
            <a:p>
              <a:r>
                <a:rPr lang="en-GB" b="1" dirty="0">
                  <a:solidFill>
                    <a:srgbClr val="FFC000"/>
                  </a:solidFill>
                  <a:latin typeface="Open Sans"/>
                </a:rPr>
                <a:t>Equitable and people-</a:t>
              </a:r>
              <a:r>
                <a:rPr lang="en-GB" b="1" dirty="0" err="1">
                  <a:solidFill>
                    <a:srgbClr val="FFC000"/>
                  </a:solidFill>
                  <a:latin typeface="Open Sans"/>
                </a:rPr>
                <a:t>centered</a:t>
              </a:r>
              <a:r>
                <a:rPr lang="en-GB" b="1" dirty="0">
                  <a:solidFill>
                    <a:srgbClr val="FFC000"/>
                  </a:solidFill>
                  <a:latin typeface="Open Sans"/>
                </a:rPr>
                <a:t> development builds more just, liveable and inclusive urban communities and addresses poverty.</a:t>
              </a:r>
              <a:endParaRPr lang="en-GB" b="1" i="0" dirty="0">
                <a:solidFill>
                  <a:srgbClr val="FFC000"/>
                </a:solidFill>
                <a:effectLst/>
                <a:latin typeface="Open Sans"/>
              </a:endParaRPr>
            </a:p>
          </p:txBody>
        </p:sp>
        <p:pic>
          <p:nvPicPr>
            <p:cNvPr id="1034" name="Picture 10">
              <a:extLst>
                <a:ext uri="{FF2B5EF4-FFF2-40B4-BE49-F238E27FC236}">
                  <a16:creationId xmlns:a16="http://schemas.microsoft.com/office/drawing/2014/main" id="{20DAEBF1-BE9F-4962-A550-EBBB15ECFA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732" y="4993691"/>
              <a:ext cx="952500" cy="952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1349073"/>
      </p:ext>
    </p:extLst>
  </p:cSld>
  <p:clrMapOvr>
    <a:masterClrMapping/>
  </p:clrMapOvr>
  <mc:AlternateContent xmlns:mc="http://schemas.openxmlformats.org/markup-compatibility/2006" xmlns:p14="http://schemas.microsoft.com/office/powerpoint/2010/main">
    <mc:Choice Requires="p14">
      <p:transition spd="slow" p14:dur="30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9C27-A1BA-4B7A-A77B-269A49CAC3A2}"/>
              </a:ext>
            </a:extLst>
          </p:cNvPr>
          <p:cNvSpPr>
            <a:spLocks noGrp="1"/>
          </p:cNvSpPr>
          <p:nvPr>
            <p:ph type="title"/>
          </p:nvPr>
        </p:nvSpPr>
        <p:spPr>
          <a:xfrm>
            <a:off x="2242478" y="293421"/>
            <a:ext cx="3932237" cy="1600200"/>
          </a:xfrm>
        </p:spPr>
        <p:txBody>
          <a:bodyPr>
            <a:normAutofit/>
          </a:bodyPr>
          <a:lstStyle/>
          <a:p>
            <a:pPr algn="ctr"/>
            <a:r>
              <a:rPr lang="en-GB" sz="4800" b="1" dirty="0"/>
              <a:t>Changing Behaviours</a:t>
            </a:r>
          </a:p>
        </p:txBody>
      </p:sp>
      <p:sp>
        <p:nvSpPr>
          <p:cNvPr id="107" name="Text Placeholder 106">
            <a:extLst>
              <a:ext uri="{FF2B5EF4-FFF2-40B4-BE49-F238E27FC236}">
                <a16:creationId xmlns:a16="http://schemas.microsoft.com/office/drawing/2014/main" id="{7AE67C0B-6CF9-4F56-8691-ABEADCFD84E8}"/>
              </a:ext>
            </a:extLst>
          </p:cNvPr>
          <p:cNvSpPr>
            <a:spLocks noGrp="1"/>
          </p:cNvSpPr>
          <p:nvPr>
            <p:ph type="body" sz="half" idx="2"/>
          </p:nvPr>
        </p:nvSpPr>
        <p:spPr>
          <a:xfrm>
            <a:off x="395667" y="2895599"/>
            <a:ext cx="5918156" cy="3498663"/>
          </a:xfrm>
        </p:spPr>
        <p:txBody>
          <a:bodyPr>
            <a:normAutofit/>
          </a:bodyPr>
          <a:lstStyle/>
          <a:p>
            <a:endParaRPr lang="en-GB" sz="1400" dirty="0"/>
          </a:p>
          <a:p>
            <a:r>
              <a:rPr lang="en-GB" sz="2400" dirty="0"/>
              <a:t>As well as delivering the specific projects in the plan, our role as a partner, enabler and leader will be key to changing behaviours</a:t>
            </a:r>
          </a:p>
          <a:p>
            <a:endParaRPr lang="en-GB" sz="1400" dirty="0"/>
          </a:p>
        </p:txBody>
      </p:sp>
      <p:grpSp>
        <p:nvGrpSpPr>
          <p:cNvPr id="55" name="Group 54">
            <a:extLst>
              <a:ext uri="{FF2B5EF4-FFF2-40B4-BE49-F238E27FC236}">
                <a16:creationId xmlns:a16="http://schemas.microsoft.com/office/drawing/2014/main" id="{9379AEB1-C032-4E14-83EE-B703EC91EA5F}"/>
              </a:ext>
            </a:extLst>
          </p:cNvPr>
          <p:cNvGrpSpPr/>
          <p:nvPr/>
        </p:nvGrpSpPr>
        <p:grpSpPr>
          <a:xfrm>
            <a:off x="6637106" y="59192"/>
            <a:ext cx="5554894" cy="6703495"/>
            <a:chOff x="0" y="0"/>
            <a:chExt cx="5981700" cy="7505702"/>
          </a:xfrm>
        </p:grpSpPr>
        <p:grpSp>
          <p:nvGrpSpPr>
            <p:cNvPr id="56" name="Group 55">
              <a:extLst>
                <a:ext uri="{FF2B5EF4-FFF2-40B4-BE49-F238E27FC236}">
                  <a16:creationId xmlns:a16="http://schemas.microsoft.com/office/drawing/2014/main" id="{A6EC0E34-E907-44E6-86B1-8E02D29F6676}"/>
                </a:ext>
              </a:extLst>
            </p:cNvPr>
            <p:cNvGrpSpPr/>
            <p:nvPr/>
          </p:nvGrpSpPr>
          <p:grpSpPr>
            <a:xfrm>
              <a:off x="0" y="133350"/>
              <a:ext cx="5678688" cy="7372352"/>
              <a:chOff x="9524" y="0"/>
              <a:chExt cx="6988810" cy="9525000"/>
            </a:xfrm>
          </p:grpSpPr>
          <p:grpSp>
            <p:nvGrpSpPr>
              <p:cNvPr id="59" name="Group 58">
                <a:extLst>
                  <a:ext uri="{FF2B5EF4-FFF2-40B4-BE49-F238E27FC236}">
                    <a16:creationId xmlns:a16="http://schemas.microsoft.com/office/drawing/2014/main" id="{7927E245-B66D-4A27-8ABD-E1EAD70EBE6F}"/>
                  </a:ext>
                </a:extLst>
              </p:cNvPr>
              <p:cNvGrpSpPr/>
              <p:nvPr/>
            </p:nvGrpSpPr>
            <p:grpSpPr>
              <a:xfrm>
                <a:off x="9525" y="952500"/>
                <a:ext cx="2292350" cy="1914525"/>
                <a:chOff x="-57150" y="0"/>
                <a:chExt cx="2292984" cy="1914525"/>
              </a:xfrm>
            </p:grpSpPr>
            <p:sp>
              <p:nvSpPr>
                <p:cNvPr id="104" name="Hexagon 103">
                  <a:extLst>
                    <a:ext uri="{FF2B5EF4-FFF2-40B4-BE49-F238E27FC236}">
                      <a16:creationId xmlns:a16="http://schemas.microsoft.com/office/drawing/2014/main" id="{1D1C10BB-3B1A-4D91-9851-D1C2F8575000}"/>
                    </a:ext>
                  </a:extLst>
                </p:cNvPr>
                <p:cNvSpPr/>
                <p:nvPr/>
              </p:nvSpPr>
              <p:spPr>
                <a:xfrm>
                  <a:off x="95250" y="0"/>
                  <a:ext cx="2028825" cy="1914525"/>
                </a:xfrm>
                <a:prstGeom prst="hexagon">
                  <a:avLst/>
                </a:prstGeom>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Text Box 2">
                  <a:extLst>
                    <a:ext uri="{FF2B5EF4-FFF2-40B4-BE49-F238E27FC236}">
                      <a16:creationId xmlns:a16="http://schemas.microsoft.com/office/drawing/2014/main" id="{08505409-EBA9-4B24-8410-B7D85D39EFAF}"/>
                    </a:ext>
                  </a:extLst>
                </p:cNvPr>
                <p:cNvSpPr txBox="1">
                  <a:spLocks noChangeArrowheads="1"/>
                </p:cNvSpPr>
                <p:nvPr/>
              </p:nvSpPr>
              <p:spPr bwMode="auto">
                <a:xfrm>
                  <a:off x="-57150" y="402043"/>
                  <a:ext cx="2292984" cy="1331508"/>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New approaches</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 to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Finance &amp;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Investment</a:t>
                  </a:r>
                  <a:endParaRPr lang="en-GB" sz="1100">
                    <a:effectLst/>
                    <a:latin typeface="Calibri" panose="020F0502020204030204" pitchFamily="34" charset="0"/>
                    <a:ea typeface="Calibri" panose="020F0502020204030204" pitchFamily="34" charset="0"/>
                  </a:endParaRPr>
                </a:p>
              </p:txBody>
            </p:sp>
          </p:grpSp>
          <p:grpSp>
            <p:nvGrpSpPr>
              <p:cNvPr id="60" name="Group 59">
                <a:extLst>
                  <a:ext uri="{FF2B5EF4-FFF2-40B4-BE49-F238E27FC236}">
                    <a16:creationId xmlns:a16="http://schemas.microsoft.com/office/drawing/2014/main" id="{BA876308-C124-49FD-98A3-D4922EFC8E94}"/>
                  </a:ext>
                </a:extLst>
              </p:cNvPr>
              <p:cNvGrpSpPr/>
              <p:nvPr/>
            </p:nvGrpSpPr>
            <p:grpSpPr>
              <a:xfrm>
                <a:off x="1619250" y="0"/>
                <a:ext cx="2292984" cy="1914525"/>
                <a:chOff x="0" y="0"/>
                <a:chExt cx="2292984" cy="1914525"/>
              </a:xfrm>
            </p:grpSpPr>
            <p:sp>
              <p:nvSpPr>
                <p:cNvPr id="102" name="Hexagon 101">
                  <a:extLst>
                    <a:ext uri="{FF2B5EF4-FFF2-40B4-BE49-F238E27FC236}">
                      <a16:creationId xmlns:a16="http://schemas.microsoft.com/office/drawing/2014/main" id="{7F265A82-0FD8-49B0-AC7C-84A838D3AF86}"/>
                    </a:ext>
                  </a:extLst>
                </p:cNvPr>
                <p:cNvSpPr/>
                <p:nvPr/>
              </p:nvSpPr>
              <p:spPr>
                <a:xfrm>
                  <a:off x="95250" y="0"/>
                  <a:ext cx="2028825"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Text Box 2">
                  <a:extLst>
                    <a:ext uri="{FF2B5EF4-FFF2-40B4-BE49-F238E27FC236}">
                      <a16:creationId xmlns:a16="http://schemas.microsoft.com/office/drawing/2014/main" id="{3C542B5B-92CD-4023-B925-DCB58375EC1A}"/>
                    </a:ext>
                  </a:extLst>
                </p:cNvPr>
                <p:cNvSpPr txBox="1">
                  <a:spLocks noChangeArrowheads="1"/>
                </p:cNvSpPr>
                <p:nvPr/>
              </p:nvSpPr>
              <p:spPr bwMode="auto">
                <a:xfrm>
                  <a:off x="0" y="771523"/>
                  <a:ext cx="2292984" cy="552451"/>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Training &amp; Skills</a:t>
                  </a:r>
                  <a:endParaRPr lang="en-GB" sz="1100">
                    <a:effectLst/>
                    <a:latin typeface="Calibri" panose="020F0502020204030204" pitchFamily="34" charset="0"/>
                    <a:ea typeface="Calibri" panose="020F0502020204030204" pitchFamily="34" charset="0"/>
                  </a:endParaRPr>
                </a:p>
              </p:txBody>
            </p:sp>
          </p:grpSp>
          <p:grpSp>
            <p:nvGrpSpPr>
              <p:cNvPr id="61" name="Group 60">
                <a:extLst>
                  <a:ext uri="{FF2B5EF4-FFF2-40B4-BE49-F238E27FC236}">
                    <a16:creationId xmlns:a16="http://schemas.microsoft.com/office/drawing/2014/main" id="{68D02481-3684-474D-B76C-AA540DB9C96F}"/>
                  </a:ext>
                </a:extLst>
              </p:cNvPr>
              <p:cNvGrpSpPr/>
              <p:nvPr/>
            </p:nvGrpSpPr>
            <p:grpSpPr>
              <a:xfrm>
                <a:off x="1562100" y="1895475"/>
                <a:ext cx="2292350" cy="1914525"/>
                <a:chOff x="0" y="0"/>
                <a:chExt cx="2292984" cy="1914525"/>
              </a:xfrm>
            </p:grpSpPr>
            <p:sp>
              <p:nvSpPr>
                <p:cNvPr id="100" name="Hexagon 99">
                  <a:extLst>
                    <a:ext uri="{FF2B5EF4-FFF2-40B4-BE49-F238E27FC236}">
                      <a16:creationId xmlns:a16="http://schemas.microsoft.com/office/drawing/2014/main" id="{EF73B20E-30EF-450B-8D0F-EFB007E5757A}"/>
                    </a:ext>
                  </a:extLst>
                </p:cNvPr>
                <p:cNvSpPr/>
                <p:nvPr/>
              </p:nvSpPr>
              <p:spPr>
                <a:xfrm>
                  <a:off x="142875" y="0"/>
                  <a:ext cx="2028825"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Text Box 2">
                  <a:extLst>
                    <a:ext uri="{FF2B5EF4-FFF2-40B4-BE49-F238E27FC236}">
                      <a16:creationId xmlns:a16="http://schemas.microsoft.com/office/drawing/2014/main" id="{247432AC-E129-4233-B7DB-7831B7562763}"/>
                    </a:ext>
                  </a:extLst>
                </p:cNvPr>
                <p:cNvSpPr txBox="1">
                  <a:spLocks noChangeArrowheads="1"/>
                </p:cNvSpPr>
                <p:nvPr/>
              </p:nvSpPr>
              <p:spPr bwMode="auto">
                <a:xfrm>
                  <a:off x="0" y="790575"/>
                  <a:ext cx="2292984" cy="523238"/>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Evidencing Need</a:t>
                  </a:r>
                  <a:endParaRPr lang="en-GB" sz="1100">
                    <a:effectLst/>
                    <a:latin typeface="Calibri" panose="020F0502020204030204" pitchFamily="34" charset="0"/>
                    <a:ea typeface="Calibri" panose="020F0502020204030204" pitchFamily="34" charset="0"/>
                  </a:endParaRPr>
                </a:p>
              </p:txBody>
            </p:sp>
          </p:grpSp>
          <p:grpSp>
            <p:nvGrpSpPr>
              <p:cNvPr id="62" name="Group 61">
                <a:extLst>
                  <a:ext uri="{FF2B5EF4-FFF2-40B4-BE49-F238E27FC236}">
                    <a16:creationId xmlns:a16="http://schemas.microsoft.com/office/drawing/2014/main" id="{6577629B-D941-4CC5-A9E8-0A473848537B}"/>
                  </a:ext>
                </a:extLst>
              </p:cNvPr>
              <p:cNvGrpSpPr/>
              <p:nvPr/>
            </p:nvGrpSpPr>
            <p:grpSpPr>
              <a:xfrm>
                <a:off x="3104976" y="952500"/>
                <a:ext cx="2292350" cy="1914525"/>
                <a:chOff x="-19242" y="0"/>
                <a:chExt cx="2292984" cy="1914525"/>
              </a:xfrm>
            </p:grpSpPr>
            <p:sp>
              <p:nvSpPr>
                <p:cNvPr id="98" name="Hexagon 97">
                  <a:extLst>
                    <a:ext uri="{FF2B5EF4-FFF2-40B4-BE49-F238E27FC236}">
                      <a16:creationId xmlns:a16="http://schemas.microsoft.com/office/drawing/2014/main" id="{EFD79FD1-E549-4E52-BB03-58DC8929F638}"/>
                    </a:ext>
                  </a:extLst>
                </p:cNvPr>
                <p:cNvSpPr/>
                <p:nvPr/>
              </p:nvSpPr>
              <p:spPr>
                <a:xfrm>
                  <a:off x="142875" y="0"/>
                  <a:ext cx="2028825"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Text Box 2">
                  <a:extLst>
                    <a:ext uri="{FF2B5EF4-FFF2-40B4-BE49-F238E27FC236}">
                      <a16:creationId xmlns:a16="http://schemas.microsoft.com/office/drawing/2014/main" id="{FB1A626D-7E7D-44CA-B8D1-8F898E0EFC08}"/>
                    </a:ext>
                  </a:extLst>
                </p:cNvPr>
                <p:cNvSpPr txBox="1">
                  <a:spLocks noChangeArrowheads="1"/>
                </p:cNvSpPr>
                <p:nvPr/>
              </p:nvSpPr>
              <p:spPr bwMode="auto">
                <a:xfrm>
                  <a:off x="-19242" y="95644"/>
                  <a:ext cx="2292984" cy="1637905"/>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Monitoring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Performance</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Outcomes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linked to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Quality of Life</a:t>
                  </a:r>
                  <a:endParaRPr lang="en-GB" sz="1100">
                    <a:effectLst/>
                    <a:latin typeface="Calibri" panose="020F0502020204030204" pitchFamily="34" charset="0"/>
                    <a:ea typeface="Calibri" panose="020F0502020204030204" pitchFamily="34" charset="0"/>
                  </a:endParaRPr>
                </a:p>
              </p:txBody>
            </p:sp>
          </p:grpSp>
          <p:grpSp>
            <p:nvGrpSpPr>
              <p:cNvPr id="63" name="Group 62">
                <a:extLst>
                  <a:ext uri="{FF2B5EF4-FFF2-40B4-BE49-F238E27FC236}">
                    <a16:creationId xmlns:a16="http://schemas.microsoft.com/office/drawing/2014/main" id="{B878ED61-A001-4022-91A9-D0C5C8A21BFB}"/>
                  </a:ext>
                </a:extLst>
              </p:cNvPr>
              <p:cNvGrpSpPr/>
              <p:nvPr/>
            </p:nvGrpSpPr>
            <p:grpSpPr>
              <a:xfrm>
                <a:off x="9525" y="2867025"/>
                <a:ext cx="2292350" cy="1914525"/>
                <a:chOff x="-9541" y="0"/>
                <a:chExt cx="2292984" cy="1914525"/>
              </a:xfrm>
            </p:grpSpPr>
            <p:sp>
              <p:nvSpPr>
                <p:cNvPr id="96" name="Hexagon 95">
                  <a:extLst>
                    <a:ext uri="{FF2B5EF4-FFF2-40B4-BE49-F238E27FC236}">
                      <a16:creationId xmlns:a16="http://schemas.microsoft.com/office/drawing/2014/main" id="{9360958A-7B81-4F06-998B-1499A87126F2}"/>
                    </a:ext>
                  </a:extLst>
                </p:cNvPr>
                <p:cNvSpPr/>
                <p:nvPr/>
              </p:nvSpPr>
              <p:spPr>
                <a:xfrm>
                  <a:off x="142875" y="0"/>
                  <a:ext cx="2028825"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Text Box 2">
                  <a:extLst>
                    <a:ext uri="{FF2B5EF4-FFF2-40B4-BE49-F238E27FC236}">
                      <a16:creationId xmlns:a16="http://schemas.microsoft.com/office/drawing/2014/main" id="{A00ACC6F-71AE-45D0-B687-9C393BC47DBC}"/>
                    </a:ext>
                  </a:extLst>
                </p:cNvPr>
                <p:cNvSpPr txBox="1">
                  <a:spLocks noChangeArrowheads="1"/>
                </p:cNvSpPr>
                <p:nvPr/>
              </p:nvSpPr>
              <p:spPr bwMode="auto">
                <a:xfrm>
                  <a:off x="-9541" y="342264"/>
                  <a:ext cx="2292984" cy="923925"/>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Measuring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Quality of Life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&amp; Sustainability</a:t>
                  </a:r>
                  <a:endParaRPr lang="en-GB" sz="1100">
                    <a:effectLst/>
                    <a:latin typeface="Calibri" panose="020F0502020204030204" pitchFamily="34" charset="0"/>
                    <a:ea typeface="Calibri" panose="020F0502020204030204" pitchFamily="34" charset="0"/>
                  </a:endParaRPr>
                </a:p>
              </p:txBody>
            </p:sp>
          </p:grpSp>
          <p:grpSp>
            <p:nvGrpSpPr>
              <p:cNvPr id="64" name="Group 63">
                <a:extLst>
                  <a:ext uri="{FF2B5EF4-FFF2-40B4-BE49-F238E27FC236}">
                    <a16:creationId xmlns:a16="http://schemas.microsoft.com/office/drawing/2014/main" id="{32CB8A3A-3795-4A61-8D6F-D1E1C7F9F3D0}"/>
                  </a:ext>
                </a:extLst>
              </p:cNvPr>
              <p:cNvGrpSpPr/>
              <p:nvPr/>
            </p:nvGrpSpPr>
            <p:grpSpPr>
              <a:xfrm>
                <a:off x="3124200" y="2800350"/>
                <a:ext cx="2292350" cy="1914525"/>
                <a:chOff x="0" y="0"/>
                <a:chExt cx="2292984" cy="1914525"/>
              </a:xfrm>
            </p:grpSpPr>
            <p:sp>
              <p:nvSpPr>
                <p:cNvPr id="94" name="Hexagon 93">
                  <a:extLst>
                    <a:ext uri="{FF2B5EF4-FFF2-40B4-BE49-F238E27FC236}">
                      <a16:creationId xmlns:a16="http://schemas.microsoft.com/office/drawing/2014/main" id="{937D58F5-A348-43CB-B581-C038CD96FC18}"/>
                    </a:ext>
                  </a:extLst>
                </p:cNvPr>
                <p:cNvSpPr/>
                <p:nvPr/>
              </p:nvSpPr>
              <p:spPr>
                <a:xfrm>
                  <a:off x="142875" y="0"/>
                  <a:ext cx="2028825"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Text Box 2">
                  <a:extLst>
                    <a:ext uri="{FF2B5EF4-FFF2-40B4-BE49-F238E27FC236}">
                      <a16:creationId xmlns:a16="http://schemas.microsoft.com/office/drawing/2014/main" id="{0EED1764-62AB-433A-B320-14796EA3A25A}"/>
                    </a:ext>
                  </a:extLst>
                </p:cNvPr>
                <p:cNvSpPr txBox="1">
                  <a:spLocks noChangeArrowheads="1"/>
                </p:cNvSpPr>
                <p:nvPr/>
              </p:nvSpPr>
              <p:spPr bwMode="auto">
                <a:xfrm>
                  <a:off x="0" y="283805"/>
                  <a:ext cx="2292984" cy="1221145"/>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Assessing</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 Impacts</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of policies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and actions</a:t>
                  </a:r>
                  <a:endParaRPr lang="en-GB" sz="1100">
                    <a:effectLst/>
                    <a:latin typeface="Calibri" panose="020F0502020204030204" pitchFamily="34" charset="0"/>
                    <a:ea typeface="Calibri" panose="020F0502020204030204" pitchFamily="34" charset="0"/>
                  </a:endParaRPr>
                </a:p>
              </p:txBody>
            </p:sp>
          </p:grpSp>
          <p:grpSp>
            <p:nvGrpSpPr>
              <p:cNvPr id="65" name="Group 64">
                <a:extLst>
                  <a:ext uri="{FF2B5EF4-FFF2-40B4-BE49-F238E27FC236}">
                    <a16:creationId xmlns:a16="http://schemas.microsoft.com/office/drawing/2014/main" id="{40C32983-8C27-4547-B07D-6B43C00BE5CB}"/>
                  </a:ext>
                </a:extLst>
              </p:cNvPr>
              <p:cNvGrpSpPr/>
              <p:nvPr/>
            </p:nvGrpSpPr>
            <p:grpSpPr>
              <a:xfrm>
                <a:off x="1562100" y="3752850"/>
                <a:ext cx="2292350" cy="1914525"/>
                <a:chOff x="-47625" y="0"/>
                <a:chExt cx="2292984" cy="1914525"/>
              </a:xfrm>
            </p:grpSpPr>
            <p:sp>
              <p:nvSpPr>
                <p:cNvPr id="92" name="Hexagon 91">
                  <a:extLst>
                    <a:ext uri="{FF2B5EF4-FFF2-40B4-BE49-F238E27FC236}">
                      <a16:creationId xmlns:a16="http://schemas.microsoft.com/office/drawing/2014/main" id="{F086443C-249A-4725-8515-114561B824D3}"/>
                    </a:ext>
                  </a:extLst>
                </p:cNvPr>
                <p:cNvSpPr/>
                <p:nvPr/>
              </p:nvSpPr>
              <p:spPr>
                <a:xfrm>
                  <a:off x="95250" y="0"/>
                  <a:ext cx="2028825"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Text Box 2">
                  <a:extLst>
                    <a:ext uri="{FF2B5EF4-FFF2-40B4-BE49-F238E27FC236}">
                      <a16:creationId xmlns:a16="http://schemas.microsoft.com/office/drawing/2014/main" id="{373DEA43-1541-4241-8955-5A9445DCBB1C}"/>
                    </a:ext>
                  </a:extLst>
                </p:cNvPr>
                <p:cNvSpPr txBox="1">
                  <a:spLocks noChangeArrowheads="1"/>
                </p:cNvSpPr>
                <p:nvPr/>
              </p:nvSpPr>
              <p:spPr bwMode="auto">
                <a:xfrm>
                  <a:off x="-47625" y="476593"/>
                  <a:ext cx="2292984" cy="1109429"/>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Nurturing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Creativity &amp; Innovation</a:t>
                  </a:r>
                  <a:endParaRPr lang="en-GB" sz="1100">
                    <a:effectLst/>
                    <a:latin typeface="Calibri" panose="020F0502020204030204" pitchFamily="34" charset="0"/>
                    <a:ea typeface="Calibri" panose="020F0502020204030204" pitchFamily="34" charset="0"/>
                  </a:endParaRPr>
                </a:p>
              </p:txBody>
            </p:sp>
          </p:grpSp>
          <p:grpSp>
            <p:nvGrpSpPr>
              <p:cNvPr id="66" name="Group 65">
                <a:extLst>
                  <a:ext uri="{FF2B5EF4-FFF2-40B4-BE49-F238E27FC236}">
                    <a16:creationId xmlns:a16="http://schemas.microsoft.com/office/drawing/2014/main" id="{B930E3A8-7FAF-400D-A285-CAC9D26F655B}"/>
                  </a:ext>
                </a:extLst>
              </p:cNvPr>
              <p:cNvGrpSpPr/>
              <p:nvPr/>
            </p:nvGrpSpPr>
            <p:grpSpPr>
              <a:xfrm>
                <a:off x="4705983" y="1857375"/>
                <a:ext cx="2292350" cy="1914525"/>
                <a:chOff x="4230921" y="-3600450"/>
                <a:chExt cx="2292984" cy="1914525"/>
              </a:xfrm>
            </p:grpSpPr>
            <p:sp>
              <p:nvSpPr>
                <p:cNvPr id="90" name="Hexagon 89">
                  <a:extLst>
                    <a:ext uri="{FF2B5EF4-FFF2-40B4-BE49-F238E27FC236}">
                      <a16:creationId xmlns:a16="http://schemas.microsoft.com/office/drawing/2014/main" id="{071FE37C-B110-4258-9E4D-2D6FB3001764}"/>
                    </a:ext>
                  </a:extLst>
                </p:cNvPr>
                <p:cNvSpPr/>
                <p:nvPr/>
              </p:nvSpPr>
              <p:spPr>
                <a:xfrm>
                  <a:off x="4335048" y="-3600450"/>
                  <a:ext cx="2028825"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Text Box 2">
                  <a:extLst>
                    <a:ext uri="{FF2B5EF4-FFF2-40B4-BE49-F238E27FC236}">
                      <a16:creationId xmlns:a16="http://schemas.microsoft.com/office/drawing/2014/main" id="{1DC2A740-AD78-454B-B3DB-4478F4ED6660}"/>
                    </a:ext>
                  </a:extLst>
                </p:cNvPr>
                <p:cNvSpPr txBox="1">
                  <a:spLocks noChangeArrowheads="1"/>
                </p:cNvSpPr>
                <p:nvPr/>
              </p:nvSpPr>
              <p:spPr bwMode="auto">
                <a:xfrm>
                  <a:off x="4230921" y="-3028950"/>
                  <a:ext cx="2292984" cy="751839"/>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Working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collaboratively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across divisions</a:t>
                  </a:r>
                  <a:endParaRPr lang="en-GB" sz="1100">
                    <a:effectLst/>
                    <a:latin typeface="Calibri" panose="020F0502020204030204" pitchFamily="34" charset="0"/>
                    <a:ea typeface="Calibri" panose="020F0502020204030204" pitchFamily="34" charset="0"/>
                  </a:endParaRPr>
                </a:p>
              </p:txBody>
            </p:sp>
          </p:grpSp>
          <p:grpSp>
            <p:nvGrpSpPr>
              <p:cNvPr id="67" name="Group 66">
                <a:extLst>
                  <a:ext uri="{FF2B5EF4-FFF2-40B4-BE49-F238E27FC236}">
                    <a16:creationId xmlns:a16="http://schemas.microsoft.com/office/drawing/2014/main" id="{4E037915-076C-4317-B663-938D00B2F16B}"/>
                  </a:ext>
                </a:extLst>
              </p:cNvPr>
              <p:cNvGrpSpPr/>
              <p:nvPr/>
            </p:nvGrpSpPr>
            <p:grpSpPr>
              <a:xfrm>
                <a:off x="16927" y="4743450"/>
                <a:ext cx="2292350" cy="1914525"/>
                <a:chOff x="-508971" y="-1057275"/>
                <a:chExt cx="2293618" cy="1914525"/>
              </a:xfrm>
            </p:grpSpPr>
            <p:sp>
              <p:nvSpPr>
                <p:cNvPr id="88" name="Hexagon 87">
                  <a:extLst>
                    <a:ext uri="{FF2B5EF4-FFF2-40B4-BE49-F238E27FC236}">
                      <a16:creationId xmlns:a16="http://schemas.microsoft.com/office/drawing/2014/main" id="{8729B5E8-F238-4B76-AF08-8E7C77A5A496}"/>
                    </a:ext>
                  </a:extLst>
                </p:cNvPr>
                <p:cNvSpPr/>
                <p:nvPr/>
              </p:nvSpPr>
              <p:spPr>
                <a:xfrm>
                  <a:off x="-383032" y="-1057275"/>
                  <a:ext cx="2028825"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Text Box 2">
                  <a:extLst>
                    <a:ext uri="{FF2B5EF4-FFF2-40B4-BE49-F238E27FC236}">
                      <a16:creationId xmlns:a16="http://schemas.microsoft.com/office/drawing/2014/main" id="{BBC5A59A-611B-4779-9B5B-F64054F84533}"/>
                    </a:ext>
                  </a:extLst>
                </p:cNvPr>
                <p:cNvSpPr txBox="1">
                  <a:spLocks noChangeArrowheads="1"/>
                </p:cNvSpPr>
                <p:nvPr/>
              </p:nvSpPr>
              <p:spPr bwMode="auto">
                <a:xfrm>
                  <a:off x="-508971" y="-1019176"/>
                  <a:ext cx="2293618" cy="1654595"/>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‘The clock</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 is ticking’</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Focused on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Milestones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and targets</a:t>
                  </a:r>
                  <a:endParaRPr lang="en-GB" sz="1100">
                    <a:effectLst/>
                    <a:latin typeface="Calibri" panose="020F0502020204030204" pitchFamily="34" charset="0"/>
                    <a:ea typeface="Calibri" panose="020F0502020204030204" pitchFamily="34" charset="0"/>
                  </a:endParaRPr>
                </a:p>
              </p:txBody>
            </p:sp>
          </p:grpSp>
          <p:grpSp>
            <p:nvGrpSpPr>
              <p:cNvPr id="68" name="Group 67">
                <a:extLst>
                  <a:ext uri="{FF2B5EF4-FFF2-40B4-BE49-F238E27FC236}">
                    <a16:creationId xmlns:a16="http://schemas.microsoft.com/office/drawing/2014/main" id="{48A83B30-51FB-492D-8DFE-DD5AAC98E33E}"/>
                  </a:ext>
                </a:extLst>
              </p:cNvPr>
              <p:cNvGrpSpPr/>
              <p:nvPr/>
            </p:nvGrpSpPr>
            <p:grpSpPr>
              <a:xfrm>
                <a:off x="4705350" y="3771900"/>
                <a:ext cx="2292984" cy="1914525"/>
                <a:chOff x="4230288" y="-3600450"/>
                <a:chExt cx="2293618" cy="1914525"/>
              </a:xfrm>
            </p:grpSpPr>
            <p:sp>
              <p:nvSpPr>
                <p:cNvPr id="86" name="Hexagon 85">
                  <a:extLst>
                    <a:ext uri="{FF2B5EF4-FFF2-40B4-BE49-F238E27FC236}">
                      <a16:creationId xmlns:a16="http://schemas.microsoft.com/office/drawing/2014/main" id="{FE4A129E-552E-4331-B763-4DF87ADFF400}"/>
                    </a:ext>
                  </a:extLst>
                </p:cNvPr>
                <p:cNvSpPr/>
                <p:nvPr/>
              </p:nvSpPr>
              <p:spPr>
                <a:xfrm>
                  <a:off x="4335048" y="-3600450"/>
                  <a:ext cx="2028825"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Text Box 2">
                  <a:extLst>
                    <a:ext uri="{FF2B5EF4-FFF2-40B4-BE49-F238E27FC236}">
                      <a16:creationId xmlns:a16="http://schemas.microsoft.com/office/drawing/2014/main" id="{3AC7E7FF-C762-48B5-834B-CF2646C1E1AE}"/>
                    </a:ext>
                  </a:extLst>
                </p:cNvPr>
                <p:cNvSpPr txBox="1">
                  <a:spLocks noChangeArrowheads="1"/>
                </p:cNvSpPr>
                <p:nvPr/>
              </p:nvSpPr>
              <p:spPr bwMode="auto">
                <a:xfrm>
                  <a:off x="4230288" y="-3562351"/>
                  <a:ext cx="2293618" cy="1857375"/>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LEAN</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Minimising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Waste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&amp;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Maximising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Efficiency</a:t>
                  </a:r>
                  <a:endParaRPr lang="en-GB" sz="1100">
                    <a:effectLst/>
                    <a:latin typeface="Calibri" panose="020F0502020204030204" pitchFamily="34" charset="0"/>
                    <a:ea typeface="Calibri" panose="020F0502020204030204" pitchFamily="34" charset="0"/>
                  </a:endParaRPr>
                </a:p>
              </p:txBody>
            </p:sp>
          </p:grpSp>
          <p:grpSp>
            <p:nvGrpSpPr>
              <p:cNvPr id="69" name="Group 68">
                <a:extLst>
                  <a:ext uri="{FF2B5EF4-FFF2-40B4-BE49-F238E27FC236}">
                    <a16:creationId xmlns:a16="http://schemas.microsoft.com/office/drawing/2014/main" id="{385D3E0C-CDE3-48DB-A743-67FA5E436C27}"/>
                  </a:ext>
                </a:extLst>
              </p:cNvPr>
              <p:cNvGrpSpPr/>
              <p:nvPr/>
            </p:nvGrpSpPr>
            <p:grpSpPr>
              <a:xfrm>
                <a:off x="3124199" y="4733925"/>
                <a:ext cx="2292984" cy="1914525"/>
                <a:chOff x="4192176" y="-3600450"/>
                <a:chExt cx="2293618" cy="1914525"/>
              </a:xfrm>
            </p:grpSpPr>
            <p:sp>
              <p:nvSpPr>
                <p:cNvPr id="84" name="Hexagon 83">
                  <a:extLst>
                    <a:ext uri="{FF2B5EF4-FFF2-40B4-BE49-F238E27FC236}">
                      <a16:creationId xmlns:a16="http://schemas.microsoft.com/office/drawing/2014/main" id="{A56CC382-E5EE-4B2E-B2BC-361437E3CD94}"/>
                    </a:ext>
                  </a:extLst>
                </p:cNvPr>
                <p:cNvSpPr/>
                <p:nvPr/>
              </p:nvSpPr>
              <p:spPr>
                <a:xfrm>
                  <a:off x="4335048" y="-3600450"/>
                  <a:ext cx="2028825"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Text Box 2">
                  <a:extLst>
                    <a:ext uri="{FF2B5EF4-FFF2-40B4-BE49-F238E27FC236}">
                      <a16:creationId xmlns:a16="http://schemas.microsoft.com/office/drawing/2014/main" id="{351D901D-AD8A-48F3-98D6-929CF09A2780}"/>
                    </a:ext>
                  </a:extLst>
                </p:cNvPr>
                <p:cNvSpPr txBox="1">
                  <a:spLocks noChangeArrowheads="1"/>
                </p:cNvSpPr>
                <p:nvPr/>
              </p:nvSpPr>
              <p:spPr bwMode="auto">
                <a:xfrm>
                  <a:off x="4192176" y="-3501312"/>
                  <a:ext cx="2293618" cy="1514475"/>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A whole life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approach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to procurement &amp; commissioning</a:t>
                  </a:r>
                  <a:endParaRPr lang="en-GB" sz="1100">
                    <a:effectLst/>
                    <a:latin typeface="Calibri" panose="020F0502020204030204" pitchFamily="34" charset="0"/>
                    <a:ea typeface="Calibri" panose="020F0502020204030204" pitchFamily="34" charset="0"/>
                  </a:endParaRPr>
                </a:p>
              </p:txBody>
            </p:sp>
          </p:grpSp>
          <p:grpSp>
            <p:nvGrpSpPr>
              <p:cNvPr id="70" name="Group 69">
                <a:extLst>
                  <a:ext uri="{FF2B5EF4-FFF2-40B4-BE49-F238E27FC236}">
                    <a16:creationId xmlns:a16="http://schemas.microsoft.com/office/drawing/2014/main" id="{C5C52627-EEDD-4626-B8D7-DDF3EDF7B441}"/>
                  </a:ext>
                </a:extLst>
              </p:cNvPr>
              <p:cNvGrpSpPr/>
              <p:nvPr/>
            </p:nvGrpSpPr>
            <p:grpSpPr>
              <a:xfrm>
                <a:off x="1590546" y="5686425"/>
                <a:ext cx="2292984" cy="1914525"/>
                <a:chOff x="18921" y="0"/>
                <a:chExt cx="2292984" cy="1914525"/>
              </a:xfrm>
            </p:grpSpPr>
            <p:sp>
              <p:nvSpPr>
                <p:cNvPr id="82" name="Hexagon 81">
                  <a:extLst>
                    <a:ext uri="{FF2B5EF4-FFF2-40B4-BE49-F238E27FC236}">
                      <a16:creationId xmlns:a16="http://schemas.microsoft.com/office/drawing/2014/main" id="{7E1F4DC0-630D-41E0-AF54-1D0466FB12CF}"/>
                    </a:ext>
                  </a:extLst>
                </p:cNvPr>
                <p:cNvSpPr/>
                <p:nvPr/>
              </p:nvSpPr>
              <p:spPr>
                <a:xfrm>
                  <a:off x="142875" y="0"/>
                  <a:ext cx="2028264"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Text Box 2">
                  <a:extLst>
                    <a:ext uri="{FF2B5EF4-FFF2-40B4-BE49-F238E27FC236}">
                      <a16:creationId xmlns:a16="http://schemas.microsoft.com/office/drawing/2014/main" id="{54186BE1-D825-41C5-BF16-447D0A6066A8}"/>
                    </a:ext>
                  </a:extLst>
                </p:cNvPr>
                <p:cNvSpPr txBox="1">
                  <a:spLocks noChangeArrowheads="1"/>
                </p:cNvSpPr>
                <p:nvPr/>
              </p:nvSpPr>
              <p:spPr bwMode="auto">
                <a:xfrm>
                  <a:off x="18921" y="331309"/>
                  <a:ext cx="2292984" cy="1316763"/>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Focused on</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 influencing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behaviour change</a:t>
                  </a:r>
                  <a:endParaRPr lang="en-GB" sz="1100">
                    <a:effectLst/>
                    <a:latin typeface="Calibri" panose="020F0502020204030204" pitchFamily="34" charset="0"/>
                    <a:ea typeface="Calibri" panose="020F0502020204030204" pitchFamily="34" charset="0"/>
                  </a:endParaRPr>
                </a:p>
              </p:txBody>
            </p:sp>
          </p:grpSp>
          <p:grpSp>
            <p:nvGrpSpPr>
              <p:cNvPr id="71" name="Group 70">
                <a:extLst>
                  <a:ext uri="{FF2B5EF4-FFF2-40B4-BE49-F238E27FC236}">
                    <a16:creationId xmlns:a16="http://schemas.microsoft.com/office/drawing/2014/main" id="{E2210E79-9757-426A-AC38-7ED219069AAC}"/>
                  </a:ext>
                </a:extLst>
              </p:cNvPr>
              <p:cNvGrpSpPr/>
              <p:nvPr/>
            </p:nvGrpSpPr>
            <p:grpSpPr>
              <a:xfrm>
                <a:off x="4647779" y="5686425"/>
                <a:ext cx="2292984" cy="1914525"/>
                <a:chOff x="-421" y="0"/>
                <a:chExt cx="2292984" cy="1914525"/>
              </a:xfrm>
            </p:grpSpPr>
            <p:sp>
              <p:nvSpPr>
                <p:cNvPr id="80" name="Hexagon 79">
                  <a:extLst>
                    <a:ext uri="{FF2B5EF4-FFF2-40B4-BE49-F238E27FC236}">
                      <a16:creationId xmlns:a16="http://schemas.microsoft.com/office/drawing/2014/main" id="{9CC4142E-E3F2-4437-A1BB-F8F54CC1FEF1}"/>
                    </a:ext>
                  </a:extLst>
                </p:cNvPr>
                <p:cNvSpPr/>
                <p:nvPr/>
              </p:nvSpPr>
              <p:spPr>
                <a:xfrm>
                  <a:off x="142875" y="0"/>
                  <a:ext cx="2028264"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1" name="Text Box 2">
                  <a:extLst>
                    <a:ext uri="{FF2B5EF4-FFF2-40B4-BE49-F238E27FC236}">
                      <a16:creationId xmlns:a16="http://schemas.microsoft.com/office/drawing/2014/main" id="{0C6B4029-EEAD-4A8B-8BC8-99B103B23FA1}"/>
                    </a:ext>
                  </a:extLst>
                </p:cNvPr>
                <p:cNvSpPr txBox="1">
                  <a:spLocks noChangeArrowheads="1"/>
                </p:cNvSpPr>
                <p:nvPr/>
              </p:nvSpPr>
              <p:spPr bwMode="auto">
                <a:xfrm>
                  <a:off x="-421" y="158651"/>
                  <a:ext cx="2292984" cy="1489420"/>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Learning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from others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outside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Coventry</a:t>
                  </a:r>
                  <a:endParaRPr lang="en-GB" sz="1100">
                    <a:effectLst/>
                    <a:latin typeface="Calibri" panose="020F0502020204030204" pitchFamily="34" charset="0"/>
                    <a:ea typeface="Calibri" panose="020F0502020204030204" pitchFamily="34" charset="0"/>
                  </a:endParaRPr>
                </a:p>
              </p:txBody>
            </p:sp>
          </p:grpSp>
          <p:grpSp>
            <p:nvGrpSpPr>
              <p:cNvPr id="72" name="Group 71">
                <a:extLst>
                  <a:ext uri="{FF2B5EF4-FFF2-40B4-BE49-F238E27FC236}">
                    <a16:creationId xmlns:a16="http://schemas.microsoft.com/office/drawing/2014/main" id="{D1D352F6-6708-449A-B529-789337292B99}"/>
                  </a:ext>
                </a:extLst>
              </p:cNvPr>
              <p:cNvGrpSpPr/>
              <p:nvPr/>
            </p:nvGrpSpPr>
            <p:grpSpPr>
              <a:xfrm>
                <a:off x="9524" y="6657975"/>
                <a:ext cx="2292350" cy="1914525"/>
                <a:chOff x="9527" y="0"/>
                <a:chExt cx="2292984" cy="1914525"/>
              </a:xfrm>
            </p:grpSpPr>
            <p:sp>
              <p:nvSpPr>
                <p:cNvPr id="78" name="Hexagon 77">
                  <a:extLst>
                    <a:ext uri="{FF2B5EF4-FFF2-40B4-BE49-F238E27FC236}">
                      <a16:creationId xmlns:a16="http://schemas.microsoft.com/office/drawing/2014/main" id="{5E9F28D3-E5E1-4D5D-92D9-C6F4073DE219}"/>
                    </a:ext>
                  </a:extLst>
                </p:cNvPr>
                <p:cNvSpPr/>
                <p:nvPr/>
              </p:nvSpPr>
              <p:spPr>
                <a:xfrm>
                  <a:off x="142875" y="0"/>
                  <a:ext cx="2028190"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9" name="Text Box 2">
                  <a:extLst>
                    <a:ext uri="{FF2B5EF4-FFF2-40B4-BE49-F238E27FC236}">
                      <a16:creationId xmlns:a16="http://schemas.microsoft.com/office/drawing/2014/main" id="{F52D717E-A0B6-4094-BF84-80D2A3DD012D}"/>
                    </a:ext>
                  </a:extLst>
                </p:cNvPr>
                <p:cNvSpPr txBox="1">
                  <a:spLocks noChangeArrowheads="1"/>
                </p:cNvSpPr>
                <p:nvPr/>
              </p:nvSpPr>
              <p:spPr bwMode="auto">
                <a:xfrm>
                  <a:off x="9527" y="439676"/>
                  <a:ext cx="2292984" cy="864461"/>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Co-Production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with communities</a:t>
                  </a:r>
                  <a:endParaRPr lang="en-GB" sz="1100">
                    <a:effectLst/>
                    <a:latin typeface="Calibri" panose="020F0502020204030204" pitchFamily="34" charset="0"/>
                    <a:ea typeface="Calibri" panose="020F0502020204030204" pitchFamily="34" charset="0"/>
                  </a:endParaRPr>
                </a:p>
              </p:txBody>
            </p:sp>
          </p:grpSp>
          <p:sp>
            <p:nvSpPr>
              <p:cNvPr id="73" name="Hexagon 72">
                <a:extLst>
                  <a:ext uri="{FF2B5EF4-FFF2-40B4-BE49-F238E27FC236}">
                    <a16:creationId xmlns:a16="http://schemas.microsoft.com/office/drawing/2014/main" id="{B2610520-EA8F-418A-97DD-97CCDE55A60C}"/>
                  </a:ext>
                </a:extLst>
              </p:cNvPr>
              <p:cNvSpPr/>
              <p:nvPr/>
            </p:nvSpPr>
            <p:spPr>
              <a:xfrm>
                <a:off x="3248025" y="6657975"/>
                <a:ext cx="2027069"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4" name="Hexagon 73">
                <a:extLst>
                  <a:ext uri="{FF2B5EF4-FFF2-40B4-BE49-F238E27FC236}">
                    <a16:creationId xmlns:a16="http://schemas.microsoft.com/office/drawing/2014/main" id="{0F16ED56-A78D-4525-BF9E-2F54AFE13785}"/>
                  </a:ext>
                </a:extLst>
              </p:cNvPr>
              <p:cNvSpPr/>
              <p:nvPr/>
            </p:nvSpPr>
            <p:spPr>
              <a:xfrm>
                <a:off x="4810125" y="7610475"/>
                <a:ext cx="2027069" cy="1914525"/>
              </a:xfrm>
              <a:prstGeom prst="hexagon">
                <a:avLst/>
              </a:prstGeom>
              <a:solidFill>
                <a:schemeClr val="accent1"/>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b="1">
                    <a:solidFill>
                      <a:srgbClr val="FFFFFF"/>
                    </a:solidFill>
                    <a:effectLst/>
                    <a:latin typeface="Calibri" panose="020F0502020204030204" pitchFamily="34" charset="0"/>
                    <a:ea typeface="Calibri" panose="020F0502020204030204" pitchFamily="34" charset="0"/>
                  </a:rPr>
                  <a:t>Lobby for change</a:t>
                </a:r>
                <a:endParaRPr lang="en-GB" sz="1100">
                  <a:effectLst/>
                  <a:latin typeface="Calibri" panose="020F0502020204030204" pitchFamily="34" charset="0"/>
                  <a:ea typeface="Calibri" panose="020F0502020204030204" pitchFamily="34" charset="0"/>
                </a:endParaRPr>
              </a:p>
            </p:txBody>
          </p:sp>
          <p:grpSp>
            <p:nvGrpSpPr>
              <p:cNvPr id="75" name="Group 74">
                <a:extLst>
                  <a:ext uri="{FF2B5EF4-FFF2-40B4-BE49-F238E27FC236}">
                    <a16:creationId xmlns:a16="http://schemas.microsoft.com/office/drawing/2014/main" id="{C723C457-C53D-4BA3-9A58-D3EF047105C0}"/>
                  </a:ext>
                </a:extLst>
              </p:cNvPr>
              <p:cNvGrpSpPr/>
              <p:nvPr/>
            </p:nvGrpSpPr>
            <p:grpSpPr>
              <a:xfrm>
                <a:off x="1562098" y="7600950"/>
                <a:ext cx="2292984" cy="1914525"/>
                <a:chOff x="19048" y="0"/>
                <a:chExt cx="2292984" cy="1914525"/>
              </a:xfrm>
            </p:grpSpPr>
            <p:sp>
              <p:nvSpPr>
                <p:cNvPr id="76" name="Hexagon 75">
                  <a:extLst>
                    <a:ext uri="{FF2B5EF4-FFF2-40B4-BE49-F238E27FC236}">
                      <a16:creationId xmlns:a16="http://schemas.microsoft.com/office/drawing/2014/main" id="{E2066614-9E28-48E3-87A5-BA6FD5060F2E}"/>
                    </a:ext>
                  </a:extLst>
                </p:cNvPr>
                <p:cNvSpPr/>
                <p:nvPr/>
              </p:nvSpPr>
              <p:spPr>
                <a:xfrm>
                  <a:off x="142875" y="0"/>
                  <a:ext cx="2026920" cy="1914525"/>
                </a:xfrm>
                <a:prstGeom prst="hexagon">
                  <a:avLst/>
                </a:prstGeom>
                <a:solidFill>
                  <a:srgbClr val="4472C4"/>
                </a:solidFill>
                <a:ln w="571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Text Box 2">
                  <a:extLst>
                    <a:ext uri="{FF2B5EF4-FFF2-40B4-BE49-F238E27FC236}">
                      <a16:creationId xmlns:a16="http://schemas.microsoft.com/office/drawing/2014/main" id="{C24BA3E6-2C71-4EA2-AAE6-F9215B54E134}"/>
                    </a:ext>
                  </a:extLst>
                </p:cNvPr>
                <p:cNvSpPr txBox="1">
                  <a:spLocks noChangeArrowheads="1"/>
                </p:cNvSpPr>
                <p:nvPr/>
              </p:nvSpPr>
              <p:spPr bwMode="auto">
                <a:xfrm>
                  <a:off x="19048" y="361163"/>
                  <a:ext cx="2292984" cy="1381124"/>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Awareness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&amp; Confidence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to challenge</a:t>
                  </a:r>
                  <a:endParaRPr lang="en-GB" sz="1100">
                    <a:effectLst/>
                    <a:latin typeface="Calibri" panose="020F0502020204030204" pitchFamily="34" charset="0"/>
                    <a:ea typeface="Calibri" panose="020F0502020204030204" pitchFamily="34" charset="0"/>
                  </a:endParaRPr>
                </a:p>
              </p:txBody>
            </p:sp>
          </p:grpSp>
        </p:grpSp>
        <p:sp>
          <p:nvSpPr>
            <p:cNvPr id="57" name="Text Box 2">
              <a:extLst>
                <a:ext uri="{FF2B5EF4-FFF2-40B4-BE49-F238E27FC236}">
                  <a16:creationId xmlns:a16="http://schemas.microsoft.com/office/drawing/2014/main" id="{E1E158B4-1CB3-4A9E-9560-287A9D219812}"/>
                </a:ext>
              </a:extLst>
            </p:cNvPr>
            <p:cNvSpPr txBox="1">
              <a:spLocks noChangeArrowheads="1"/>
            </p:cNvSpPr>
            <p:nvPr/>
          </p:nvSpPr>
          <p:spPr bwMode="auto">
            <a:xfrm>
              <a:off x="2333625" y="5886450"/>
              <a:ext cx="2292984" cy="751839"/>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b="1">
                  <a:solidFill>
                    <a:srgbClr val="FFFFFF"/>
                  </a:solidFill>
                  <a:effectLst/>
                  <a:latin typeface="Calibri" panose="020F0502020204030204" pitchFamily="34" charset="0"/>
                  <a:ea typeface="Calibri" panose="020F0502020204030204" pitchFamily="34" charset="0"/>
                </a:rPr>
                <a:t>Commercialisation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&amp; Social </a:t>
              </a:r>
              <a:endParaRPr lang="en-GB" sz="1100">
                <a:effectLst/>
                <a:latin typeface="Calibri" panose="020F0502020204030204" pitchFamily="34" charset="0"/>
                <a:ea typeface="Calibri" panose="020F0502020204030204" pitchFamily="34" charset="0"/>
              </a:endParaRPr>
            </a:p>
            <a:p>
              <a:pPr algn="ctr"/>
              <a:r>
                <a:rPr lang="en-GB" sz="1400" b="1">
                  <a:solidFill>
                    <a:srgbClr val="FFFFFF"/>
                  </a:solidFill>
                  <a:effectLst/>
                  <a:latin typeface="Calibri" panose="020F0502020204030204" pitchFamily="34" charset="0"/>
                  <a:ea typeface="Calibri" panose="020F0502020204030204" pitchFamily="34" charset="0"/>
                </a:rPr>
                <a:t>Enterprise</a:t>
              </a:r>
              <a:endParaRPr lang="en-GB" sz="1100">
                <a:effectLst/>
                <a:latin typeface="Calibri" panose="020F0502020204030204" pitchFamily="34" charset="0"/>
                <a:ea typeface="Calibri" panose="020F0502020204030204" pitchFamily="34" charset="0"/>
              </a:endParaRPr>
            </a:p>
          </p:txBody>
        </p:sp>
        <p:sp>
          <p:nvSpPr>
            <p:cNvPr id="58" name="Text Box 2">
              <a:extLst>
                <a:ext uri="{FF2B5EF4-FFF2-40B4-BE49-F238E27FC236}">
                  <a16:creationId xmlns:a16="http://schemas.microsoft.com/office/drawing/2014/main" id="{4E9C83DD-041F-4413-99A5-6B1C8DBA1AAD}"/>
                </a:ext>
              </a:extLst>
            </p:cNvPr>
            <p:cNvSpPr txBox="1">
              <a:spLocks noChangeArrowheads="1"/>
            </p:cNvSpPr>
            <p:nvPr/>
          </p:nvSpPr>
          <p:spPr bwMode="auto">
            <a:xfrm>
              <a:off x="3295650" y="0"/>
              <a:ext cx="2686050" cy="65849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endParaRPr lang="en-GB" sz="1100" dirty="0">
                <a:effectLst/>
                <a:latin typeface="Calibri" panose="020F0502020204030204" pitchFamily="34" charset="0"/>
                <a:ea typeface="Calibri" panose="020F0502020204030204" pitchFamily="34" charset="0"/>
              </a:endParaRPr>
            </a:p>
          </p:txBody>
        </p:sp>
      </p:grpSp>
      <p:pic>
        <p:nvPicPr>
          <p:cNvPr id="109" name="Picture 108">
            <a:extLst>
              <a:ext uri="{FF2B5EF4-FFF2-40B4-BE49-F238E27FC236}">
                <a16:creationId xmlns:a16="http://schemas.microsoft.com/office/drawing/2014/main" id="{239CB086-9E6C-41B0-BDA5-06B2AF4B95F7}"/>
              </a:ext>
            </a:extLst>
          </p:cNvPr>
          <p:cNvPicPr>
            <a:picLocks noChangeAspect="1"/>
          </p:cNvPicPr>
          <p:nvPr/>
        </p:nvPicPr>
        <p:blipFill>
          <a:blip r:embed="rId2"/>
          <a:stretch>
            <a:fillRect/>
          </a:stretch>
        </p:blipFill>
        <p:spPr>
          <a:xfrm>
            <a:off x="126841" y="59192"/>
            <a:ext cx="1876425" cy="2085975"/>
          </a:xfrm>
          <a:prstGeom prst="rect">
            <a:avLst/>
          </a:prstGeom>
        </p:spPr>
      </p:pic>
    </p:spTree>
    <p:extLst>
      <p:ext uri="{BB962C8B-B14F-4D97-AF65-F5344CB8AC3E}">
        <p14:creationId xmlns:p14="http://schemas.microsoft.com/office/powerpoint/2010/main" val="169676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91AF30-A638-40B1-A414-C95C69BBAE89}"/>
              </a:ext>
            </a:extLst>
          </p:cNvPr>
          <p:cNvPicPr>
            <a:picLocks noChangeAspect="1"/>
          </p:cNvPicPr>
          <p:nvPr/>
        </p:nvPicPr>
        <p:blipFill rotWithShape="1">
          <a:blip r:embed="rId3"/>
          <a:srcRect t="20489"/>
          <a:stretch/>
        </p:blipFill>
        <p:spPr>
          <a:xfrm>
            <a:off x="4088505" y="152712"/>
            <a:ext cx="7950423" cy="5269633"/>
          </a:xfrm>
          <a:prstGeom prst="rect">
            <a:avLst/>
          </a:prstGeom>
        </p:spPr>
      </p:pic>
      <p:sp>
        <p:nvSpPr>
          <p:cNvPr id="2" name="Title 1">
            <a:extLst>
              <a:ext uri="{FF2B5EF4-FFF2-40B4-BE49-F238E27FC236}">
                <a16:creationId xmlns:a16="http://schemas.microsoft.com/office/drawing/2014/main" id="{DD822136-A3FF-4149-BE68-05BAD137423B}"/>
              </a:ext>
            </a:extLst>
          </p:cNvPr>
          <p:cNvSpPr>
            <a:spLocks noGrp="1"/>
          </p:cNvSpPr>
          <p:nvPr>
            <p:ph type="title"/>
          </p:nvPr>
        </p:nvSpPr>
        <p:spPr>
          <a:xfrm>
            <a:off x="225641" y="640333"/>
            <a:ext cx="3396448" cy="1325563"/>
          </a:xfrm>
        </p:spPr>
        <p:txBody>
          <a:bodyPr>
            <a:normAutofit/>
          </a:bodyPr>
          <a:lstStyle/>
          <a:p>
            <a:r>
              <a:rPr lang="en-GB" b="1" dirty="0"/>
              <a:t>Climate Change Board</a:t>
            </a:r>
          </a:p>
        </p:txBody>
      </p:sp>
      <p:sp>
        <p:nvSpPr>
          <p:cNvPr id="4" name="Rectangle 3">
            <a:extLst>
              <a:ext uri="{FF2B5EF4-FFF2-40B4-BE49-F238E27FC236}">
                <a16:creationId xmlns:a16="http://schemas.microsoft.com/office/drawing/2014/main" id="{BFF6D062-AAB4-4C7E-AD4A-DE222DBA7519}"/>
              </a:ext>
            </a:extLst>
          </p:cNvPr>
          <p:cNvSpPr/>
          <p:nvPr/>
        </p:nvSpPr>
        <p:spPr>
          <a:xfrm>
            <a:off x="371071" y="3900952"/>
            <a:ext cx="5724929" cy="231671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Coventry’s Independent Climate Change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Independent group of partners </a:t>
            </a:r>
            <a:r>
              <a:rPr kumimoji="0" lang="en-GB" sz="18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including academic institutions, utilities, emergency services and third sector organisations. Aim to contribute and shape the strategic direction of the board through collaboration and delivery of sustainability and net zero actions for the city.</a:t>
            </a: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89939474"/>
      </p:ext>
    </p:extLst>
  </p:cSld>
  <p:clrMapOvr>
    <a:masterClrMapping/>
  </p:clrMapOvr>
  <p:timing>
    <p:tnLst>
      <p:par>
        <p:cTn id="1" dur="indefinite" restart="never" nodeType="tmRoot">
          <p:childTnLst>
            <p:par>
              <p:cTn id="2"/>
            </p:par>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2136-A3FF-4149-BE68-05BAD137423B}"/>
              </a:ext>
            </a:extLst>
          </p:cNvPr>
          <p:cNvSpPr>
            <a:spLocks noGrp="1"/>
          </p:cNvSpPr>
          <p:nvPr>
            <p:ph type="title"/>
          </p:nvPr>
        </p:nvSpPr>
        <p:spPr>
          <a:xfrm>
            <a:off x="177001" y="134495"/>
            <a:ext cx="5270488" cy="1325563"/>
          </a:xfrm>
        </p:spPr>
        <p:txBody>
          <a:bodyPr>
            <a:normAutofit/>
          </a:bodyPr>
          <a:lstStyle/>
          <a:p>
            <a:r>
              <a:rPr lang="en-GB" b="1" dirty="0">
                <a:latin typeface="+mn-lt"/>
              </a:rPr>
              <a:t>Supporting Business</a:t>
            </a:r>
          </a:p>
        </p:txBody>
      </p:sp>
      <p:sp>
        <p:nvSpPr>
          <p:cNvPr id="3" name="TextBox 2">
            <a:extLst>
              <a:ext uri="{FF2B5EF4-FFF2-40B4-BE49-F238E27FC236}">
                <a16:creationId xmlns:a16="http://schemas.microsoft.com/office/drawing/2014/main" id="{F2DCCD29-69F6-4767-A912-7CECE9CB52CC}"/>
              </a:ext>
            </a:extLst>
          </p:cNvPr>
          <p:cNvSpPr txBox="1"/>
          <p:nvPr/>
        </p:nvSpPr>
        <p:spPr>
          <a:xfrm>
            <a:off x="369650" y="1460058"/>
            <a:ext cx="6147881"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t>Green Business Programme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Business Sustain </a:t>
            </a:r>
          </a:p>
          <a:p>
            <a:endParaRPr lang="en-GB" sz="2400" dirty="0"/>
          </a:p>
          <a:p>
            <a:pPr marL="285750" indent="-285750">
              <a:buFont typeface="Arial" panose="020B0604020202020204" pitchFamily="34" charset="0"/>
              <a:buChar char="•"/>
            </a:pPr>
            <a:r>
              <a:rPr lang="en-GB" sz="2400" dirty="0"/>
              <a:t>IEMA Member – developing training</a:t>
            </a:r>
          </a:p>
          <a:p>
            <a:endParaRPr lang="en-GB" sz="2400" dirty="0"/>
          </a:p>
          <a:p>
            <a:pPr marL="285750" indent="-285750">
              <a:buFont typeface="Arial" panose="020B0604020202020204" pitchFamily="34" charset="0"/>
              <a:buChar char="•"/>
            </a:pPr>
            <a:r>
              <a:rPr lang="en-GB" sz="2400" dirty="0"/>
              <a:t>Several Transport Initiatives</a:t>
            </a:r>
          </a:p>
          <a:p>
            <a:pPr marL="285750" indent="-285750">
              <a:buFont typeface="Arial" panose="020B0604020202020204" pitchFamily="34" charset="0"/>
              <a:buChar char="•"/>
            </a:pPr>
            <a:endParaRPr lang="en-GB" sz="2400" dirty="0"/>
          </a:p>
        </p:txBody>
      </p:sp>
      <p:pic>
        <p:nvPicPr>
          <p:cNvPr id="6" name="Picture 2" descr="Image result for electric taxi coventry">
            <a:extLst>
              <a:ext uri="{FF2B5EF4-FFF2-40B4-BE49-F238E27FC236}">
                <a16:creationId xmlns:a16="http://schemas.microsoft.com/office/drawing/2014/main" id="{D999E00A-3AA9-4D42-8164-1009778A0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115" y="1289050"/>
            <a:ext cx="3641725"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oventry Council House">
            <a:extLst>
              <a:ext uri="{FF2B5EF4-FFF2-40B4-BE49-F238E27FC236}">
                <a16:creationId xmlns:a16="http://schemas.microsoft.com/office/drawing/2014/main" id="{7DB568F5-A631-4453-ABB3-B24601387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824" y="3798009"/>
            <a:ext cx="18288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89265"/>
      </p:ext>
    </p:extLst>
  </p:cSld>
  <p:clrMapOvr>
    <a:masterClrMapping/>
  </p:clrMapOvr>
  <p:timing>
    <p:tnLst>
      <p:par>
        <p:cTn id="1" dur="indefinite" restart="never" nodeType="tmRoot">
          <p:childTnLst>
            <p:par>
              <p:cTn id="2"/>
            </p:par>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3C365851739444899E08E85BF05860" ma:contentTypeVersion="12" ma:contentTypeDescription="Create a new document." ma:contentTypeScope="" ma:versionID="44eda52a28cff6110222986072256d0e">
  <xsd:schema xmlns:xsd="http://www.w3.org/2001/XMLSchema" xmlns:xs="http://www.w3.org/2001/XMLSchema" xmlns:p="http://schemas.microsoft.com/office/2006/metadata/properties" xmlns:ns3="33fcd579-b0fd-4ec5-abb5-52db5dddca0b" xmlns:ns4="83a82b97-9d73-4c1c-8bb0-7a0a15dc3f3a" targetNamespace="http://schemas.microsoft.com/office/2006/metadata/properties" ma:root="true" ma:fieldsID="9368f81373990c2f67e65c35637d17ff" ns3:_="" ns4:_="">
    <xsd:import namespace="33fcd579-b0fd-4ec5-abb5-52db5dddca0b"/>
    <xsd:import namespace="83a82b97-9d73-4c1c-8bb0-7a0a15dc3f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fcd579-b0fd-4ec5-abb5-52db5dddca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a82b97-9d73-4c1c-8bb0-7a0a15dc3f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EFF962-4766-40A2-9BC2-D6778C28DF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fcd579-b0fd-4ec5-abb5-52db5dddca0b"/>
    <ds:schemaRef ds:uri="83a82b97-9d73-4c1c-8bb0-7a0a15dc3f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66147D-97F9-46A8-9920-5502E20A1E11}">
  <ds:schemaRefs>
    <ds:schemaRef ds:uri="http://schemas.microsoft.com/sharepoint/v3/contenttype/forms"/>
  </ds:schemaRefs>
</ds:datastoreItem>
</file>

<file path=customXml/itemProps3.xml><?xml version="1.0" encoding="utf-8"?>
<ds:datastoreItem xmlns:ds="http://schemas.openxmlformats.org/officeDocument/2006/customXml" ds:itemID="{36C20815-C32F-4E39-B084-D4A3EA7C8DC2}">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33fcd579-b0fd-4ec5-abb5-52db5dddca0b"/>
    <ds:schemaRef ds:uri="http://schemas.microsoft.com/office/infopath/2007/PartnerControls"/>
    <ds:schemaRef ds:uri="http://schemas.openxmlformats.org/package/2006/metadata/core-properties"/>
    <ds:schemaRef ds:uri="83a82b97-9d73-4c1c-8bb0-7a0a15dc3f3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1206</TotalTime>
  <Words>983</Words>
  <Application>Microsoft Office PowerPoint</Application>
  <PresentationFormat>Widescreen</PresentationFormat>
  <Paragraphs>164</Paragraphs>
  <Slides>12</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Gill Sans MT</vt:lpstr>
      <vt:lpstr>Open Sans</vt:lpstr>
      <vt:lpstr>Swis721 BT</vt:lpstr>
      <vt:lpstr>Wingdings</vt:lpstr>
      <vt:lpstr>Office Theme</vt:lpstr>
      <vt:lpstr>1_Default Design</vt:lpstr>
      <vt:lpstr>Addressing Climate Change &amp; Sustainability in Coventry</vt:lpstr>
      <vt:lpstr>PowerPoint Presentation</vt:lpstr>
      <vt:lpstr>PowerPoint Presentation</vt:lpstr>
      <vt:lpstr>PowerPoint Presentation</vt:lpstr>
      <vt:lpstr>Creating a shared Vision for a sustainable City…</vt:lpstr>
      <vt:lpstr>PowerPoint Presentation</vt:lpstr>
      <vt:lpstr>Changing Behaviours</vt:lpstr>
      <vt:lpstr>Climate Change Board</vt:lpstr>
      <vt:lpstr>Supporting Business</vt:lpstr>
      <vt:lpstr>We help our clients with </vt:lpstr>
      <vt:lpstr>Climate Change Strategy… A Green Future for Coventry</vt:lpstr>
      <vt:lpstr>Climate Change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activities in Coventry</dc:title>
  <dc:creator>Willers, Bret</dc:creator>
  <cp:lastModifiedBy>Dillow, Matthew</cp:lastModifiedBy>
  <cp:revision>11</cp:revision>
  <dcterms:created xsi:type="dcterms:W3CDTF">2020-11-30T09:51:25Z</dcterms:created>
  <dcterms:modified xsi:type="dcterms:W3CDTF">2022-07-19T16:02:19Z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0x010100913C365851739444899E08E85BF05860</vt:lpwstr>
  </property>
</Properties>
</file>