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4"/>
  </p:sldMasterIdLst>
  <p:notesMasterIdLst>
    <p:notesMasterId r:id="rId19"/>
  </p:notesMasterIdLst>
  <p:sldIdLst>
    <p:sldId id="256" r:id="rId5"/>
    <p:sldId id="308" r:id="rId6"/>
    <p:sldId id="299" r:id="rId7"/>
    <p:sldId id="265" r:id="rId8"/>
    <p:sldId id="309" r:id="rId9"/>
    <p:sldId id="261" r:id="rId10"/>
    <p:sldId id="313" r:id="rId11"/>
    <p:sldId id="293" r:id="rId12"/>
    <p:sldId id="303" r:id="rId13"/>
    <p:sldId id="304" r:id="rId14"/>
    <p:sldId id="306" r:id="rId15"/>
    <p:sldId id="310" r:id="rId16"/>
    <p:sldId id="311" r:id="rId17"/>
    <p:sldId id="26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050" autoAdjust="0"/>
  </p:normalViewPr>
  <p:slideViewPr>
    <p:cSldViewPr snapToGrid="0">
      <p:cViewPr varScale="1">
        <p:scale>
          <a:sx n="65" d="100"/>
          <a:sy n="65" d="100"/>
        </p:scale>
        <p:origin x="612" y="78"/>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C6F1BA-1CFC-43D1-B97A-63972275E1A7}"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991E9BEF-8D6D-4497-A1AC-E893D869F99D}">
      <dgm:prSet/>
      <dgm:spPr>
        <a:solidFill>
          <a:srgbClr val="0070C0"/>
        </a:solidFill>
      </dgm:spPr>
      <dgm:t>
        <a:bodyPr/>
        <a:lstStyle/>
        <a:p>
          <a:r>
            <a:rPr lang="en-US" dirty="0"/>
            <a:t>CONTACT AREA ACCOUNT MANAGER</a:t>
          </a:r>
        </a:p>
      </dgm:t>
    </dgm:pt>
    <dgm:pt modelId="{85764EAD-073B-4749-BC13-6DBD836B8698}" type="parTrans" cxnId="{2C0E8F2E-A813-46EC-8C32-972DA81166F1}">
      <dgm:prSet/>
      <dgm:spPr/>
      <dgm:t>
        <a:bodyPr/>
        <a:lstStyle/>
        <a:p>
          <a:endParaRPr lang="en-US"/>
        </a:p>
      </dgm:t>
    </dgm:pt>
    <dgm:pt modelId="{EC7E346B-9688-4BA1-A815-1AF8B9377961}" type="sibTrans" cxnId="{2C0E8F2E-A813-46EC-8C32-972DA81166F1}">
      <dgm:prSet/>
      <dgm:spPr/>
      <dgm:t>
        <a:bodyPr/>
        <a:lstStyle/>
        <a:p>
          <a:endParaRPr lang="en-US"/>
        </a:p>
      </dgm:t>
    </dgm:pt>
    <dgm:pt modelId="{419107BB-0617-45F4-B0F1-D3B0EB18ADB6}">
      <dgm:prSet/>
      <dgm:spPr>
        <a:solidFill>
          <a:srgbClr val="0070C0"/>
        </a:solidFill>
      </dgm:spPr>
      <dgm:t>
        <a:bodyPr/>
        <a:lstStyle/>
        <a:p>
          <a:r>
            <a:rPr lang="en-GB" dirty="0"/>
            <a:t>EVENTS </a:t>
          </a:r>
          <a:endParaRPr lang="en-US" dirty="0"/>
        </a:p>
      </dgm:t>
    </dgm:pt>
    <dgm:pt modelId="{382A4E83-8C24-442F-8592-D0F1E3817D11}" type="parTrans" cxnId="{014012AB-916D-45EF-BDAE-EFE887ECF38D}">
      <dgm:prSet/>
      <dgm:spPr/>
      <dgm:t>
        <a:bodyPr/>
        <a:lstStyle/>
        <a:p>
          <a:endParaRPr lang="en-US"/>
        </a:p>
      </dgm:t>
    </dgm:pt>
    <dgm:pt modelId="{8CCEA46D-B58A-4799-9F54-1EC59229CA54}" type="sibTrans" cxnId="{014012AB-916D-45EF-BDAE-EFE887ECF38D}">
      <dgm:prSet/>
      <dgm:spPr/>
      <dgm:t>
        <a:bodyPr/>
        <a:lstStyle/>
        <a:p>
          <a:endParaRPr lang="en-US"/>
        </a:p>
      </dgm:t>
    </dgm:pt>
    <dgm:pt modelId="{4A31A7F3-CBBF-466E-BB44-F1E1193DD742}">
      <dgm:prSet/>
      <dgm:spPr>
        <a:solidFill>
          <a:srgbClr val="0070C0"/>
        </a:solidFill>
      </dgm:spPr>
      <dgm:t>
        <a:bodyPr/>
        <a:lstStyle/>
        <a:p>
          <a:r>
            <a:rPr lang="en-GB" dirty="0"/>
            <a:t>FINDITINCW  </a:t>
          </a:r>
          <a:endParaRPr lang="en-US" dirty="0"/>
        </a:p>
      </dgm:t>
    </dgm:pt>
    <dgm:pt modelId="{CBD06DD5-5225-47C9-9811-1182CE8C8805}" type="parTrans" cxnId="{E1471F78-00C2-49DC-B4B2-3038BF634A16}">
      <dgm:prSet/>
      <dgm:spPr/>
      <dgm:t>
        <a:bodyPr/>
        <a:lstStyle/>
        <a:p>
          <a:endParaRPr lang="en-US"/>
        </a:p>
      </dgm:t>
    </dgm:pt>
    <dgm:pt modelId="{6C24C72F-6E0A-4384-A882-ADC79363284D}" type="sibTrans" cxnId="{E1471F78-00C2-49DC-B4B2-3038BF634A16}">
      <dgm:prSet/>
      <dgm:spPr/>
      <dgm:t>
        <a:bodyPr/>
        <a:lstStyle/>
        <a:p>
          <a:endParaRPr lang="en-US"/>
        </a:p>
      </dgm:t>
    </dgm:pt>
    <dgm:pt modelId="{929FF4B2-F866-4857-A5E4-0129DB6F2082}">
      <dgm:prSet/>
      <dgm:spPr>
        <a:solidFill>
          <a:srgbClr val="0070C0"/>
        </a:solidFill>
      </dgm:spPr>
      <dgm:t>
        <a:bodyPr/>
        <a:lstStyle/>
        <a:p>
          <a:r>
            <a:rPr lang="en-GB" dirty="0"/>
            <a:t>NEWSLETTER </a:t>
          </a:r>
          <a:endParaRPr lang="en-US" dirty="0"/>
        </a:p>
      </dgm:t>
    </dgm:pt>
    <dgm:pt modelId="{DE8A4BE9-E1D7-4E88-A0B6-D8C039FCF869}" type="parTrans" cxnId="{31B0FC95-823E-4CD7-9641-6EF1ECF137D4}">
      <dgm:prSet/>
      <dgm:spPr/>
      <dgm:t>
        <a:bodyPr/>
        <a:lstStyle/>
        <a:p>
          <a:endParaRPr lang="en-US"/>
        </a:p>
      </dgm:t>
    </dgm:pt>
    <dgm:pt modelId="{DB683871-1F24-4ACD-B3BF-4DF199008A69}" type="sibTrans" cxnId="{31B0FC95-823E-4CD7-9641-6EF1ECF137D4}">
      <dgm:prSet/>
      <dgm:spPr/>
      <dgm:t>
        <a:bodyPr/>
        <a:lstStyle/>
        <a:p>
          <a:endParaRPr lang="en-US"/>
        </a:p>
      </dgm:t>
    </dgm:pt>
    <dgm:pt modelId="{FE9962E3-762C-40A4-B7E3-929928095101}">
      <dgm:prSet/>
      <dgm:spPr>
        <a:solidFill>
          <a:srgbClr val="0070C0"/>
        </a:solidFill>
      </dgm:spPr>
      <dgm:t>
        <a:bodyPr/>
        <a:lstStyle/>
        <a:p>
          <a:r>
            <a:rPr lang="en-GB" dirty="0"/>
            <a:t>LEGAL &amp; PROFESSIONAL SERVICES </a:t>
          </a:r>
          <a:endParaRPr lang="en-US" dirty="0"/>
        </a:p>
      </dgm:t>
    </dgm:pt>
    <dgm:pt modelId="{55FC6BD9-C949-4DBE-B61A-D9203FA48836}" type="parTrans" cxnId="{571C49F9-006F-460E-ACD3-BAF739B67954}">
      <dgm:prSet/>
      <dgm:spPr/>
      <dgm:t>
        <a:bodyPr/>
        <a:lstStyle/>
        <a:p>
          <a:endParaRPr lang="en-US"/>
        </a:p>
      </dgm:t>
    </dgm:pt>
    <dgm:pt modelId="{79FF7CDA-2919-4795-AA54-39FD7377D92F}" type="sibTrans" cxnId="{571C49F9-006F-460E-ACD3-BAF739B67954}">
      <dgm:prSet/>
      <dgm:spPr/>
      <dgm:t>
        <a:bodyPr/>
        <a:lstStyle/>
        <a:p>
          <a:endParaRPr lang="en-US"/>
        </a:p>
      </dgm:t>
    </dgm:pt>
    <dgm:pt modelId="{0EA9ED19-73EF-4CD3-A7C9-A31920FA5E9D}" type="pres">
      <dgm:prSet presAssocID="{E3C6F1BA-1CFC-43D1-B97A-63972275E1A7}" presName="diagram" presStyleCnt="0">
        <dgm:presLayoutVars>
          <dgm:dir/>
          <dgm:resizeHandles val="exact"/>
        </dgm:presLayoutVars>
      </dgm:prSet>
      <dgm:spPr/>
    </dgm:pt>
    <dgm:pt modelId="{4BF94661-FED4-4EE5-AC75-5FF547C51650}" type="pres">
      <dgm:prSet presAssocID="{991E9BEF-8D6D-4497-A1AC-E893D869F99D}" presName="node" presStyleLbl="node1" presStyleIdx="0" presStyleCnt="5">
        <dgm:presLayoutVars>
          <dgm:bulletEnabled val="1"/>
        </dgm:presLayoutVars>
      </dgm:prSet>
      <dgm:spPr/>
    </dgm:pt>
    <dgm:pt modelId="{E80E3C34-4B83-48DF-B6E4-CEED87F3A73F}" type="pres">
      <dgm:prSet presAssocID="{EC7E346B-9688-4BA1-A815-1AF8B9377961}" presName="sibTrans" presStyleCnt="0"/>
      <dgm:spPr/>
    </dgm:pt>
    <dgm:pt modelId="{D2CA0F15-4929-4146-B092-59B587921C46}" type="pres">
      <dgm:prSet presAssocID="{419107BB-0617-45F4-B0F1-D3B0EB18ADB6}" presName="node" presStyleLbl="node1" presStyleIdx="1" presStyleCnt="5">
        <dgm:presLayoutVars>
          <dgm:bulletEnabled val="1"/>
        </dgm:presLayoutVars>
      </dgm:prSet>
      <dgm:spPr/>
    </dgm:pt>
    <dgm:pt modelId="{F385707B-08ED-48DA-9AF4-1C4711C3961D}" type="pres">
      <dgm:prSet presAssocID="{8CCEA46D-B58A-4799-9F54-1EC59229CA54}" presName="sibTrans" presStyleCnt="0"/>
      <dgm:spPr/>
    </dgm:pt>
    <dgm:pt modelId="{163CD15F-6176-47FD-B711-69A414397FBE}" type="pres">
      <dgm:prSet presAssocID="{4A31A7F3-CBBF-466E-BB44-F1E1193DD742}" presName="node" presStyleLbl="node1" presStyleIdx="2" presStyleCnt="5">
        <dgm:presLayoutVars>
          <dgm:bulletEnabled val="1"/>
        </dgm:presLayoutVars>
      </dgm:prSet>
      <dgm:spPr/>
    </dgm:pt>
    <dgm:pt modelId="{082B8EC8-80A5-4B25-B2D2-22DCB8C03D0A}" type="pres">
      <dgm:prSet presAssocID="{6C24C72F-6E0A-4384-A882-ADC79363284D}" presName="sibTrans" presStyleCnt="0"/>
      <dgm:spPr/>
    </dgm:pt>
    <dgm:pt modelId="{B83E3B4C-F0B2-445B-A063-956C7EEF3EAB}" type="pres">
      <dgm:prSet presAssocID="{929FF4B2-F866-4857-A5E4-0129DB6F2082}" presName="node" presStyleLbl="node1" presStyleIdx="3" presStyleCnt="5">
        <dgm:presLayoutVars>
          <dgm:bulletEnabled val="1"/>
        </dgm:presLayoutVars>
      </dgm:prSet>
      <dgm:spPr/>
    </dgm:pt>
    <dgm:pt modelId="{89B2379E-1300-438F-BBF8-11C796987594}" type="pres">
      <dgm:prSet presAssocID="{DB683871-1F24-4ACD-B3BF-4DF199008A69}" presName="sibTrans" presStyleCnt="0"/>
      <dgm:spPr/>
    </dgm:pt>
    <dgm:pt modelId="{2E047B4E-27A1-42D7-B463-E5CA61B5FCFA}" type="pres">
      <dgm:prSet presAssocID="{FE9962E3-762C-40A4-B7E3-929928095101}" presName="node" presStyleLbl="node1" presStyleIdx="4" presStyleCnt="5" custLinFactNeighborX="-5013" custLinFactNeighborY="2221">
        <dgm:presLayoutVars>
          <dgm:bulletEnabled val="1"/>
        </dgm:presLayoutVars>
      </dgm:prSet>
      <dgm:spPr/>
    </dgm:pt>
  </dgm:ptLst>
  <dgm:cxnLst>
    <dgm:cxn modelId="{02256912-1818-4037-A4F7-4BB7E32EA11F}" type="presOf" srcId="{419107BB-0617-45F4-B0F1-D3B0EB18ADB6}" destId="{D2CA0F15-4929-4146-B092-59B587921C46}" srcOrd="0" destOrd="0" presId="urn:microsoft.com/office/officeart/2005/8/layout/default"/>
    <dgm:cxn modelId="{2C0E8F2E-A813-46EC-8C32-972DA81166F1}" srcId="{E3C6F1BA-1CFC-43D1-B97A-63972275E1A7}" destId="{991E9BEF-8D6D-4497-A1AC-E893D869F99D}" srcOrd="0" destOrd="0" parTransId="{85764EAD-073B-4749-BC13-6DBD836B8698}" sibTransId="{EC7E346B-9688-4BA1-A815-1AF8B9377961}"/>
    <dgm:cxn modelId="{E1471F78-00C2-49DC-B4B2-3038BF634A16}" srcId="{E3C6F1BA-1CFC-43D1-B97A-63972275E1A7}" destId="{4A31A7F3-CBBF-466E-BB44-F1E1193DD742}" srcOrd="2" destOrd="0" parTransId="{CBD06DD5-5225-47C9-9811-1182CE8C8805}" sibTransId="{6C24C72F-6E0A-4384-A882-ADC79363284D}"/>
    <dgm:cxn modelId="{3BF1E67E-EEFE-46F2-AD81-C73E3D8BD212}" type="presOf" srcId="{991E9BEF-8D6D-4497-A1AC-E893D869F99D}" destId="{4BF94661-FED4-4EE5-AC75-5FF547C51650}" srcOrd="0" destOrd="0" presId="urn:microsoft.com/office/officeart/2005/8/layout/default"/>
    <dgm:cxn modelId="{31B0FC95-823E-4CD7-9641-6EF1ECF137D4}" srcId="{E3C6F1BA-1CFC-43D1-B97A-63972275E1A7}" destId="{929FF4B2-F866-4857-A5E4-0129DB6F2082}" srcOrd="3" destOrd="0" parTransId="{DE8A4BE9-E1D7-4E88-A0B6-D8C039FCF869}" sibTransId="{DB683871-1F24-4ACD-B3BF-4DF199008A69}"/>
    <dgm:cxn modelId="{014012AB-916D-45EF-BDAE-EFE887ECF38D}" srcId="{E3C6F1BA-1CFC-43D1-B97A-63972275E1A7}" destId="{419107BB-0617-45F4-B0F1-D3B0EB18ADB6}" srcOrd="1" destOrd="0" parTransId="{382A4E83-8C24-442F-8592-D0F1E3817D11}" sibTransId="{8CCEA46D-B58A-4799-9F54-1EC59229CA54}"/>
    <dgm:cxn modelId="{41965BB5-784D-4099-8C72-B91DCA167920}" type="presOf" srcId="{FE9962E3-762C-40A4-B7E3-929928095101}" destId="{2E047B4E-27A1-42D7-B463-E5CA61B5FCFA}" srcOrd="0" destOrd="0" presId="urn:microsoft.com/office/officeart/2005/8/layout/default"/>
    <dgm:cxn modelId="{00753BC9-46E1-49F9-ADC2-EB2ED6D19CE1}" type="presOf" srcId="{E3C6F1BA-1CFC-43D1-B97A-63972275E1A7}" destId="{0EA9ED19-73EF-4CD3-A7C9-A31920FA5E9D}" srcOrd="0" destOrd="0" presId="urn:microsoft.com/office/officeart/2005/8/layout/default"/>
    <dgm:cxn modelId="{E322D1E3-B42F-4E4D-A178-1AB81A3E9256}" type="presOf" srcId="{4A31A7F3-CBBF-466E-BB44-F1E1193DD742}" destId="{163CD15F-6176-47FD-B711-69A414397FBE}" srcOrd="0" destOrd="0" presId="urn:microsoft.com/office/officeart/2005/8/layout/default"/>
    <dgm:cxn modelId="{3F8E9DF2-8AB4-4B15-98E7-A6A9C169A35F}" type="presOf" srcId="{929FF4B2-F866-4857-A5E4-0129DB6F2082}" destId="{B83E3B4C-F0B2-445B-A063-956C7EEF3EAB}" srcOrd="0" destOrd="0" presId="urn:microsoft.com/office/officeart/2005/8/layout/default"/>
    <dgm:cxn modelId="{571C49F9-006F-460E-ACD3-BAF739B67954}" srcId="{E3C6F1BA-1CFC-43D1-B97A-63972275E1A7}" destId="{FE9962E3-762C-40A4-B7E3-929928095101}" srcOrd="4" destOrd="0" parTransId="{55FC6BD9-C949-4DBE-B61A-D9203FA48836}" sibTransId="{79FF7CDA-2919-4795-AA54-39FD7377D92F}"/>
    <dgm:cxn modelId="{D85A5F61-D229-4FE7-B058-3D279F10E952}" type="presParOf" srcId="{0EA9ED19-73EF-4CD3-A7C9-A31920FA5E9D}" destId="{4BF94661-FED4-4EE5-AC75-5FF547C51650}" srcOrd="0" destOrd="0" presId="urn:microsoft.com/office/officeart/2005/8/layout/default"/>
    <dgm:cxn modelId="{7A1C0D25-5A60-4301-AC8F-7865EEEB87B9}" type="presParOf" srcId="{0EA9ED19-73EF-4CD3-A7C9-A31920FA5E9D}" destId="{E80E3C34-4B83-48DF-B6E4-CEED87F3A73F}" srcOrd="1" destOrd="0" presId="urn:microsoft.com/office/officeart/2005/8/layout/default"/>
    <dgm:cxn modelId="{3D17F477-EE94-43EF-B3EC-0C57E2CF3AAF}" type="presParOf" srcId="{0EA9ED19-73EF-4CD3-A7C9-A31920FA5E9D}" destId="{D2CA0F15-4929-4146-B092-59B587921C46}" srcOrd="2" destOrd="0" presId="urn:microsoft.com/office/officeart/2005/8/layout/default"/>
    <dgm:cxn modelId="{C5BC94FE-FCB9-4413-ACEB-0C3CD8F3466F}" type="presParOf" srcId="{0EA9ED19-73EF-4CD3-A7C9-A31920FA5E9D}" destId="{F385707B-08ED-48DA-9AF4-1C4711C3961D}" srcOrd="3" destOrd="0" presId="urn:microsoft.com/office/officeart/2005/8/layout/default"/>
    <dgm:cxn modelId="{F4D83E64-B102-48A1-96E2-942E7CD91E87}" type="presParOf" srcId="{0EA9ED19-73EF-4CD3-A7C9-A31920FA5E9D}" destId="{163CD15F-6176-47FD-B711-69A414397FBE}" srcOrd="4" destOrd="0" presId="urn:microsoft.com/office/officeart/2005/8/layout/default"/>
    <dgm:cxn modelId="{666F91D2-1650-49F6-B33B-5FBC2F0048CE}" type="presParOf" srcId="{0EA9ED19-73EF-4CD3-A7C9-A31920FA5E9D}" destId="{082B8EC8-80A5-4B25-B2D2-22DCB8C03D0A}" srcOrd="5" destOrd="0" presId="urn:microsoft.com/office/officeart/2005/8/layout/default"/>
    <dgm:cxn modelId="{D12F0AA4-E52E-46DC-941B-0103505B891E}" type="presParOf" srcId="{0EA9ED19-73EF-4CD3-A7C9-A31920FA5E9D}" destId="{B83E3B4C-F0B2-445B-A063-956C7EEF3EAB}" srcOrd="6" destOrd="0" presId="urn:microsoft.com/office/officeart/2005/8/layout/default"/>
    <dgm:cxn modelId="{A7D9AA77-D48F-4384-98F5-1BDB7659C549}" type="presParOf" srcId="{0EA9ED19-73EF-4CD3-A7C9-A31920FA5E9D}" destId="{89B2379E-1300-438F-BBF8-11C796987594}" srcOrd="7" destOrd="0" presId="urn:microsoft.com/office/officeart/2005/8/layout/default"/>
    <dgm:cxn modelId="{8DC82B58-3E0E-467E-8E4B-0EA753454795}" type="presParOf" srcId="{0EA9ED19-73EF-4CD3-A7C9-A31920FA5E9D}" destId="{2E047B4E-27A1-42D7-B463-E5CA61B5FCF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C6F1BA-1CFC-43D1-B97A-63972275E1A7}"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991E9BEF-8D6D-4497-A1AC-E893D869F99D}">
      <dgm:prSet/>
      <dgm:spPr>
        <a:solidFill>
          <a:srgbClr val="0070C0"/>
        </a:solidFill>
      </dgm:spPr>
      <dgm:t>
        <a:bodyPr/>
        <a:lstStyle/>
        <a:p>
          <a:r>
            <a:rPr lang="en-US" dirty="0"/>
            <a:t>ACCESS TO BUSINESS SUPPORT, INCLUDING GRANT  FUNDING</a:t>
          </a:r>
        </a:p>
      </dgm:t>
    </dgm:pt>
    <dgm:pt modelId="{85764EAD-073B-4749-BC13-6DBD836B8698}" type="parTrans" cxnId="{2C0E8F2E-A813-46EC-8C32-972DA81166F1}">
      <dgm:prSet/>
      <dgm:spPr/>
      <dgm:t>
        <a:bodyPr/>
        <a:lstStyle/>
        <a:p>
          <a:endParaRPr lang="en-US"/>
        </a:p>
      </dgm:t>
    </dgm:pt>
    <dgm:pt modelId="{EC7E346B-9688-4BA1-A815-1AF8B9377961}" type="sibTrans" cxnId="{2C0E8F2E-A813-46EC-8C32-972DA81166F1}">
      <dgm:prSet/>
      <dgm:spPr/>
      <dgm:t>
        <a:bodyPr/>
        <a:lstStyle/>
        <a:p>
          <a:endParaRPr lang="en-US"/>
        </a:p>
      </dgm:t>
    </dgm:pt>
    <dgm:pt modelId="{419107BB-0617-45F4-B0F1-D3B0EB18ADB6}">
      <dgm:prSet/>
      <dgm:spPr>
        <a:solidFill>
          <a:srgbClr val="0070C0"/>
        </a:solidFill>
      </dgm:spPr>
      <dgm:t>
        <a:bodyPr/>
        <a:lstStyle/>
        <a:p>
          <a:r>
            <a:rPr lang="en-GB" dirty="0"/>
            <a:t>SKILLS &amp; RECRUITMENT </a:t>
          </a:r>
          <a:endParaRPr lang="en-US" dirty="0"/>
        </a:p>
      </dgm:t>
    </dgm:pt>
    <dgm:pt modelId="{382A4E83-8C24-442F-8592-D0F1E3817D11}" type="parTrans" cxnId="{014012AB-916D-45EF-BDAE-EFE887ECF38D}">
      <dgm:prSet/>
      <dgm:spPr/>
      <dgm:t>
        <a:bodyPr/>
        <a:lstStyle/>
        <a:p>
          <a:endParaRPr lang="en-US"/>
        </a:p>
      </dgm:t>
    </dgm:pt>
    <dgm:pt modelId="{8CCEA46D-B58A-4799-9F54-1EC59229CA54}" type="sibTrans" cxnId="{014012AB-916D-45EF-BDAE-EFE887ECF38D}">
      <dgm:prSet/>
      <dgm:spPr/>
      <dgm:t>
        <a:bodyPr/>
        <a:lstStyle/>
        <a:p>
          <a:endParaRPr lang="en-US"/>
        </a:p>
      </dgm:t>
    </dgm:pt>
    <dgm:pt modelId="{4A31A7F3-CBBF-466E-BB44-F1E1193DD742}">
      <dgm:prSet/>
      <dgm:spPr>
        <a:solidFill>
          <a:srgbClr val="0070C0"/>
        </a:solidFill>
      </dgm:spPr>
      <dgm:t>
        <a:bodyPr/>
        <a:lstStyle/>
        <a:p>
          <a:r>
            <a:rPr lang="en-GB" dirty="0"/>
            <a:t>FINDITINCW – ACCESS OPPORTUNITIES   </a:t>
          </a:r>
          <a:endParaRPr lang="en-US" dirty="0"/>
        </a:p>
      </dgm:t>
    </dgm:pt>
    <dgm:pt modelId="{CBD06DD5-5225-47C9-9811-1182CE8C8805}" type="parTrans" cxnId="{E1471F78-00C2-49DC-B4B2-3038BF634A16}">
      <dgm:prSet/>
      <dgm:spPr/>
      <dgm:t>
        <a:bodyPr/>
        <a:lstStyle/>
        <a:p>
          <a:endParaRPr lang="en-US"/>
        </a:p>
      </dgm:t>
    </dgm:pt>
    <dgm:pt modelId="{6C24C72F-6E0A-4384-A882-ADC79363284D}" type="sibTrans" cxnId="{E1471F78-00C2-49DC-B4B2-3038BF634A16}">
      <dgm:prSet/>
      <dgm:spPr/>
      <dgm:t>
        <a:bodyPr/>
        <a:lstStyle/>
        <a:p>
          <a:endParaRPr lang="en-US"/>
        </a:p>
      </dgm:t>
    </dgm:pt>
    <dgm:pt modelId="{929FF4B2-F866-4857-A5E4-0129DB6F2082}">
      <dgm:prSet/>
      <dgm:spPr>
        <a:solidFill>
          <a:srgbClr val="0070C0"/>
        </a:solidFill>
      </dgm:spPr>
      <dgm:t>
        <a:bodyPr/>
        <a:lstStyle/>
        <a:p>
          <a:r>
            <a:rPr lang="en-GB" dirty="0"/>
            <a:t>OVERCOME BARRIERS TO GROWTH </a:t>
          </a:r>
          <a:endParaRPr lang="en-US" dirty="0"/>
        </a:p>
      </dgm:t>
    </dgm:pt>
    <dgm:pt modelId="{DE8A4BE9-E1D7-4E88-A0B6-D8C039FCF869}" type="parTrans" cxnId="{31B0FC95-823E-4CD7-9641-6EF1ECF137D4}">
      <dgm:prSet/>
      <dgm:spPr/>
      <dgm:t>
        <a:bodyPr/>
        <a:lstStyle/>
        <a:p>
          <a:endParaRPr lang="en-US"/>
        </a:p>
      </dgm:t>
    </dgm:pt>
    <dgm:pt modelId="{DB683871-1F24-4ACD-B3BF-4DF199008A69}" type="sibTrans" cxnId="{31B0FC95-823E-4CD7-9641-6EF1ECF137D4}">
      <dgm:prSet/>
      <dgm:spPr/>
      <dgm:t>
        <a:bodyPr/>
        <a:lstStyle/>
        <a:p>
          <a:endParaRPr lang="en-US"/>
        </a:p>
      </dgm:t>
    </dgm:pt>
    <dgm:pt modelId="{FE9962E3-762C-40A4-B7E3-929928095101}">
      <dgm:prSet/>
      <dgm:spPr>
        <a:solidFill>
          <a:srgbClr val="0070C0"/>
        </a:solidFill>
      </dgm:spPr>
      <dgm:t>
        <a:bodyPr/>
        <a:lstStyle/>
        <a:p>
          <a:r>
            <a:rPr lang="en-US" dirty="0"/>
            <a:t>COLLABORATION</a:t>
          </a:r>
        </a:p>
      </dgm:t>
    </dgm:pt>
    <dgm:pt modelId="{55FC6BD9-C949-4DBE-B61A-D9203FA48836}" type="parTrans" cxnId="{571C49F9-006F-460E-ACD3-BAF739B67954}">
      <dgm:prSet/>
      <dgm:spPr/>
      <dgm:t>
        <a:bodyPr/>
        <a:lstStyle/>
        <a:p>
          <a:endParaRPr lang="en-US"/>
        </a:p>
      </dgm:t>
    </dgm:pt>
    <dgm:pt modelId="{79FF7CDA-2919-4795-AA54-39FD7377D92F}" type="sibTrans" cxnId="{571C49F9-006F-460E-ACD3-BAF739B67954}">
      <dgm:prSet/>
      <dgm:spPr/>
      <dgm:t>
        <a:bodyPr/>
        <a:lstStyle/>
        <a:p>
          <a:endParaRPr lang="en-US"/>
        </a:p>
      </dgm:t>
    </dgm:pt>
    <dgm:pt modelId="{0EA9ED19-73EF-4CD3-A7C9-A31920FA5E9D}" type="pres">
      <dgm:prSet presAssocID="{E3C6F1BA-1CFC-43D1-B97A-63972275E1A7}" presName="diagram" presStyleCnt="0">
        <dgm:presLayoutVars>
          <dgm:dir/>
          <dgm:resizeHandles val="exact"/>
        </dgm:presLayoutVars>
      </dgm:prSet>
      <dgm:spPr/>
    </dgm:pt>
    <dgm:pt modelId="{4BF94661-FED4-4EE5-AC75-5FF547C51650}" type="pres">
      <dgm:prSet presAssocID="{991E9BEF-8D6D-4497-A1AC-E893D869F99D}" presName="node" presStyleLbl="node1" presStyleIdx="0" presStyleCnt="5">
        <dgm:presLayoutVars>
          <dgm:bulletEnabled val="1"/>
        </dgm:presLayoutVars>
      </dgm:prSet>
      <dgm:spPr/>
    </dgm:pt>
    <dgm:pt modelId="{E80E3C34-4B83-48DF-B6E4-CEED87F3A73F}" type="pres">
      <dgm:prSet presAssocID="{EC7E346B-9688-4BA1-A815-1AF8B9377961}" presName="sibTrans" presStyleCnt="0"/>
      <dgm:spPr/>
    </dgm:pt>
    <dgm:pt modelId="{D2CA0F15-4929-4146-B092-59B587921C46}" type="pres">
      <dgm:prSet presAssocID="{419107BB-0617-45F4-B0F1-D3B0EB18ADB6}" presName="node" presStyleLbl="node1" presStyleIdx="1" presStyleCnt="5">
        <dgm:presLayoutVars>
          <dgm:bulletEnabled val="1"/>
        </dgm:presLayoutVars>
      </dgm:prSet>
      <dgm:spPr/>
    </dgm:pt>
    <dgm:pt modelId="{F385707B-08ED-48DA-9AF4-1C4711C3961D}" type="pres">
      <dgm:prSet presAssocID="{8CCEA46D-B58A-4799-9F54-1EC59229CA54}" presName="sibTrans" presStyleCnt="0"/>
      <dgm:spPr/>
    </dgm:pt>
    <dgm:pt modelId="{163CD15F-6176-47FD-B711-69A414397FBE}" type="pres">
      <dgm:prSet presAssocID="{4A31A7F3-CBBF-466E-BB44-F1E1193DD742}" presName="node" presStyleLbl="node1" presStyleIdx="2" presStyleCnt="5">
        <dgm:presLayoutVars>
          <dgm:bulletEnabled val="1"/>
        </dgm:presLayoutVars>
      </dgm:prSet>
      <dgm:spPr/>
    </dgm:pt>
    <dgm:pt modelId="{082B8EC8-80A5-4B25-B2D2-22DCB8C03D0A}" type="pres">
      <dgm:prSet presAssocID="{6C24C72F-6E0A-4384-A882-ADC79363284D}" presName="sibTrans" presStyleCnt="0"/>
      <dgm:spPr/>
    </dgm:pt>
    <dgm:pt modelId="{B83E3B4C-F0B2-445B-A063-956C7EEF3EAB}" type="pres">
      <dgm:prSet presAssocID="{929FF4B2-F866-4857-A5E4-0129DB6F2082}" presName="node" presStyleLbl="node1" presStyleIdx="3" presStyleCnt="5">
        <dgm:presLayoutVars>
          <dgm:bulletEnabled val="1"/>
        </dgm:presLayoutVars>
      </dgm:prSet>
      <dgm:spPr/>
    </dgm:pt>
    <dgm:pt modelId="{89B2379E-1300-438F-BBF8-11C796987594}" type="pres">
      <dgm:prSet presAssocID="{DB683871-1F24-4ACD-B3BF-4DF199008A69}" presName="sibTrans" presStyleCnt="0"/>
      <dgm:spPr/>
    </dgm:pt>
    <dgm:pt modelId="{2E047B4E-27A1-42D7-B463-E5CA61B5FCFA}" type="pres">
      <dgm:prSet presAssocID="{FE9962E3-762C-40A4-B7E3-929928095101}" presName="node" presStyleLbl="node1" presStyleIdx="4" presStyleCnt="5" custLinFactNeighborX="-5013" custLinFactNeighborY="2221">
        <dgm:presLayoutVars>
          <dgm:bulletEnabled val="1"/>
        </dgm:presLayoutVars>
      </dgm:prSet>
      <dgm:spPr/>
    </dgm:pt>
  </dgm:ptLst>
  <dgm:cxnLst>
    <dgm:cxn modelId="{02256912-1818-4037-A4F7-4BB7E32EA11F}" type="presOf" srcId="{419107BB-0617-45F4-B0F1-D3B0EB18ADB6}" destId="{D2CA0F15-4929-4146-B092-59B587921C46}" srcOrd="0" destOrd="0" presId="urn:microsoft.com/office/officeart/2005/8/layout/default"/>
    <dgm:cxn modelId="{2C0E8F2E-A813-46EC-8C32-972DA81166F1}" srcId="{E3C6F1BA-1CFC-43D1-B97A-63972275E1A7}" destId="{991E9BEF-8D6D-4497-A1AC-E893D869F99D}" srcOrd="0" destOrd="0" parTransId="{85764EAD-073B-4749-BC13-6DBD836B8698}" sibTransId="{EC7E346B-9688-4BA1-A815-1AF8B9377961}"/>
    <dgm:cxn modelId="{E1471F78-00C2-49DC-B4B2-3038BF634A16}" srcId="{E3C6F1BA-1CFC-43D1-B97A-63972275E1A7}" destId="{4A31A7F3-CBBF-466E-BB44-F1E1193DD742}" srcOrd="2" destOrd="0" parTransId="{CBD06DD5-5225-47C9-9811-1182CE8C8805}" sibTransId="{6C24C72F-6E0A-4384-A882-ADC79363284D}"/>
    <dgm:cxn modelId="{3BF1E67E-EEFE-46F2-AD81-C73E3D8BD212}" type="presOf" srcId="{991E9BEF-8D6D-4497-A1AC-E893D869F99D}" destId="{4BF94661-FED4-4EE5-AC75-5FF547C51650}" srcOrd="0" destOrd="0" presId="urn:microsoft.com/office/officeart/2005/8/layout/default"/>
    <dgm:cxn modelId="{31B0FC95-823E-4CD7-9641-6EF1ECF137D4}" srcId="{E3C6F1BA-1CFC-43D1-B97A-63972275E1A7}" destId="{929FF4B2-F866-4857-A5E4-0129DB6F2082}" srcOrd="3" destOrd="0" parTransId="{DE8A4BE9-E1D7-4E88-A0B6-D8C039FCF869}" sibTransId="{DB683871-1F24-4ACD-B3BF-4DF199008A69}"/>
    <dgm:cxn modelId="{014012AB-916D-45EF-BDAE-EFE887ECF38D}" srcId="{E3C6F1BA-1CFC-43D1-B97A-63972275E1A7}" destId="{419107BB-0617-45F4-B0F1-D3B0EB18ADB6}" srcOrd="1" destOrd="0" parTransId="{382A4E83-8C24-442F-8592-D0F1E3817D11}" sibTransId="{8CCEA46D-B58A-4799-9F54-1EC59229CA54}"/>
    <dgm:cxn modelId="{41965BB5-784D-4099-8C72-B91DCA167920}" type="presOf" srcId="{FE9962E3-762C-40A4-B7E3-929928095101}" destId="{2E047B4E-27A1-42D7-B463-E5CA61B5FCFA}" srcOrd="0" destOrd="0" presId="urn:microsoft.com/office/officeart/2005/8/layout/default"/>
    <dgm:cxn modelId="{00753BC9-46E1-49F9-ADC2-EB2ED6D19CE1}" type="presOf" srcId="{E3C6F1BA-1CFC-43D1-B97A-63972275E1A7}" destId="{0EA9ED19-73EF-4CD3-A7C9-A31920FA5E9D}" srcOrd="0" destOrd="0" presId="urn:microsoft.com/office/officeart/2005/8/layout/default"/>
    <dgm:cxn modelId="{E322D1E3-B42F-4E4D-A178-1AB81A3E9256}" type="presOf" srcId="{4A31A7F3-CBBF-466E-BB44-F1E1193DD742}" destId="{163CD15F-6176-47FD-B711-69A414397FBE}" srcOrd="0" destOrd="0" presId="urn:microsoft.com/office/officeart/2005/8/layout/default"/>
    <dgm:cxn modelId="{3F8E9DF2-8AB4-4B15-98E7-A6A9C169A35F}" type="presOf" srcId="{929FF4B2-F866-4857-A5E4-0129DB6F2082}" destId="{B83E3B4C-F0B2-445B-A063-956C7EEF3EAB}" srcOrd="0" destOrd="0" presId="urn:microsoft.com/office/officeart/2005/8/layout/default"/>
    <dgm:cxn modelId="{571C49F9-006F-460E-ACD3-BAF739B67954}" srcId="{E3C6F1BA-1CFC-43D1-B97A-63972275E1A7}" destId="{FE9962E3-762C-40A4-B7E3-929928095101}" srcOrd="4" destOrd="0" parTransId="{55FC6BD9-C949-4DBE-B61A-D9203FA48836}" sibTransId="{79FF7CDA-2919-4795-AA54-39FD7377D92F}"/>
    <dgm:cxn modelId="{D85A5F61-D229-4FE7-B058-3D279F10E952}" type="presParOf" srcId="{0EA9ED19-73EF-4CD3-A7C9-A31920FA5E9D}" destId="{4BF94661-FED4-4EE5-AC75-5FF547C51650}" srcOrd="0" destOrd="0" presId="urn:microsoft.com/office/officeart/2005/8/layout/default"/>
    <dgm:cxn modelId="{7A1C0D25-5A60-4301-AC8F-7865EEEB87B9}" type="presParOf" srcId="{0EA9ED19-73EF-4CD3-A7C9-A31920FA5E9D}" destId="{E80E3C34-4B83-48DF-B6E4-CEED87F3A73F}" srcOrd="1" destOrd="0" presId="urn:microsoft.com/office/officeart/2005/8/layout/default"/>
    <dgm:cxn modelId="{3D17F477-EE94-43EF-B3EC-0C57E2CF3AAF}" type="presParOf" srcId="{0EA9ED19-73EF-4CD3-A7C9-A31920FA5E9D}" destId="{D2CA0F15-4929-4146-B092-59B587921C46}" srcOrd="2" destOrd="0" presId="urn:microsoft.com/office/officeart/2005/8/layout/default"/>
    <dgm:cxn modelId="{C5BC94FE-FCB9-4413-ACEB-0C3CD8F3466F}" type="presParOf" srcId="{0EA9ED19-73EF-4CD3-A7C9-A31920FA5E9D}" destId="{F385707B-08ED-48DA-9AF4-1C4711C3961D}" srcOrd="3" destOrd="0" presId="urn:microsoft.com/office/officeart/2005/8/layout/default"/>
    <dgm:cxn modelId="{F4D83E64-B102-48A1-96E2-942E7CD91E87}" type="presParOf" srcId="{0EA9ED19-73EF-4CD3-A7C9-A31920FA5E9D}" destId="{163CD15F-6176-47FD-B711-69A414397FBE}" srcOrd="4" destOrd="0" presId="urn:microsoft.com/office/officeart/2005/8/layout/default"/>
    <dgm:cxn modelId="{666F91D2-1650-49F6-B33B-5FBC2F0048CE}" type="presParOf" srcId="{0EA9ED19-73EF-4CD3-A7C9-A31920FA5E9D}" destId="{082B8EC8-80A5-4B25-B2D2-22DCB8C03D0A}" srcOrd="5" destOrd="0" presId="urn:microsoft.com/office/officeart/2005/8/layout/default"/>
    <dgm:cxn modelId="{D12F0AA4-E52E-46DC-941B-0103505B891E}" type="presParOf" srcId="{0EA9ED19-73EF-4CD3-A7C9-A31920FA5E9D}" destId="{B83E3B4C-F0B2-445B-A063-956C7EEF3EAB}" srcOrd="6" destOrd="0" presId="urn:microsoft.com/office/officeart/2005/8/layout/default"/>
    <dgm:cxn modelId="{A7D9AA77-D48F-4384-98F5-1BDB7659C549}" type="presParOf" srcId="{0EA9ED19-73EF-4CD3-A7C9-A31920FA5E9D}" destId="{89B2379E-1300-438F-BBF8-11C796987594}" srcOrd="7" destOrd="0" presId="urn:microsoft.com/office/officeart/2005/8/layout/default"/>
    <dgm:cxn modelId="{8DC82B58-3E0E-467E-8E4B-0EA753454795}" type="presParOf" srcId="{0EA9ED19-73EF-4CD3-A7C9-A31920FA5E9D}" destId="{2E047B4E-27A1-42D7-B463-E5CA61B5FCF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94661-FED4-4EE5-AC75-5FF547C51650}">
      <dsp:nvSpPr>
        <dsp:cNvPr id="0" name=""/>
        <dsp:cNvSpPr/>
      </dsp:nvSpPr>
      <dsp:spPr>
        <a:xfrm>
          <a:off x="0" y="194592"/>
          <a:ext cx="2686347" cy="1611808"/>
        </a:xfrm>
        <a:prstGeom prst="rect">
          <a:avLst/>
        </a:prstGeom>
        <a:solidFill>
          <a:srgbClr val="0070C0"/>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CONTACT AREA ACCOUNT MANAGER</a:t>
          </a:r>
        </a:p>
      </dsp:txBody>
      <dsp:txXfrm>
        <a:off x="0" y="194592"/>
        <a:ext cx="2686347" cy="1611808"/>
      </dsp:txXfrm>
    </dsp:sp>
    <dsp:sp modelId="{D2CA0F15-4929-4146-B092-59B587921C46}">
      <dsp:nvSpPr>
        <dsp:cNvPr id="0" name=""/>
        <dsp:cNvSpPr/>
      </dsp:nvSpPr>
      <dsp:spPr>
        <a:xfrm>
          <a:off x="2954982" y="194592"/>
          <a:ext cx="2686347" cy="1611808"/>
        </a:xfrm>
        <a:prstGeom prst="rect">
          <a:avLst/>
        </a:prstGeom>
        <a:solidFill>
          <a:srgbClr val="0070C0"/>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EVENTS </a:t>
          </a:r>
          <a:endParaRPr lang="en-US" sz="2900" kern="1200" dirty="0"/>
        </a:p>
      </dsp:txBody>
      <dsp:txXfrm>
        <a:off x="2954982" y="194592"/>
        <a:ext cx="2686347" cy="1611808"/>
      </dsp:txXfrm>
    </dsp:sp>
    <dsp:sp modelId="{163CD15F-6176-47FD-B711-69A414397FBE}">
      <dsp:nvSpPr>
        <dsp:cNvPr id="0" name=""/>
        <dsp:cNvSpPr/>
      </dsp:nvSpPr>
      <dsp:spPr>
        <a:xfrm>
          <a:off x="5909964" y="194592"/>
          <a:ext cx="2686347" cy="1611808"/>
        </a:xfrm>
        <a:prstGeom prst="rect">
          <a:avLst/>
        </a:prstGeom>
        <a:solidFill>
          <a:srgbClr val="0070C0"/>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FINDITINCW  </a:t>
          </a:r>
          <a:endParaRPr lang="en-US" sz="2900" kern="1200" dirty="0"/>
        </a:p>
      </dsp:txBody>
      <dsp:txXfrm>
        <a:off x="5909964" y="194592"/>
        <a:ext cx="2686347" cy="1611808"/>
      </dsp:txXfrm>
    </dsp:sp>
    <dsp:sp modelId="{B83E3B4C-F0B2-445B-A063-956C7EEF3EAB}">
      <dsp:nvSpPr>
        <dsp:cNvPr id="0" name=""/>
        <dsp:cNvSpPr/>
      </dsp:nvSpPr>
      <dsp:spPr>
        <a:xfrm>
          <a:off x="1477491" y="2075035"/>
          <a:ext cx="2686347" cy="1611808"/>
        </a:xfrm>
        <a:prstGeom prst="rect">
          <a:avLst/>
        </a:prstGeom>
        <a:solidFill>
          <a:srgbClr val="0070C0"/>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NEWSLETTER </a:t>
          </a:r>
          <a:endParaRPr lang="en-US" sz="2900" kern="1200" dirty="0"/>
        </a:p>
      </dsp:txBody>
      <dsp:txXfrm>
        <a:off x="1477491" y="2075035"/>
        <a:ext cx="2686347" cy="1611808"/>
      </dsp:txXfrm>
    </dsp:sp>
    <dsp:sp modelId="{2E047B4E-27A1-42D7-B463-E5CA61B5FCFA}">
      <dsp:nvSpPr>
        <dsp:cNvPr id="0" name=""/>
        <dsp:cNvSpPr/>
      </dsp:nvSpPr>
      <dsp:spPr>
        <a:xfrm>
          <a:off x="4297806" y="2110834"/>
          <a:ext cx="2686347" cy="1611808"/>
        </a:xfrm>
        <a:prstGeom prst="rect">
          <a:avLst/>
        </a:prstGeom>
        <a:solidFill>
          <a:srgbClr val="0070C0"/>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kern="1200" dirty="0"/>
            <a:t>LEGAL &amp; PROFESSIONAL SERVICES </a:t>
          </a:r>
          <a:endParaRPr lang="en-US" sz="2900" kern="1200" dirty="0"/>
        </a:p>
      </dsp:txBody>
      <dsp:txXfrm>
        <a:off x="4297806" y="2110834"/>
        <a:ext cx="2686347" cy="1611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94661-FED4-4EE5-AC75-5FF547C51650}">
      <dsp:nvSpPr>
        <dsp:cNvPr id="0" name=""/>
        <dsp:cNvSpPr/>
      </dsp:nvSpPr>
      <dsp:spPr>
        <a:xfrm>
          <a:off x="0" y="194592"/>
          <a:ext cx="2686347" cy="1611808"/>
        </a:xfrm>
        <a:prstGeom prst="rect">
          <a:avLst/>
        </a:prstGeom>
        <a:solidFill>
          <a:srgbClr val="0070C0"/>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ACCESS TO BUSINESS SUPPORT, INCLUDING GRANT  FUNDING</a:t>
          </a:r>
        </a:p>
      </dsp:txBody>
      <dsp:txXfrm>
        <a:off x="0" y="194592"/>
        <a:ext cx="2686347" cy="1611808"/>
      </dsp:txXfrm>
    </dsp:sp>
    <dsp:sp modelId="{D2CA0F15-4929-4146-B092-59B587921C46}">
      <dsp:nvSpPr>
        <dsp:cNvPr id="0" name=""/>
        <dsp:cNvSpPr/>
      </dsp:nvSpPr>
      <dsp:spPr>
        <a:xfrm>
          <a:off x="2954982" y="194592"/>
          <a:ext cx="2686347" cy="1611808"/>
        </a:xfrm>
        <a:prstGeom prst="rect">
          <a:avLst/>
        </a:prstGeom>
        <a:solidFill>
          <a:srgbClr val="0070C0"/>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SKILLS &amp; RECRUITMENT </a:t>
          </a:r>
          <a:endParaRPr lang="en-US" sz="2200" kern="1200" dirty="0"/>
        </a:p>
      </dsp:txBody>
      <dsp:txXfrm>
        <a:off x="2954982" y="194592"/>
        <a:ext cx="2686347" cy="1611808"/>
      </dsp:txXfrm>
    </dsp:sp>
    <dsp:sp modelId="{163CD15F-6176-47FD-B711-69A414397FBE}">
      <dsp:nvSpPr>
        <dsp:cNvPr id="0" name=""/>
        <dsp:cNvSpPr/>
      </dsp:nvSpPr>
      <dsp:spPr>
        <a:xfrm>
          <a:off x="5909964" y="194592"/>
          <a:ext cx="2686347" cy="1611808"/>
        </a:xfrm>
        <a:prstGeom prst="rect">
          <a:avLst/>
        </a:prstGeom>
        <a:solidFill>
          <a:srgbClr val="0070C0"/>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FINDITINCW – ACCESS OPPORTUNITIES   </a:t>
          </a:r>
          <a:endParaRPr lang="en-US" sz="2200" kern="1200" dirty="0"/>
        </a:p>
      </dsp:txBody>
      <dsp:txXfrm>
        <a:off x="5909964" y="194592"/>
        <a:ext cx="2686347" cy="1611808"/>
      </dsp:txXfrm>
    </dsp:sp>
    <dsp:sp modelId="{B83E3B4C-F0B2-445B-A063-956C7EEF3EAB}">
      <dsp:nvSpPr>
        <dsp:cNvPr id="0" name=""/>
        <dsp:cNvSpPr/>
      </dsp:nvSpPr>
      <dsp:spPr>
        <a:xfrm>
          <a:off x="1477491" y="2075035"/>
          <a:ext cx="2686347" cy="1611808"/>
        </a:xfrm>
        <a:prstGeom prst="rect">
          <a:avLst/>
        </a:prstGeom>
        <a:solidFill>
          <a:srgbClr val="0070C0"/>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OVERCOME BARRIERS TO GROWTH </a:t>
          </a:r>
          <a:endParaRPr lang="en-US" sz="2200" kern="1200" dirty="0"/>
        </a:p>
      </dsp:txBody>
      <dsp:txXfrm>
        <a:off x="1477491" y="2075035"/>
        <a:ext cx="2686347" cy="1611808"/>
      </dsp:txXfrm>
    </dsp:sp>
    <dsp:sp modelId="{2E047B4E-27A1-42D7-B463-E5CA61B5FCFA}">
      <dsp:nvSpPr>
        <dsp:cNvPr id="0" name=""/>
        <dsp:cNvSpPr/>
      </dsp:nvSpPr>
      <dsp:spPr>
        <a:xfrm>
          <a:off x="4297806" y="2110834"/>
          <a:ext cx="2686347" cy="1611808"/>
        </a:xfrm>
        <a:prstGeom prst="rect">
          <a:avLst/>
        </a:prstGeom>
        <a:solidFill>
          <a:srgbClr val="0070C0"/>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COLLABORATION</a:t>
          </a:r>
        </a:p>
      </dsp:txBody>
      <dsp:txXfrm>
        <a:off x="4297806" y="2110834"/>
        <a:ext cx="2686347" cy="161180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6FD8E4-AFDA-431C-A11D-CC9BAA99E931}" type="datetimeFigureOut">
              <a:rPr lang="en-GB" smtClean="0"/>
              <a:t>14/07/2022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A34C56-88BB-4C32-B31B-2BB1C6B4D274}" type="slidenum">
              <a:rPr lang="en-GB" smtClean="0"/>
              <a:t>‹#›</a:t>
            </a:fld>
            <a:endParaRPr lang="en-GB"/>
          </a:p>
        </p:txBody>
      </p:sp>
    </p:spTree>
    <p:extLst>
      <p:ext uri="{BB962C8B-B14F-4D97-AF65-F5344CB8AC3E}">
        <p14:creationId xmlns:p14="http://schemas.microsoft.com/office/powerpoint/2010/main" val="1526939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A34C56-88BB-4C32-B31B-2BB1C6B4D274}" type="slidenum">
              <a:rPr lang="en-GB" smtClean="0"/>
              <a:t>1</a:t>
            </a:fld>
            <a:endParaRPr lang="en-GB"/>
          </a:p>
        </p:txBody>
      </p:sp>
    </p:spTree>
    <p:extLst>
      <p:ext uri="{BB962C8B-B14F-4D97-AF65-F5344CB8AC3E}">
        <p14:creationId xmlns:p14="http://schemas.microsoft.com/office/powerpoint/2010/main" val="1288331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recruit businesses onto this programme, and have had huge success, with Phase 2 now being considered.</a:t>
            </a:r>
          </a:p>
        </p:txBody>
      </p:sp>
      <p:sp>
        <p:nvSpPr>
          <p:cNvPr id="4" name="Slide Number Placeholder 3"/>
          <p:cNvSpPr>
            <a:spLocks noGrp="1"/>
          </p:cNvSpPr>
          <p:nvPr>
            <p:ph type="sldNum" sz="quarter" idx="5"/>
          </p:nvPr>
        </p:nvSpPr>
        <p:spPr/>
        <p:txBody>
          <a:bodyPr/>
          <a:lstStyle/>
          <a:p>
            <a:fld id="{1DA34C56-88BB-4C32-B31B-2BB1C6B4D274}" type="slidenum">
              <a:rPr lang="en-GB" smtClean="0"/>
              <a:t>11</a:t>
            </a:fld>
            <a:endParaRPr lang="en-GB"/>
          </a:p>
        </p:txBody>
      </p:sp>
    </p:spTree>
    <p:extLst>
      <p:ext uri="{BB962C8B-B14F-4D97-AF65-F5344CB8AC3E}">
        <p14:creationId xmlns:p14="http://schemas.microsoft.com/office/powerpoint/2010/main" val="2550141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D3237"/>
                </a:solidFill>
                <a:effectLst/>
                <a:latin typeface="Raleway" pitchFamily="2" charset="0"/>
              </a:rPr>
              <a:t>Credibility</a:t>
            </a:r>
          </a:p>
          <a:p>
            <a:pPr algn="l"/>
            <a:r>
              <a:rPr lang="en-GB" b="0" i="0" dirty="0">
                <a:solidFill>
                  <a:srgbClr val="666666"/>
                </a:solidFill>
                <a:effectLst/>
                <a:latin typeface="Open Sans" panose="020B0606030504020204" pitchFamily="34" charset="0"/>
              </a:rPr>
              <a:t>We have more than 200 years' successful commercial experience</a:t>
            </a:r>
          </a:p>
          <a:p>
            <a:pPr algn="ctr"/>
            <a:br>
              <a:rPr lang="en-GB" b="0" i="0" dirty="0">
                <a:solidFill>
                  <a:srgbClr val="FFFFFF"/>
                </a:solidFill>
                <a:effectLst/>
                <a:latin typeface="Open Sans" panose="020B0606030504020204" pitchFamily="34" charset="0"/>
              </a:rPr>
            </a:br>
            <a:endParaRPr lang="en-GB" b="0" i="0" dirty="0">
              <a:solidFill>
                <a:srgbClr val="FFFFFF"/>
              </a:solidFill>
              <a:effectLst/>
              <a:latin typeface="Open Sans" panose="020B0606030504020204" pitchFamily="34" charset="0"/>
            </a:endParaRPr>
          </a:p>
          <a:p>
            <a:pPr algn="l"/>
            <a:r>
              <a:rPr lang="en-GB" b="0" i="0" dirty="0">
                <a:solidFill>
                  <a:srgbClr val="2D3237"/>
                </a:solidFill>
                <a:effectLst/>
                <a:latin typeface="Raleway" pitchFamily="2" charset="0"/>
              </a:rPr>
              <a:t>One Stop Shop</a:t>
            </a:r>
          </a:p>
          <a:p>
            <a:pPr algn="l"/>
            <a:r>
              <a:rPr lang="en-GB" b="0" i="0" dirty="0">
                <a:solidFill>
                  <a:srgbClr val="666666"/>
                </a:solidFill>
                <a:effectLst/>
                <a:latin typeface="Open Sans" panose="020B0606030504020204" pitchFamily="34" charset="0"/>
              </a:rPr>
              <a:t>Help with exporting, skills, property, finance, technology and much more</a:t>
            </a:r>
          </a:p>
          <a:p>
            <a:pPr algn="ctr"/>
            <a:br>
              <a:rPr lang="en-GB" b="0" i="0" dirty="0">
                <a:solidFill>
                  <a:srgbClr val="FFFFFF"/>
                </a:solidFill>
                <a:effectLst/>
                <a:latin typeface="Open Sans" panose="020B0606030504020204" pitchFamily="34" charset="0"/>
              </a:rPr>
            </a:br>
            <a:endParaRPr lang="en-GB" b="0" i="0" dirty="0">
              <a:solidFill>
                <a:srgbClr val="FFFFFF"/>
              </a:solidFill>
              <a:effectLst/>
              <a:latin typeface="Open Sans" panose="020B0606030504020204" pitchFamily="34" charset="0"/>
            </a:endParaRPr>
          </a:p>
          <a:p>
            <a:pPr algn="l"/>
            <a:r>
              <a:rPr lang="en-GB" b="0" i="0" dirty="0">
                <a:solidFill>
                  <a:srgbClr val="2D3237"/>
                </a:solidFill>
                <a:effectLst/>
                <a:latin typeface="Raleway" pitchFamily="2" charset="0"/>
              </a:rPr>
              <a:t>Find Business Opportunities</a:t>
            </a:r>
          </a:p>
          <a:p>
            <a:pPr algn="l"/>
            <a:r>
              <a:rPr lang="en-GB" b="0" i="0" dirty="0">
                <a:solidFill>
                  <a:srgbClr val="666666"/>
                </a:solidFill>
                <a:effectLst/>
                <a:latin typeface="Open Sans" panose="020B0606030504020204" pitchFamily="34" charset="0"/>
              </a:rPr>
              <a:t>Access our extensive book of contacts and local knowledge</a:t>
            </a:r>
          </a:p>
          <a:p>
            <a:pPr algn="ctr"/>
            <a:br>
              <a:rPr lang="en-GB" b="0" i="0" dirty="0">
                <a:solidFill>
                  <a:srgbClr val="3486AA"/>
                </a:solidFill>
                <a:effectLst/>
                <a:latin typeface="Open Sans" panose="020B0606030504020204" pitchFamily="34" charset="0"/>
              </a:rPr>
            </a:br>
            <a:endParaRPr lang="en-GB" b="0" i="0" dirty="0">
              <a:solidFill>
                <a:srgbClr val="3486AA"/>
              </a:solidFill>
              <a:effectLst/>
              <a:latin typeface="Open Sans" panose="020B0606030504020204" pitchFamily="34" charset="0"/>
            </a:endParaRPr>
          </a:p>
          <a:p>
            <a:pPr algn="l"/>
            <a:r>
              <a:rPr lang="en-GB" b="0" i="0" dirty="0">
                <a:solidFill>
                  <a:srgbClr val="2D3237"/>
                </a:solidFill>
                <a:effectLst/>
                <a:latin typeface="Raleway" pitchFamily="2" charset="0"/>
              </a:rPr>
              <a:t>Approachable</a:t>
            </a:r>
          </a:p>
          <a:p>
            <a:pPr algn="l"/>
            <a:r>
              <a:rPr lang="en-GB" b="0" i="0" dirty="0">
                <a:solidFill>
                  <a:srgbClr val="666666"/>
                </a:solidFill>
                <a:effectLst/>
                <a:latin typeface="Open Sans" panose="020B0606030504020204" pitchFamily="34" charset="0"/>
              </a:rPr>
              <a:t>We are a friendly team and we're on your side all the way</a:t>
            </a:r>
          </a:p>
          <a:p>
            <a:pPr algn="l"/>
            <a:r>
              <a:rPr lang="en-GB" b="0" i="0" dirty="0">
                <a:solidFill>
                  <a:srgbClr val="666666"/>
                </a:solidFill>
                <a:effectLst/>
                <a:latin typeface="Open Sans" panose="020B0606030504020204" pitchFamily="34" charset="0"/>
              </a:rPr>
              <a:t> </a:t>
            </a:r>
          </a:p>
          <a:p>
            <a:endParaRPr lang="en-GB" dirty="0"/>
          </a:p>
        </p:txBody>
      </p:sp>
      <p:sp>
        <p:nvSpPr>
          <p:cNvPr id="4" name="Slide Number Placeholder 3"/>
          <p:cNvSpPr>
            <a:spLocks noGrp="1"/>
          </p:cNvSpPr>
          <p:nvPr>
            <p:ph type="sldNum" sz="quarter" idx="5"/>
          </p:nvPr>
        </p:nvSpPr>
        <p:spPr/>
        <p:txBody>
          <a:bodyPr/>
          <a:lstStyle/>
          <a:p>
            <a:fld id="{1DA34C56-88BB-4C32-B31B-2BB1C6B4D274}" type="slidenum">
              <a:rPr lang="en-GB" smtClean="0"/>
              <a:t>12</a:t>
            </a:fld>
            <a:endParaRPr lang="en-GB"/>
          </a:p>
        </p:txBody>
      </p:sp>
    </p:spTree>
    <p:extLst>
      <p:ext uri="{BB962C8B-B14F-4D97-AF65-F5344CB8AC3E}">
        <p14:creationId xmlns:p14="http://schemas.microsoft.com/office/powerpoint/2010/main" val="1766067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A34C56-88BB-4C32-B31B-2BB1C6B4D274}" type="slidenum">
              <a:rPr lang="en-GB" smtClean="0"/>
              <a:t>13</a:t>
            </a:fld>
            <a:endParaRPr lang="en-GB"/>
          </a:p>
        </p:txBody>
      </p:sp>
    </p:spTree>
    <p:extLst>
      <p:ext uri="{BB962C8B-B14F-4D97-AF65-F5344CB8AC3E}">
        <p14:creationId xmlns:p14="http://schemas.microsoft.com/office/powerpoint/2010/main" val="2336605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A34C56-88BB-4C32-B31B-2BB1C6B4D274}" type="slidenum">
              <a:rPr lang="en-GB" smtClean="0"/>
              <a:t>14</a:t>
            </a:fld>
            <a:endParaRPr lang="en-GB"/>
          </a:p>
        </p:txBody>
      </p:sp>
    </p:spTree>
    <p:extLst>
      <p:ext uri="{BB962C8B-B14F-4D97-AF65-F5344CB8AC3E}">
        <p14:creationId xmlns:p14="http://schemas.microsoft.com/office/powerpoint/2010/main" val="2442795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Growth Hubs that make up the WM cluster, there are 38 GH’s in total around the country</a:t>
            </a:r>
          </a:p>
        </p:txBody>
      </p:sp>
      <p:sp>
        <p:nvSpPr>
          <p:cNvPr id="4" name="Slide Number Placeholder 3"/>
          <p:cNvSpPr>
            <a:spLocks noGrp="1"/>
          </p:cNvSpPr>
          <p:nvPr>
            <p:ph type="sldNum" sz="quarter" idx="5"/>
          </p:nvPr>
        </p:nvSpPr>
        <p:spPr/>
        <p:txBody>
          <a:bodyPr/>
          <a:lstStyle/>
          <a:p>
            <a:fld id="{1DA34C56-88BB-4C32-B31B-2BB1C6B4D274}" type="slidenum">
              <a:rPr lang="en-GB" smtClean="0"/>
              <a:t>2</a:t>
            </a:fld>
            <a:endParaRPr lang="en-GB"/>
          </a:p>
        </p:txBody>
      </p:sp>
    </p:spTree>
    <p:extLst>
      <p:ext uri="{BB962C8B-B14F-4D97-AF65-F5344CB8AC3E}">
        <p14:creationId xmlns:p14="http://schemas.microsoft.com/office/powerpoint/2010/main" val="2294547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get involved in all types of support , addressing business challenges, and this list is not exhaustive. Of course this changes frequently depending on business priorities. Covid taught us that more than anything, and we need to adapt support programmes accordingly.</a:t>
            </a:r>
          </a:p>
        </p:txBody>
      </p:sp>
      <p:sp>
        <p:nvSpPr>
          <p:cNvPr id="4" name="Slide Number Placeholder 3"/>
          <p:cNvSpPr>
            <a:spLocks noGrp="1"/>
          </p:cNvSpPr>
          <p:nvPr>
            <p:ph type="sldNum" sz="quarter" idx="5"/>
          </p:nvPr>
        </p:nvSpPr>
        <p:spPr/>
        <p:txBody>
          <a:bodyPr/>
          <a:lstStyle/>
          <a:p>
            <a:fld id="{1DA34C56-88BB-4C32-B31B-2BB1C6B4D274}" type="slidenum">
              <a:rPr lang="en-GB" smtClean="0"/>
              <a:t>3</a:t>
            </a:fld>
            <a:endParaRPr lang="en-GB"/>
          </a:p>
        </p:txBody>
      </p:sp>
    </p:spTree>
    <p:extLst>
      <p:ext uri="{BB962C8B-B14F-4D97-AF65-F5344CB8AC3E}">
        <p14:creationId xmlns:p14="http://schemas.microsoft.com/office/powerpoint/2010/main" val="3530426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the main areas This would include getting businesses prepared to bid on public sector opportunities </a:t>
            </a:r>
          </a:p>
        </p:txBody>
      </p:sp>
      <p:sp>
        <p:nvSpPr>
          <p:cNvPr id="4" name="Slide Number Placeholder 3"/>
          <p:cNvSpPr>
            <a:spLocks noGrp="1"/>
          </p:cNvSpPr>
          <p:nvPr>
            <p:ph type="sldNum" sz="quarter" idx="5"/>
          </p:nvPr>
        </p:nvSpPr>
        <p:spPr/>
        <p:txBody>
          <a:bodyPr/>
          <a:lstStyle/>
          <a:p>
            <a:fld id="{1DA34C56-88BB-4C32-B31B-2BB1C6B4D274}" type="slidenum">
              <a:rPr lang="en-GB" smtClean="0"/>
              <a:t>4</a:t>
            </a:fld>
            <a:endParaRPr lang="en-GB"/>
          </a:p>
        </p:txBody>
      </p:sp>
    </p:spTree>
    <p:extLst>
      <p:ext uri="{BB962C8B-B14F-4D97-AF65-F5344CB8AC3E}">
        <p14:creationId xmlns:p14="http://schemas.microsoft.com/office/powerpoint/2010/main" val="1109292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initial priority non-clinical categories outlined by Amar to focus on  for local procurement</a:t>
            </a:r>
          </a:p>
        </p:txBody>
      </p:sp>
      <p:sp>
        <p:nvSpPr>
          <p:cNvPr id="4" name="Slide Number Placeholder 3"/>
          <p:cNvSpPr>
            <a:spLocks noGrp="1"/>
          </p:cNvSpPr>
          <p:nvPr>
            <p:ph type="sldNum" sz="quarter" idx="5"/>
          </p:nvPr>
        </p:nvSpPr>
        <p:spPr/>
        <p:txBody>
          <a:bodyPr/>
          <a:lstStyle/>
          <a:p>
            <a:fld id="{1DA34C56-88BB-4C32-B31B-2BB1C6B4D274}" type="slidenum">
              <a:rPr lang="en-GB" smtClean="0"/>
              <a:t>5</a:t>
            </a:fld>
            <a:endParaRPr lang="en-GB"/>
          </a:p>
        </p:txBody>
      </p:sp>
    </p:spTree>
    <p:extLst>
      <p:ext uri="{BB962C8B-B14F-4D97-AF65-F5344CB8AC3E}">
        <p14:creationId xmlns:p14="http://schemas.microsoft.com/office/powerpoint/2010/main" val="3536573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Recruiting , and also new starter managing CW Connect in September</a:t>
            </a:r>
          </a:p>
          <a:p>
            <a:r>
              <a:rPr lang="en-GB" dirty="0"/>
              <a:t>Wealth of experience </a:t>
            </a:r>
            <a:endParaRPr lang="en-US" dirty="0"/>
          </a:p>
        </p:txBody>
      </p:sp>
      <p:sp>
        <p:nvSpPr>
          <p:cNvPr id="4" name="Slide Number Placeholder 3"/>
          <p:cNvSpPr>
            <a:spLocks noGrp="1"/>
          </p:cNvSpPr>
          <p:nvPr>
            <p:ph type="sldNum" sz="quarter" idx="5"/>
          </p:nvPr>
        </p:nvSpPr>
        <p:spPr/>
        <p:txBody>
          <a:bodyPr/>
          <a:lstStyle/>
          <a:p>
            <a:fld id="{8D91063E-7B54-41C5-9F2C-E47A9999FAE8}" type="slidenum">
              <a:rPr lang="en-GB" smtClean="0"/>
              <a:t>7</a:t>
            </a:fld>
            <a:endParaRPr lang="en-GB"/>
          </a:p>
        </p:txBody>
      </p:sp>
    </p:spTree>
    <p:extLst>
      <p:ext uri="{BB962C8B-B14F-4D97-AF65-F5344CB8AC3E}">
        <p14:creationId xmlns:p14="http://schemas.microsoft.com/office/powerpoint/2010/main" val="203088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A34C56-88BB-4C32-B31B-2BB1C6B4D274}" type="slidenum">
              <a:rPr lang="en-GB" smtClean="0"/>
              <a:t>8</a:t>
            </a:fld>
            <a:endParaRPr lang="en-GB"/>
          </a:p>
        </p:txBody>
      </p:sp>
    </p:spTree>
    <p:extLst>
      <p:ext uri="{BB962C8B-B14F-4D97-AF65-F5344CB8AC3E}">
        <p14:creationId xmlns:p14="http://schemas.microsoft.com/office/powerpoint/2010/main" val="2909946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A34C56-88BB-4C32-B31B-2BB1C6B4D274}" type="slidenum">
              <a:rPr lang="en-GB" smtClean="0"/>
              <a:t>9</a:t>
            </a:fld>
            <a:endParaRPr lang="en-GB"/>
          </a:p>
        </p:txBody>
      </p:sp>
    </p:spTree>
    <p:extLst>
      <p:ext uri="{BB962C8B-B14F-4D97-AF65-F5344CB8AC3E}">
        <p14:creationId xmlns:p14="http://schemas.microsoft.com/office/powerpoint/2010/main" val="2325860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A34C56-88BB-4C32-B31B-2BB1C6B4D274}" type="slidenum">
              <a:rPr lang="en-GB" smtClean="0"/>
              <a:t>10</a:t>
            </a:fld>
            <a:endParaRPr lang="en-GB"/>
          </a:p>
        </p:txBody>
      </p:sp>
    </p:spTree>
    <p:extLst>
      <p:ext uri="{BB962C8B-B14F-4D97-AF65-F5344CB8AC3E}">
        <p14:creationId xmlns:p14="http://schemas.microsoft.com/office/powerpoint/2010/main" val="912623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2491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8000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64714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7823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87269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3057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605299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3541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18405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8176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7/14/2022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338739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2776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488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7573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7/14/2022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135899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7/14/2022</a:t>
            </a:fld>
            <a:endParaRPr lang="en-US" dirty="0"/>
          </a:p>
        </p:txBody>
      </p:sp>
    </p:spTree>
    <p:extLst>
      <p:ext uri="{BB962C8B-B14F-4D97-AF65-F5344CB8AC3E}">
        <p14:creationId xmlns:p14="http://schemas.microsoft.com/office/powerpoint/2010/main" val="2026460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7/14/2022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804157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www.wmgrowthhubs.co.uk/"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cwgrowthhub.co.uk/"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hyperlink" Target="mailto:phil.peak@cwgrowthhub.co.u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mailto:jon.bass@cwgrowthhub.co.uk" TargetMode="External"/><Relationship Id="rId4" Type="http://schemas.openxmlformats.org/officeDocument/2006/relationships/hyperlink" Target="mailto:Justine.chadwick@cwgrowthhub.co.uk"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emf"/><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8131" y="2404534"/>
            <a:ext cx="8566029" cy="1232969"/>
          </a:xfrm>
        </p:spPr>
        <p:txBody>
          <a:bodyPr/>
          <a:lstStyle/>
          <a:p>
            <a:pPr algn="ctr"/>
            <a:r>
              <a:rPr lang="en-GB" sz="3600" dirty="0">
                <a:solidFill>
                  <a:schemeClr val="accent1">
                    <a:lumMod val="50000"/>
                  </a:schemeClr>
                </a:solidFill>
                <a:latin typeface="Calibri" panose="020F0502020204030204" pitchFamily="34" charset="0"/>
                <a:cs typeface="Calibri" panose="020F0502020204030204" pitchFamily="34" charset="0"/>
              </a:rPr>
              <a:t> GROWTH HUB OVERVIEW    </a:t>
            </a:r>
          </a:p>
        </p:txBody>
      </p:sp>
      <p:sp>
        <p:nvSpPr>
          <p:cNvPr id="3" name="Subtitle 2"/>
          <p:cNvSpPr>
            <a:spLocks noGrp="1"/>
          </p:cNvSpPr>
          <p:nvPr>
            <p:ph type="subTitle" idx="1"/>
          </p:nvPr>
        </p:nvSpPr>
        <p:spPr>
          <a:xfrm>
            <a:off x="707366" y="4050836"/>
            <a:ext cx="9066949" cy="1096899"/>
          </a:xfrm>
        </p:spPr>
        <p:txBody>
          <a:bodyPr>
            <a:noAutofit/>
          </a:bodyPr>
          <a:lstStyle/>
          <a:p>
            <a:pPr algn="ctr"/>
            <a:r>
              <a:rPr lang="en-GB" sz="2800" dirty="0">
                <a:latin typeface="Calibri" panose="020F0502020204030204" pitchFamily="34" charset="0"/>
                <a:cs typeface="Calibri" panose="020F0502020204030204" pitchFamily="34" charset="0"/>
              </a:rPr>
              <a:t>Jim Clark, Account Manager, CWLEP Growth Hub</a:t>
            </a:r>
          </a:p>
          <a:p>
            <a:pPr algn="ctr"/>
            <a:r>
              <a:rPr lang="en-GB" sz="2800" dirty="0">
                <a:latin typeface="Calibri" panose="020F0502020204030204" pitchFamily="34" charset="0"/>
                <a:cs typeface="Calibri" panose="020F0502020204030204" pitchFamily="34" charset="0"/>
              </a:rPr>
              <a:t>Stratford Upon Avon District</a:t>
            </a:r>
          </a:p>
          <a:p>
            <a:endParaRPr lang="en-GB" sz="1600" dirty="0">
              <a:solidFill>
                <a:schemeClr val="accent6">
                  <a:lumMod val="75000"/>
                </a:schemeClr>
              </a:solidFill>
              <a:latin typeface="Rockwell" panose="02060603020205020403" pitchFamily="18" charset="0"/>
            </a:endParaRPr>
          </a:p>
          <a:p>
            <a:endParaRPr lang="en-GB" sz="2400" dirty="0">
              <a:solidFill>
                <a:schemeClr val="accent6">
                  <a:lumMod val="75000"/>
                </a:schemeClr>
              </a:solidFill>
              <a:latin typeface="Rockwell" panose="02060603020205020403" pitchFamily="18" charset="0"/>
            </a:endParaRP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1426" y="406940"/>
            <a:ext cx="2282734" cy="1997594"/>
          </a:xfrm>
          <a:prstGeom prst="rect">
            <a:avLst/>
          </a:prstGeom>
        </p:spPr>
      </p:pic>
      <p:pic>
        <p:nvPicPr>
          <p:cNvPr id="6" name="Picture 5" descr="A picture containing text, businesscard, vector graphics&#10;&#10;Description automatically generated">
            <a:extLst>
              <a:ext uri="{FF2B5EF4-FFF2-40B4-BE49-F238E27FC236}">
                <a16:creationId xmlns:a16="http://schemas.microsoft.com/office/drawing/2014/main" id="{BF676D5B-0429-42C4-8CE5-4E8ED2BD54E6}"/>
              </a:ext>
            </a:extLst>
          </p:cNvPr>
          <p:cNvPicPr>
            <a:picLocks noChangeAspect="1"/>
          </p:cNvPicPr>
          <p:nvPr/>
        </p:nvPicPr>
        <p:blipFill>
          <a:blip r:embed="rId4"/>
          <a:stretch>
            <a:fillRect/>
          </a:stretch>
        </p:blipFill>
        <p:spPr>
          <a:xfrm>
            <a:off x="958131" y="414490"/>
            <a:ext cx="2646789" cy="2294575"/>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AACA37A9-81F5-4C53-8A84-0154154E50D4}"/>
              </a:ext>
            </a:extLst>
          </p:cNvPr>
          <p:cNvPicPr>
            <a:picLocks noChangeAspect="1"/>
          </p:cNvPicPr>
          <p:nvPr/>
        </p:nvPicPr>
        <p:blipFill>
          <a:blip r:embed="rId5"/>
          <a:stretch>
            <a:fillRect/>
          </a:stretch>
        </p:blipFill>
        <p:spPr>
          <a:xfrm>
            <a:off x="707366" y="5645150"/>
            <a:ext cx="7162800" cy="1212850"/>
          </a:xfrm>
          <a:prstGeom prst="rect">
            <a:avLst/>
          </a:prstGeom>
        </p:spPr>
      </p:pic>
    </p:spTree>
    <p:extLst>
      <p:ext uri="{BB962C8B-B14F-4D97-AF65-F5344CB8AC3E}">
        <p14:creationId xmlns:p14="http://schemas.microsoft.com/office/powerpoint/2010/main" val="379142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42066" y="4739637"/>
            <a:ext cx="2282734" cy="1997594"/>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622D614B-1FB7-434E-A464-91C879D9DE36}"/>
              </a:ext>
            </a:extLst>
          </p:cNvPr>
          <p:cNvPicPr>
            <a:picLocks noChangeAspect="1"/>
          </p:cNvPicPr>
          <p:nvPr/>
        </p:nvPicPr>
        <p:blipFill>
          <a:blip r:embed="rId4"/>
          <a:stretch>
            <a:fillRect/>
          </a:stretch>
        </p:blipFill>
        <p:spPr>
          <a:xfrm>
            <a:off x="1726278" y="220754"/>
            <a:ext cx="6529288" cy="1194072"/>
          </a:xfrm>
          <a:prstGeom prst="rect">
            <a:avLst/>
          </a:prstGeom>
        </p:spPr>
      </p:pic>
      <p:sp>
        <p:nvSpPr>
          <p:cNvPr id="12" name="Rectangle 11">
            <a:extLst>
              <a:ext uri="{FF2B5EF4-FFF2-40B4-BE49-F238E27FC236}">
                <a16:creationId xmlns:a16="http://schemas.microsoft.com/office/drawing/2014/main" id="{44CBA345-0CEC-4891-B0B4-2310DBD3D3DC}"/>
              </a:ext>
            </a:extLst>
          </p:cNvPr>
          <p:cNvSpPr/>
          <p:nvPr/>
        </p:nvSpPr>
        <p:spPr>
          <a:xfrm>
            <a:off x="664162" y="1509985"/>
            <a:ext cx="4181890" cy="4331442"/>
          </a:xfrm>
          <a:prstGeom prst="rect">
            <a:avLst/>
          </a:prstGeom>
        </p:spPr>
        <p:txBody>
          <a:bodyPr wrap="square">
            <a:spAutoFit/>
          </a:bodyPr>
          <a:lstStyle/>
          <a:p>
            <a:pPr>
              <a:lnSpc>
                <a:spcPct val="90000"/>
              </a:lnSpc>
              <a:spcBef>
                <a:spcPts val="1000"/>
              </a:spcBef>
              <a:buClr>
                <a:schemeClr val="accent1"/>
              </a:buClr>
              <a:buSzPct val="80000"/>
            </a:pPr>
            <a:r>
              <a:rPr lang="en-US" sz="2200" b="1" dirty="0">
                <a:solidFill>
                  <a:schemeClr val="tx1">
                    <a:lumMod val="75000"/>
                    <a:lumOff val="25000"/>
                  </a:schemeClr>
                </a:solidFill>
              </a:rPr>
              <a:t>For employers</a:t>
            </a:r>
            <a:endParaRPr lang="en-US" dirty="0">
              <a:solidFill>
                <a:schemeClr val="tx1">
                  <a:lumMod val="75000"/>
                  <a:lumOff val="25000"/>
                </a:schemeClr>
              </a:solidFill>
            </a:endParaRPr>
          </a:p>
          <a:p>
            <a:pPr marL="285750" indent="-285750">
              <a:lnSpc>
                <a:spcPct val="90000"/>
              </a:lnSpc>
              <a:spcBef>
                <a:spcPts val="1000"/>
              </a:spcBef>
              <a:buClr>
                <a:schemeClr val="accent1"/>
              </a:buClr>
              <a:buSzPct val="80000"/>
              <a:buFont typeface="Wingdings 3" charset="2"/>
              <a:buChar char=""/>
            </a:pPr>
            <a:r>
              <a:rPr lang="en-US" sz="1600" dirty="0">
                <a:solidFill>
                  <a:schemeClr val="tx1">
                    <a:lumMod val="75000"/>
                    <a:lumOff val="25000"/>
                  </a:schemeClr>
                </a:solidFill>
              </a:rPr>
              <a:t>advertise unlimited jobs for free</a:t>
            </a:r>
          </a:p>
          <a:p>
            <a:pPr marL="285750" indent="-285750">
              <a:lnSpc>
                <a:spcPct val="90000"/>
              </a:lnSpc>
              <a:spcBef>
                <a:spcPts val="1000"/>
              </a:spcBef>
              <a:buClr>
                <a:schemeClr val="accent1"/>
              </a:buClr>
              <a:buSzPct val="80000"/>
              <a:buFont typeface="Wingdings 3" charset="2"/>
              <a:buChar char=""/>
            </a:pPr>
            <a:r>
              <a:rPr lang="en-US" sz="1600" dirty="0">
                <a:solidFill>
                  <a:schemeClr val="tx1">
                    <a:lumMod val="75000"/>
                    <a:lumOff val="25000"/>
                  </a:schemeClr>
                </a:solidFill>
              </a:rPr>
              <a:t>access to </a:t>
            </a:r>
            <a:r>
              <a:rPr lang="en-US" sz="1600" b="1" dirty="0">
                <a:solidFill>
                  <a:schemeClr val="tx1">
                    <a:lumMod val="75000"/>
                    <a:lumOff val="25000"/>
                  </a:schemeClr>
                </a:solidFill>
              </a:rPr>
              <a:t>Coventry &amp; Warwickshire Redundancy Support Service</a:t>
            </a:r>
          </a:p>
          <a:p>
            <a:pPr marL="285750" indent="-285750">
              <a:lnSpc>
                <a:spcPct val="90000"/>
              </a:lnSpc>
              <a:spcBef>
                <a:spcPts val="1000"/>
              </a:spcBef>
              <a:buClr>
                <a:schemeClr val="accent1"/>
              </a:buClr>
              <a:buSzPct val="80000"/>
              <a:buFont typeface="Wingdings 3" charset="2"/>
              <a:buChar char=""/>
            </a:pPr>
            <a:r>
              <a:rPr lang="en-US" sz="1600" dirty="0">
                <a:solidFill>
                  <a:schemeClr val="tx1">
                    <a:lumMod val="75000"/>
                    <a:lumOff val="25000"/>
                  </a:schemeClr>
                </a:solidFill>
              </a:rPr>
              <a:t>access to </a:t>
            </a:r>
            <a:r>
              <a:rPr lang="en-US" sz="1600" b="1" dirty="0">
                <a:solidFill>
                  <a:schemeClr val="tx1">
                    <a:lumMod val="75000"/>
                    <a:lumOff val="25000"/>
                  </a:schemeClr>
                </a:solidFill>
              </a:rPr>
              <a:t>Warwickshire Skills Hub</a:t>
            </a:r>
          </a:p>
          <a:p>
            <a:pPr marL="285750" indent="-285750">
              <a:lnSpc>
                <a:spcPct val="90000"/>
              </a:lnSpc>
              <a:spcBef>
                <a:spcPts val="1000"/>
              </a:spcBef>
              <a:buClr>
                <a:schemeClr val="accent1"/>
              </a:buClr>
              <a:buSzPct val="80000"/>
              <a:buFont typeface="Wingdings 3" charset="2"/>
              <a:buChar char=""/>
            </a:pPr>
            <a:r>
              <a:rPr lang="en-US" sz="1600" dirty="0">
                <a:solidFill>
                  <a:schemeClr val="tx1">
                    <a:lumMod val="75000"/>
                    <a:lumOff val="25000"/>
                  </a:schemeClr>
                </a:solidFill>
              </a:rPr>
              <a:t>access to </a:t>
            </a:r>
            <a:r>
              <a:rPr lang="en-US" sz="1600" b="1" dirty="0">
                <a:solidFill>
                  <a:schemeClr val="tx1">
                    <a:lumMod val="75000"/>
                    <a:lumOff val="25000"/>
                  </a:schemeClr>
                </a:solidFill>
              </a:rPr>
              <a:t>Coventry Employer Hub</a:t>
            </a:r>
          </a:p>
          <a:p>
            <a:pPr marL="285750" indent="-285750">
              <a:lnSpc>
                <a:spcPct val="90000"/>
              </a:lnSpc>
              <a:spcBef>
                <a:spcPts val="1000"/>
              </a:spcBef>
              <a:buClr>
                <a:schemeClr val="accent1"/>
              </a:buClr>
              <a:buSzPct val="80000"/>
              <a:buFont typeface="Wingdings 3" charset="2"/>
              <a:buChar char=""/>
            </a:pPr>
            <a:r>
              <a:rPr lang="en-US" sz="1600" dirty="0">
                <a:solidFill>
                  <a:schemeClr val="tx1">
                    <a:lumMod val="75000"/>
                    <a:lumOff val="25000"/>
                  </a:schemeClr>
                </a:solidFill>
              </a:rPr>
              <a:t>access to support </a:t>
            </a:r>
            <a:r>
              <a:rPr lang="en-US" sz="1600" b="1" dirty="0">
                <a:solidFill>
                  <a:schemeClr val="tx1">
                    <a:lumMod val="75000"/>
                    <a:lumOff val="25000"/>
                  </a:schemeClr>
                </a:solidFill>
              </a:rPr>
              <a:t>from CW LEP Growth Hub</a:t>
            </a:r>
          </a:p>
          <a:p>
            <a:pPr marL="285750" indent="-285750">
              <a:lnSpc>
                <a:spcPct val="90000"/>
              </a:lnSpc>
              <a:spcBef>
                <a:spcPts val="1000"/>
              </a:spcBef>
              <a:buClr>
                <a:schemeClr val="accent1"/>
              </a:buClr>
              <a:buSzPct val="80000"/>
              <a:buFont typeface="Wingdings 3" charset="2"/>
              <a:buChar char=""/>
            </a:pPr>
            <a:r>
              <a:rPr lang="en-US" sz="1600" dirty="0">
                <a:solidFill>
                  <a:schemeClr val="tx1">
                    <a:lumMod val="75000"/>
                    <a:lumOff val="25000"/>
                  </a:schemeClr>
                </a:solidFill>
              </a:rPr>
              <a:t>signposting apprenticeship and training providers</a:t>
            </a:r>
          </a:p>
          <a:p>
            <a:pPr marL="285750" indent="-285750">
              <a:lnSpc>
                <a:spcPct val="90000"/>
              </a:lnSpc>
              <a:spcBef>
                <a:spcPts val="1000"/>
              </a:spcBef>
              <a:buClr>
                <a:schemeClr val="accent1"/>
              </a:buClr>
              <a:buSzPct val="80000"/>
              <a:buFont typeface="Wingdings 3" charset="2"/>
              <a:buChar char=""/>
            </a:pPr>
            <a:r>
              <a:rPr lang="en-US" sz="1600" dirty="0">
                <a:solidFill>
                  <a:schemeClr val="tx1">
                    <a:lumMod val="75000"/>
                    <a:lumOff val="25000"/>
                  </a:schemeClr>
                </a:solidFill>
              </a:rPr>
              <a:t>events and workshops for employers, i.e. upskilling, recruiting, grants and </a:t>
            </a:r>
            <a:r>
              <a:rPr lang="en-US" sz="1600" dirty="0" err="1">
                <a:solidFill>
                  <a:schemeClr val="tx1">
                    <a:lumMod val="75000"/>
                    <a:lumOff val="25000"/>
                  </a:schemeClr>
                </a:solidFill>
              </a:rPr>
              <a:t>programmes</a:t>
            </a:r>
            <a:r>
              <a:rPr lang="en-US" sz="1400" dirty="0">
                <a:solidFill>
                  <a:schemeClr val="tx1">
                    <a:lumMod val="75000"/>
                    <a:lumOff val="25000"/>
                  </a:schemeClr>
                </a:solidFill>
              </a:rPr>
              <a:t>.</a:t>
            </a:r>
          </a:p>
          <a:p>
            <a:pPr marL="285750" indent="-285750">
              <a:lnSpc>
                <a:spcPct val="90000"/>
              </a:lnSpc>
              <a:spcBef>
                <a:spcPts val="1000"/>
              </a:spcBef>
              <a:buClr>
                <a:schemeClr val="accent1"/>
              </a:buClr>
              <a:buSzPct val="80000"/>
              <a:buFont typeface="Wingdings 3" charset="2"/>
              <a:buChar char=""/>
            </a:pPr>
            <a:endParaRPr lang="en-US" dirty="0">
              <a:solidFill>
                <a:schemeClr val="tx1">
                  <a:lumMod val="75000"/>
                  <a:lumOff val="25000"/>
                </a:schemeClr>
              </a:solidFill>
            </a:endParaRPr>
          </a:p>
        </p:txBody>
      </p:sp>
      <p:sp>
        <p:nvSpPr>
          <p:cNvPr id="13" name="Rectangle 12">
            <a:extLst>
              <a:ext uri="{FF2B5EF4-FFF2-40B4-BE49-F238E27FC236}">
                <a16:creationId xmlns:a16="http://schemas.microsoft.com/office/drawing/2014/main" id="{AB787F54-211C-4A38-AFA4-98D2BF76290A}"/>
              </a:ext>
            </a:extLst>
          </p:cNvPr>
          <p:cNvSpPr/>
          <p:nvPr/>
        </p:nvSpPr>
        <p:spPr>
          <a:xfrm>
            <a:off x="4687025" y="1509985"/>
            <a:ext cx="4860504" cy="3032625"/>
          </a:xfrm>
          <a:prstGeom prst="rect">
            <a:avLst/>
          </a:prstGeom>
        </p:spPr>
        <p:txBody>
          <a:bodyPr wrap="square">
            <a:spAutoFit/>
          </a:bodyPr>
          <a:lstStyle/>
          <a:p>
            <a:pPr>
              <a:lnSpc>
                <a:spcPct val="90000"/>
              </a:lnSpc>
              <a:spcBef>
                <a:spcPts val="1000"/>
              </a:spcBef>
              <a:buClr>
                <a:schemeClr val="accent1"/>
              </a:buClr>
              <a:buSzPct val="80000"/>
            </a:pPr>
            <a:r>
              <a:rPr lang="en-US" sz="2200" b="1" dirty="0">
                <a:solidFill>
                  <a:schemeClr val="tx1">
                    <a:lumMod val="75000"/>
                    <a:lumOff val="25000"/>
                  </a:schemeClr>
                </a:solidFill>
              </a:rPr>
              <a:t>For job seekers and young people</a:t>
            </a:r>
            <a:endParaRPr lang="en-US" sz="2200" dirty="0">
              <a:solidFill>
                <a:schemeClr val="tx1">
                  <a:lumMod val="75000"/>
                  <a:lumOff val="25000"/>
                </a:schemeClr>
              </a:solidFill>
            </a:endParaRPr>
          </a:p>
          <a:p>
            <a:pPr marL="285750" indent="-285750">
              <a:lnSpc>
                <a:spcPct val="90000"/>
              </a:lnSpc>
              <a:spcBef>
                <a:spcPts val="1000"/>
              </a:spcBef>
              <a:buClr>
                <a:schemeClr val="accent1"/>
              </a:buClr>
              <a:buSzPct val="80000"/>
              <a:buFont typeface="Wingdings 3" charset="2"/>
              <a:buChar char=""/>
            </a:pPr>
            <a:r>
              <a:rPr lang="en-US" sz="1600" dirty="0">
                <a:solidFill>
                  <a:schemeClr val="tx1">
                    <a:lumMod val="75000"/>
                    <a:lumOff val="25000"/>
                  </a:schemeClr>
                </a:solidFill>
              </a:rPr>
              <a:t>register for free and find jobs</a:t>
            </a:r>
          </a:p>
          <a:p>
            <a:pPr marL="285750" indent="-285750">
              <a:lnSpc>
                <a:spcPct val="90000"/>
              </a:lnSpc>
              <a:spcBef>
                <a:spcPts val="1000"/>
              </a:spcBef>
              <a:buClr>
                <a:schemeClr val="accent1"/>
              </a:buClr>
              <a:buSzPct val="80000"/>
              <a:buFont typeface="Wingdings 3" charset="2"/>
              <a:buChar char=""/>
            </a:pPr>
            <a:r>
              <a:rPr lang="en-US" sz="1600" dirty="0">
                <a:solidFill>
                  <a:schemeClr val="tx1">
                    <a:lumMod val="75000"/>
                    <a:lumOff val="25000"/>
                  </a:schemeClr>
                </a:solidFill>
              </a:rPr>
              <a:t>receive email alerts for new jobs and opportunities </a:t>
            </a:r>
          </a:p>
          <a:p>
            <a:pPr marL="285750" indent="-285750">
              <a:lnSpc>
                <a:spcPct val="90000"/>
              </a:lnSpc>
              <a:spcBef>
                <a:spcPts val="1000"/>
              </a:spcBef>
              <a:buClr>
                <a:schemeClr val="accent1"/>
              </a:buClr>
              <a:buSzPct val="80000"/>
              <a:buFont typeface="Wingdings 3" charset="2"/>
              <a:buChar char=""/>
            </a:pPr>
            <a:r>
              <a:rPr lang="en-US" sz="1600" dirty="0">
                <a:solidFill>
                  <a:schemeClr val="tx1">
                    <a:lumMod val="75000"/>
                    <a:lumOff val="25000"/>
                  </a:schemeClr>
                </a:solidFill>
              </a:rPr>
              <a:t>access to information regarding skills, training, further education and apprenticeship providers</a:t>
            </a:r>
          </a:p>
          <a:p>
            <a:pPr marL="285750" indent="-285750">
              <a:lnSpc>
                <a:spcPct val="90000"/>
              </a:lnSpc>
              <a:spcBef>
                <a:spcPts val="1000"/>
              </a:spcBef>
              <a:buClr>
                <a:schemeClr val="accent1"/>
              </a:buClr>
              <a:buSzPct val="80000"/>
              <a:buFont typeface="Wingdings 3" charset="2"/>
              <a:buChar char=""/>
            </a:pPr>
            <a:r>
              <a:rPr lang="en-US" sz="1600" dirty="0">
                <a:solidFill>
                  <a:schemeClr val="tx1">
                    <a:lumMod val="75000"/>
                    <a:lumOff val="25000"/>
                  </a:schemeClr>
                </a:solidFill>
              </a:rPr>
              <a:t>signposting for redundancy support, advice and services for those considering changing careers.</a:t>
            </a:r>
          </a:p>
          <a:p>
            <a:pPr marL="285750" indent="-285750">
              <a:lnSpc>
                <a:spcPct val="90000"/>
              </a:lnSpc>
              <a:spcBef>
                <a:spcPts val="1000"/>
              </a:spcBef>
              <a:buClr>
                <a:schemeClr val="accent1"/>
              </a:buClr>
              <a:buSzPct val="80000"/>
              <a:buFont typeface="Wingdings 3" charset="2"/>
              <a:buChar char=""/>
            </a:pPr>
            <a:r>
              <a:rPr lang="en-US" sz="1600" dirty="0">
                <a:solidFill>
                  <a:schemeClr val="tx1">
                    <a:lumMod val="75000"/>
                    <a:lumOff val="25000"/>
                  </a:schemeClr>
                </a:solidFill>
              </a:rPr>
              <a:t>events and workshops, i.e. Meet the Employer, skills and training, CV writing, interview skills.</a:t>
            </a:r>
          </a:p>
        </p:txBody>
      </p:sp>
      <p:pic>
        <p:nvPicPr>
          <p:cNvPr id="17" name="Picture 16" descr="A picture containing text, electronics&#10;&#10;Description automatically generated">
            <a:extLst>
              <a:ext uri="{FF2B5EF4-FFF2-40B4-BE49-F238E27FC236}">
                <a16:creationId xmlns:a16="http://schemas.microsoft.com/office/drawing/2014/main" id="{81AF6F41-E6AC-4CDD-980A-A8543102BFBA}"/>
              </a:ext>
            </a:extLst>
          </p:cNvPr>
          <p:cNvPicPr>
            <a:picLocks noChangeAspect="1"/>
          </p:cNvPicPr>
          <p:nvPr/>
        </p:nvPicPr>
        <p:blipFill>
          <a:blip r:embed="rId5"/>
          <a:stretch>
            <a:fillRect/>
          </a:stretch>
        </p:blipFill>
        <p:spPr>
          <a:xfrm>
            <a:off x="5426962" y="4739637"/>
            <a:ext cx="3380630" cy="1910356"/>
          </a:xfrm>
          <a:prstGeom prst="rect">
            <a:avLst/>
          </a:prstGeom>
        </p:spPr>
      </p:pic>
    </p:spTree>
    <p:extLst>
      <p:ext uri="{BB962C8B-B14F-4D97-AF65-F5344CB8AC3E}">
        <p14:creationId xmlns:p14="http://schemas.microsoft.com/office/powerpoint/2010/main" val="2168333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2514-BCDC-4D03-BA4D-13222046DA0E}"/>
              </a:ext>
            </a:extLst>
          </p:cNvPr>
          <p:cNvSpPr>
            <a:spLocks noGrp="1"/>
          </p:cNvSpPr>
          <p:nvPr>
            <p:ph type="title"/>
          </p:nvPr>
        </p:nvSpPr>
        <p:spPr>
          <a:xfrm>
            <a:off x="172720" y="206375"/>
            <a:ext cx="9926320" cy="1320800"/>
          </a:xfrm>
        </p:spPr>
        <p:txBody>
          <a:bodyPr/>
          <a:lstStyle/>
          <a:p>
            <a:pPr algn="ctr"/>
            <a:r>
              <a:rPr lang="en-GB" dirty="0">
                <a:solidFill>
                  <a:srgbClr val="002060"/>
                </a:solidFill>
              </a:rPr>
              <a:t>Other West Midlands Growth Hubs</a:t>
            </a:r>
            <a:br>
              <a:rPr lang="en-GB" dirty="0">
                <a:solidFill>
                  <a:srgbClr val="002060"/>
                </a:solidFill>
              </a:rPr>
            </a:br>
            <a:r>
              <a:rPr lang="en-GB" dirty="0">
                <a:solidFill>
                  <a:srgbClr val="002060"/>
                </a:solidFill>
              </a:rPr>
              <a:t>Programmes &amp; Support</a:t>
            </a:r>
          </a:p>
        </p:txBody>
      </p:sp>
      <p:pic>
        <p:nvPicPr>
          <p:cNvPr id="4" name="Picture 3">
            <a:extLst>
              <a:ext uri="{FF2B5EF4-FFF2-40B4-BE49-F238E27FC236}">
                <a16:creationId xmlns:a16="http://schemas.microsoft.com/office/drawing/2014/main" id="{AF939EFB-975B-4A9D-A872-45668C281674}"/>
              </a:ext>
            </a:extLst>
          </p:cNvPr>
          <p:cNvPicPr>
            <a:picLocks noChangeAspect="1"/>
          </p:cNvPicPr>
          <p:nvPr/>
        </p:nvPicPr>
        <p:blipFill>
          <a:blip r:embed="rId3"/>
          <a:stretch>
            <a:fillRect/>
          </a:stretch>
        </p:blipFill>
        <p:spPr>
          <a:xfrm>
            <a:off x="308179" y="1435489"/>
            <a:ext cx="5270683" cy="2303391"/>
          </a:xfrm>
          <a:prstGeom prst="rect">
            <a:avLst/>
          </a:prstGeom>
        </p:spPr>
      </p:pic>
      <p:sp>
        <p:nvSpPr>
          <p:cNvPr id="5" name="TextBox 4">
            <a:extLst>
              <a:ext uri="{FF2B5EF4-FFF2-40B4-BE49-F238E27FC236}">
                <a16:creationId xmlns:a16="http://schemas.microsoft.com/office/drawing/2014/main" id="{BB279312-DA54-4DB2-998B-0D86308E8318}"/>
              </a:ext>
            </a:extLst>
          </p:cNvPr>
          <p:cNvSpPr txBox="1"/>
          <p:nvPr/>
        </p:nvSpPr>
        <p:spPr>
          <a:xfrm>
            <a:off x="3194697" y="6223080"/>
            <a:ext cx="5596160" cy="461665"/>
          </a:xfrm>
          <a:prstGeom prst="rect">
            <a:avLst/>
          </a:prstGeom>
          <a:noFill/>
        </p:spPr>
        <p:txBody>
          <a:bodyPr wrap="square" rtlCol="0">
            <a:spAutoFit/>
          </a:bodyPr>
          <a:lstStyle/>
          <a:p>
            <a:r>
              <a:rPr lang="en-GB" sz="2400" dirty="0">
                <a:solidFill>
                  <a:srgbClr val="002060"/>
                </a:solidFill>
                <a:hlinkClick r:id="rId4">
                  <a:extLst>
                    <a:ext uri="{A12FA001-AC4F-418D-AE19-62706E023703}">
                      <ahyp:hlinkClr xmlns:ahyp="http://schemas.microsoft.com/office/drawing/2018/hyperlinkcolor" val="tx"/>
                    </a:ext>
                  </a:extLst>
                </a:hlinkClick>
              </a:rPr>
              <a:t>www.WMGrowthHubs.co.uk</a:t>
            </a:r>
            <a:endParaRPr lang="en-GB" sz="2400" dirty="0">
              <a:solidFill>
                <a:srgbClr val="002060"/>
              </a:solidFill>
            </a:endParaRPr>
          </a:p>
        </p:txBody>
      </p:sp>
      <p:pic>
        <p:nvPicPr>
          <p:cNvPr id="15" name="Picture 14">
            <a:extLst>
              <a:ext uri="{FF2B5EF4-FFF2-40B4-BE49-F238E27FC236}">
                <a16:creationId xmlns:a16="http://schemas.microsoft.com/office/drawing/2014/main" id="{4CC3C4C6-7B07-41A3-9A42-539833A8B649}"/>
              </a:ext>
            </a:extLst>
          </p:cNvPr>
          <p:cNvPicPr>
            <a:picLocks noChangeAspect="1"/>
          </p:cNvPicPr>
          <p:nvPr/>
        </p:nvPicPr>
        <p:blipFill>
          <a:blip r:embed="rId5"/>
          <a:stretch>
            <a:fillRect/>
          </a:stretch>
        </p:blipFill>
        <p:spPr>
          <a:xfrm>
            <a:off x="308179" y="4011375"/>
            <a:ext cx="5273359" cy="1678226"/>
          </a:xfrm>
          <a:prstGeom prst="rect">
            <a:avLst/>
          </a:prstGeom>
        </p:spPr>
      </p:pic>
      <p:pic>
        <p:nvPicPr>
          <p:cNvPr id="17" name="Picture 16" descr="Logo&#10;&#10;Description automatically generated">
            <a:extLst>
              <a:ext uri="{FF2B5EF4-FFF2-40B4-BE49-F238E27FC236}">
                <a16:creationId xmlns:a16="http://schemas.microsoft.com/office/drawing/2014/main" id="{44080619-207C-4E72-935A-EC8D022CE9BE}"/>
              </a:ext>
            </a:extLst>
          </p:cNvPr>
          <p:cNvPicPr>
            <a:picLocks noChangeAspect="1"/>
          </p:cNvPicPr>
          <p:nvPr/>
        </p:nvPicPr>
        <p:blipFill>
          <a:blip r:embed="rId6"/>
          <a:stretch>
            <a:fillRect/>
          </a:stretch>
        </p:blipFill>
        <p:spPr>
          <a:xfrm>
            <a:off x="6348377" y="1750357"/>
            <a:ext cx="3213803" cy="1320800"/>
          </a:xfrm>
          <a:prstGeom prst="rect">
            <a:avLst/>
          </a:prstGeom>
        </p:spPr>
      </p:pic>
      <p:sp>
        <p:nvSpPr>
          <p:cNvPr id="18" name="TextBox 17">
            <a:extLst>
              <a:ext uri="{FF2B5EF4-FFF2-40B4-BE49-F238E27FC236}">
                <a16:creationId xmlns:a16="http://schemas.microsoft.com/office/drawing/2014/main" id="{43F6B14A-BD36-44C7-BBD8-5B93BCA6AD7D}"/>
              </a:ext>
            </a:extLst>
          </p:cNvPr>
          <p:cNvSpPr txBox="1"/>
          <p:nvPr/>
        </p:nvSpPr>
        <p:spPr>
          <a:xfrm>
            <a:off x="6096000" y="3071157"/>
            <a:ext cx="3718559" cy="2031325"/>
          </a:xfrm>
          <a:prstGeom prst="rect">
            <a:avLst/>
          </a:prstGeom>
          <a:noFill/>
        </p:spPr>
        <p:txBody>
          <a:bodyPr wrap="square" rtlCol="0">
            <a:spAutoFit/>
          </a:bodyPr>
          <a:lstStyle/>
          <a:p>
            <a:pPr algn="just"/>
            <a:r>
              <a:rPr lang="en-GB" dirty="0">
                <a:solidFill>
                  <a:srgbClr val="002060"/>
                </a:solidFill>
              </a:rPr>
              <a:t>A West Midlands programme for manufacturing &amp; engineering businesses, to unite people with the digital tools, innovation and skills they need to make an everyday difference to their business.</a:t>
            </a:r>
          </a:p>
        </p:txBody>
      </p:sp>
    </p:spTree>
    <p:extLst>
      <p:ext uri="{BB962C8B-B14F-4D97-AF65-F5344CB8AC3E}">
        <p14:creationId xmlns:p14="http://schemas.microsoft.com/office/powerpoint/2010/main" val="1461673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7098-992A-4313-A60E-14B79DBCCE9D}"/>
              </a:ext>
            </a:extLst>
          </p:cNvPr>
          <p:cNvSpPr>
            <a:spLocks noGrp="1"/>
          </p:cNvSpPr>
          <p:nvPr>
            <p:ph type="title"/>
          </p:nvPr>
        </p:nvSpPr>
        <p:spPr/>
        <p:txBody>
          <a:bodyPr/>
          <a:lstStyle/>
          <a:p>
            <a:r>
              <a:rPr lang="en-GB" dirty="0">
                <a:solidFill>
                  <a:schemeClr val="accent2">
                    <a:lumMod val="75000"/>
                  </a:schemeClr>
                </a:solidFill>
              </a:rPr>
              <a:t>RECAP</a:t>
            </a:r>
          </a:p>
        </p:txBody>
      </p:sp>
      <p:graphicFrame>
        <p:nvGraphicFramePr>
          <p:cNvPr id="4" name="Content Placeholder 2">
            <a:extLst>
              <a:ext uri="{FF2B5EF4-FFF2-40B4-BE49-F238E27FC236}">
                <a16:creationId xmlns:a16="http://schemas.microsoft.com/office/drawing/2014/main" id="{50651BF2-B969-4355-A9C3-2D2A0D930282}"/>
              </a:ext>
            </a:extLst>
          </p:cNvPr>
          <p:cNvGraphicFramePr>
            <a:graphicFrameLocks noGrp="1"/>
          </p:cNvGraphicFramePr>
          <p:nvPr>
            <p:ph idx="1"/>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1990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CF52C-11CA-4F8F-9BBF-94F43F95A068}"/>
              </a:ext>
            </a:extLst>
          </p:cNvPr>
          <p:cNvSpPr>
            <a:spLocks noGrp="1"/>
          </p:cNvSpPr>
          <p:nvPr>
            <p:ph type="title"/>
          </p:nvPr>
        </p:nvSpPr>
        <p:spPr/>
        <p:txBody>
          <a:bodyPr/>
          <a:lstStyle/>
          <a:p>
            <a:r>
              <a:rPr lang="en-GB" dirty="0"/>
              <a:t>Recap continued </a:t>
            </a:r>
          </a:p>
        </p:txBody>
      </p:sp>
      <p:sp>
        <p:nvSpPr>
          <p:cNvPr id="3" name="Content Placeholder 2">
            <a:extLst>
              <a:ext uri="{FF2B5EF4-FFF2-40B4-BE49-F238E27FC236}">
                <a16:creationId xmlns:a16="http://schemas.microsoft.com/office/drawing/2014/main" id="{75CF2823-B443-476C-91C5-A9012948EB56}"/>
              </a:ext>
            </a:extLst>
          </p:cNvPr>
          <p:cNvSpPr>
            <a:spLocks noGrp="1"/>
          </p:cNvSpPr>
          <p:nvPr>
            <p:ph idx="1"/>
          </p:nvPr>
        </p:nvSpPr>
        <p:spPr/>
        <p:txBody>
          <a:bodyPr>
            <a:normAutofit/>
          </a:bodyPr>
          <a:lstStyle/>
          <a:p>
            <a:pPr algn="r"/>
            <a:r>
              <a:rPr lang="en-GB" b="0" i="0" dirty="0">
                <a:solidFill>
                  <a:srgbClr val="2D3237"/>
                </a:solidFill>
                <a:effectLst/>
                <a:latin typeface="Raleway" pitchFamily="2" charset="0"/>
              </a:rPr>
              <a:t>Impartial Advice</a:t>
            </a:r>
          </a:p>
          <a:p>
            <a:pPr algn="r"/>
            <a:r>
              <a:rPr lang="en-GB" b="0" i="0" dirty="0">
                <a:solidFill>
                  <a:srgbClr val="666666"/>
                </a:solidFill>
                <a:effectLst/>
                <a:latin typeface="Open Sans" panose="020B0606030504020204" pitchFamily="34" charset="0"/>
              </a:rPr>
              <a:t>There's no agenda other than to help you grow your business</a:t>
            </a:r>
          </a:p>
          <a:p>
            <a:pPr algn="r"/>
            <a:r>
              <a:rPr lang="en-GB" b="0" i="0" dirty="0">
                <a:solidFill>
                  <a:srgbClr val="2D3237"/>
                </a:solidFill>
                <a:effectLst/>
                <a:latin typeface="Raleway" pitchFamily="2" charset="0"/>
              </a:rPr>
              <a:t>Client Focused</a:t>
            </a:r>
          </a:p>
          <a:p>
            <a:pPr algn="r"/>
            <a:r>
              <a:rPr lang="en-GB" b="0" i="0" dirty="0">
                <a:solidFill>
                  <a:srgbClr val="666666"/>
                </a:solidFill>
                <a:effectLst/>
                <a:latin typeface="Open Sans" panose="020B0606030504020204" pitchFamily="34" charset="0"/>
              </a:rPr>
              <a:t>Our job it to find just the right fit for your business</a:t>
            </a:r>
          </a:p>
          <a:p>
            <a:pPr algn="r"/>
            <a:r>
              <a:rPr lang="en-GB" b="0" i="0" dirty="0">
                <a:solidFill>
                  <a:srgbClr val="2D3237"/>
                </a:solidFill>
                <a:effectLst/>
                <a:latin typeface="Raleway" pitchFamily="2" charset="0"/>
              </a:rPr>
              <a:t>Commercially Experienced</a:t>
            </a:r>
          </a:p>
          <a:p>
            <a:pPr algn="r"/>
            <a:r>
              <a:rPr lang="en-GB" b="0" i="0" dirty="0">
                <a:solidFill>
                  <a:srgbClr val="666666"/>
                </a:solidFill>
                <a:effectLst/>
                <a:latin typeface="Open Sans" panose="020B0606030504020204" pitchFamily="34" charset="0"/>
              </a:rPr>
              <a:t>Advice from people who have been there and got the t-shirt</a:t>
            </a:r>
          </a:p>
          <a:p>
            <a:pPr algn="r"/>
            <a:r>
              <a:rPr lang="en-GB" b="0" i="0" dirty="0">
                <a:solidFill>
                  <a:srgbClr val="2D3237"/>
                </a:solidFill>
                <a:effectLst/>
                <a:latin typeface="Raleway" pitchFamily="2" charset="0"/>
              </a:rPr>
              <a:t>Grow Your Business</a:t>
            </a:r>
          </a:p>
          <a:p>
            <a:pPr algn="r"/>
            <a:r>
              <a:rPr lang="en-GB" b="0" i="0" dirty="0">
                <a:solidFill>
                  <a:srgbClr val="666666"/>
                </a:solidFill>
                <a:effectLst/>
                <a:latin typeface="Open Sans" panose="020B0606030504020204" pitchFamily="34" charset="0"/>
              </a:rPr>
              <a:t>Whatever stage your business is at we can help you get to the next level</a:t>
            </a:r>
          </a:p>
          <a:p>
            <a:endParaRPr lang="en-GB" dirty="0"/>
          </a:p>
        </p:txBody>
      </p:sp>
    </p:spTree>
    <p:extLst>
      <p:ext uri="{BB962C8B-B14F-4D97-AF65-F5344CB8AC3E}">
        <p14:creationId xmlns:p14="http://schemas.microsoft.com/office/powerpoint/2010/main" val="2254424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1180618"/>
            <a:ext cx="7766936" cy="2870218"/>
          </a:xfrm>
        </p:spPr>
        <p:txBody>
          <a:bodyPr/>
          <a:lstStyle/>
          <a:p>
            <a:br>
              <a:rPr lang="en-GB" dirty="0"/>
            </a:br>
            <a:r>
              <a:rPr lang="en-GB" dirty="0">
                <a:solidFill>
                  <a:schemeClr val="accent1">
                    <a:lumMod val="50000"/>
                  </a:schemeClr>
                </a:solidFill>
                <a:latin typeface="Rockwell" panose="02060603020205020403" pitchFamily="18" charset="0"/>
              </a:rPr>
              <a:t>Thank you!</a:t>
            </a:r>
            <a:br>
              <a:rPr lang="en-GB" dirty="0">
                <a:solidFill>
                  <a:schemeClr val="accent1">
                    <a:lumMod val="50000"/>
                  </a:schemeClr>
                </a:solidFill>
                <a:latin typeface="Rockwell" panose="02060603020205020403" pitchFamily="18" charset="0"/>
              </a:rPr>
            </a:br>
            <a:endParaRPr lang="en-GB" dirty="0">
              <a:solidFill>
                <a:schemeClr val="accent1">
                  <a:lumMod val="50000"/>
                </a:schemeClr>
              </a:solidFill>
              <a:latin typeface="Rockwell" panose="02060603020205020403" pitchFamily="18" charset="0"/>
            </a:endParaRPr>
          </a:p>
        </p:txBody>
      </p:sp>
      <p:sp>
        <p:nvSpPr>
          <p:cNvPr id="3" name="Subtitle 2"/>
          <p:cNvSpPr>
            <a:spLocks noGrp="1"/>
          </p:cNvSpPr>
          <p:nvPr>
            <p:ph type="subTitle" idx="1"/>
          </p:nvPr>
        </p:nvSpPr>
        <p:spPr>
          <a:xfrm>
            <a:off x="352777" y="3379505"/>
            <a:ext cx="9415114" cy="2153197"/>
          </a:xfrm>
        </p:spPr>
        <p:txBody>
          <a:bodyPr>
            <a:noAutofit/>
          </a:bodyPr>
          <a:lstStyle/>
          <a:p>
            <a:r>
              <a:rPr lang="en-GB" sz="2400" dirty="0">
                <a:latin typeface="Rockwell"/>
              </a:rPr>
              <a:t>Coventry &amp; Warwickshire LEP Growth Hub</a:t>
            </a:r>
            <a:endParaRPr lang="en-US" dirty="0">
              <a:latin typeface="Trebuchet MS"/>
            </a:endParaRPr>
          </a:p>
          <a:p>
            <a:r>
              <a:rPr lang="en-GB" sz="2400" dirty="0">
                <a:latin typeface="Rockwell"/>
              </a:rPr>
              <a:t>Phone: 0300 060 3747  //  </a:t>
            </a:r>
            <a:endParaRPr lang="en-US" dirty="0">
              <a:latin typeface="Trebuchet MS" panose="020B0603020202020204"/>
            </a:endParaRPr>
          </a:p>
          <a:p>
            <a:r>
              <a:rPr lang="en-GB" sz="2400" dirty="0">
                <a:latin typeface="Rockwell"/>
              </a:rPr>
              <a:t>Email: </a:t>
            </a:r>
            <a:r>
              <a:rPr lang="en-GB" sz="2400" dirty="0">
                <a:solidFill>
                  <a:schemeClr val="accent1">
                    <a:lumMod val="75000"/>
                  </a:schemeClr>
                </a:solidFill>
                <a:latin typeface="Rockwell"/>
              </a:rPr>
              <a:t>jim.clark@cwgrowthhub.co.uk</a:t>
            </a:r>
            <a:endParaRPr lang="en-US" dirty="0">
              <a:solidFill>
                <a:schemeClr val="accent1">
                  <a:lumMod val="75000"/>
                </a:schemeClr>
              </a:solidFill>
            </a:endParaRPr>
          </a:p>
          <a:p>
            <a:r>
              <a:rPr lang="en-GB" sz="2400" dirty="0">
                <a:latin typeface="Rockwell"/>
              </a:rPr>
              <a:t>Web: </a:t>
            </a:r>
            <a:r>
              <a:rPr lang="en-GB" sz="2400" dirty="0">
                <a:latin typeface="Rockwell"/>
                <a:hlinkClick r:id="rId3"/>
              </a:rPr>
              <a:t>www.cwgrowthhub.co.uk</a:t>
            </a:r>
            <a:r>
              <a:rPr lang="en-GB" sz="2400" dirty="0">
                <a:latin typeface="Rockwell"/>
              </a:rPr>
              <a:t>  //  Twitter: @CW_GrowthHub </a:t>
            </a:r>
            <a:endParaRPr lang="en-GB" sz="2400" dirty="0">
              <a:latin typeface="Rockwell" panose="02060603020205020403" pitchFamily="18" charset="0"/>
            </a:endParaRPr>
          </a:p>
        </p:txBody>
      </p:sp>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91269" y="433855"/>
            <a:ext cx="2282734" cy="1997594"/>
          </a:xfrm>
          <a:prstGeom prst="rect">
            <a:avLst/>
          </a:prstGeom>
        </p:spPr>
      </p:pic>
      <p:pic>
        <p:nvPicPr>
          <p:cNvPr id="6" name="Picture 5" descr="Text&#10;&#10;Description automatically generated with low confidence">
            <a:extLst>
              <a:ext uri="{FF2B5EF4-FFF2-40B4-BE49-F238E27FC236}">
                <a16:creationId xmlns:a16="http://schemas.microsoft.com/office/drawing/2014/main" id="{87198089-C3CB-4902-A871-303DF112A704}"/>
              </a:ext>
            </a:extLst>
          </p:cNvPr>
          <p:cNvPicPr>
            <a:picLocks noChangeAspect="1"/>
          </p:cNvPicPr>
          <p:nvPr/>
        </p:nvPicPr>
        <p:blipFill>
          <a:blip r:embed="rId5"/>
          <a:stretch>
            <a:fillRect/>
          </a:stretch>
        </p:blipFill>
        <p:spPr>
          <a:xfrm>
            <a:off x="594360" y="5532702"/>
            <a:ext cx="7826894" cy="1325298"/>
          </a:xfrm>
          <a:prstGeom prst="rect">
            <a:avLst/>
          </a:prstGeom>
        </p:spPr>
      </p:pic>
    </p:spTree>
    <p:extLst>
      <p:ext uri="{BB962C8B-B14F-4D97-AF65-F5344CB8AC3E}">
        <p14:creationId xmlns:p14="http://schemas.microsoft.com/office/powerpoint/2010/main" val="112440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35C0-0D50-424F-B7E7-F0D715FE4553}"/>
              </a:ext>
            </a:extLst>
          </p:cNvPr>
          <p:cNvSpPr>
            <a:spLocks noGrp="1"/>
          </p:cNvSpPr>
          <p:nvPr>
            <p:ph type="title"/>
          </p:nvPr>
        </p:nvSpPr>
        <p:spPr>
          <a:xfrm>
            <a:off x="213360" y="609600"/>
            <a:ext cx="5882640" cy="1320800"/>
          </a:xfrm>
        </p:spPr>
        <p:txBody>
          <a:bodyPr>
            <a:normAutofit fontScale="90000"/>
          </a:bodyPr>
          <a:lstStyle/>
          <a:p>
            <a:r>
              <a:rPr lang="en-GB" sz="3100" dirty="0">
                <a:solidFill>
                  <a:srgbClr val="002060"/>
                </a:solidFill>
              </a:rPr>
              <a:t>Working together as a region to deliver consistent, local SME support.</a:t>
            </a:r>
            <a:br>
              <a:rPr lang="en-GB" sz="3100" dirty="0"/>
            </a:br>
            <a:br>
              <a:rPr lang="en-GB" sz="3100" dirty="0"/>
            </a:br>
            <a:r>
              <a:rPr lang="en-GB" sz="2000" dirty="0">
                <a:solidFill>
                  <a:srgbClr val="002060"/>
                </a:solidFill>
              </a:rPr>
              <a:t>Coventry &amp; Warwickshire LEP Growth Hub</a:t>
            </a:r>
            <a:br>
              <a:rPr lang="en-GB" sz="2000" dirty="0">
                <a:solidFill>
                  <a:srgbClr val="002060"/>
                </a:solidFill>
              </a:rPr>
            </a:br>
            <a:br>
              <a:rPr lang="en-GB" sz="2000" dirty="0">
                <a:solidFill>
                  <a:srgbClr val="002060"/>
                </a:solidFill>
              </a:rPr>
            </a:br>
            <a:r>
              <a:rPr lang="en-GB" sz="2000" dirty="0">
                <a:solidFill>
                  <a:srgbClr val="002060"/>
                </a:solidFill>
              </a:rPr>
              <a:t>Greater Birmingham &amp; Solihull LEP Growth Hub</a:t>
            </a:r>
            <a:br>
              <a:rPr lang="en-GB" sz="2000" dirty="0">
                <a:solidFill>
                  <a:srgbClr val="002060"/>
                </a:solidFill>
              </a:rPr>
            </a:br>
            <a:br>
              <a:rPr lang="en-GB" sz="2000" dirty="0">
                <a:solidFill>
                  <a:srgbClr val="002060"/>
                </a:solidFill>
              </a:rPr>
            </a:br>
            <a:r>
              <a:rPr lang="en-GB" sz="2000" dirty="0">
                <a:solidFill>
                  <a:srgbClr val="002060"/>
                </a:solidFill>
              </a:rPr>
              <a:t>The Black Country Growth Hub</a:t>
            </a:r>
            <a:br>
              <a:rPr lang="en-GB" sz="2000" dirty="0">
                <a:solidFill>
                  <a:srgbClr val="002060"/>
                </a:solidFill>
              </a:rPr>
            </a:br>
            <a:br>
              <a:rPr lang="en-GB" sz="2000" dirty="0">
                <a:solidFill>
                  <a:srgbClr val="002060"/>
                </a:solidFill>
              </a:rPr>
            </a:br>
            <a:r>
              <a:rPr lang="en-GB" sz="2000" dirty="0">
                <a:solidFill>
                  <a:srgbClr val="002060"/>
                </a:solidFill>
              </a:rPr>
              <a:t>Stoke-on-Trent &amp; Staffordshire Growth Hub</a:t>
            </a:r>
            <a:br>
              <a:rPr lang="en-GB" sz="2000" dirty="0">
                <a:solidFill>
                  <a:srgbClr val="002060"/>
                </a:solidFill>
              </a:rPr>
            </a:br>
            <a:br>
              <a:rPr lang="en-GB" sz="2000" dirty="0">
                <a:solidFill>
                  <a:srgbClr val="002060"/>
                </a:solidFill>
              </a:rPr>
            </a:br>
            <a:r>
              <a:rPr lang="en-GB" sz="2000" dirty="0">
                <a:solidFill>
                  <a:srgbClr val="002060"/>
                </a:solidFill>
              </a:rPr>
              <a:t>The Marches Growth Hub</a:t>
            </a:r>
            <a:br>
              <a:rPr lang="en-GB" sz="2000" dirty="0">
                <a:solidFill>
                  <a:srgbClr val="002060"/>
                </a:solidFill>
              </a:rPr>
            </a:br>
            <a:br>
              <a:rPr lang="en-GB" sz="2000" dirty="0">
                <a:solidFill>
                  <a:srgbClr val="002060"/>
                </a:solidFill>
              </a:rPr>
            </a:br>
            <a:r>
              <a:rPr lang="en-GB" sz="2000" dirty="0">
                <a:solidFill>
                  <a:srgbClr val="002060"/>
                </a:solidFill>
              </a:rPr>
              <a:t>Worcestershire Business Central</a:t>
            </a:r>
            <a:br>
              <a:rPr lang="en-GB" sz="2000" dirty="0">
                <a:solidFill>
                  <a:srgbClr val="002060"/>
                </a:solidFill>
              </a:rPr>
            </a:br>
            <a:br>
              <a:rPr lang="en-GB" dirty="0"/>
            </a:br>
            <a:endParaRPr lang="en-GB" dirty="0"/>
          </a:p>
        </p:txBody>
      </p:sp>
      <p:pic>
        <p:nvPicPr>
          <p:cNvPr id="4" name="Picture 3" descr="Map, scatter chart&#10;&#10;Description automatically generated">
            <a:extLst>
              <a:ext uri="{FF2B5EF4-FFF2-40B4-BE49-F238E27FC236}">
                <a16:creationId xmlns:a16="http://schemas.microsoft.com/office/drawing/2014/main" id="{3B9C48D5-52B1-44BF-898B-9F38CC26EC2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547360" y="365760"/>
            <a:ext cx="5466080" cy="6299200"/>
          </a:xfrm>
          <a:prstGeom prst="rect">
            <a:avLst/>
          </a:prstGeom>
        </p:spPr>
      </p:pic>
      <p:sp>
        <p:nvSpPr>
          <p:cNvPr id="3" name="TextBox 2">
            <a:extLst>
              <a:ext uri="{FF2B5EF4-FFF2-40B4-BE49-F238E27FC236}">
                <a16:creationId xmlns:a16="http://schemas.microsoft.com/office/drawing/2014/main" id="{843F65D2-BB0E-4B03-BCB6-A9CFF8965035}"/>
              </a:ext>
            </a:extLst>
          </p:cNvPr>
          <p:cNvSpPr txBox="1"/>
          <p:nvPr/>
        </p:nvSpPr>
        <p:spPr>
          <a:xfrm>
            <a:off x="6380480" y="792480"/>
            <a:ext cx="3820160" cy="954107"/>
          </a:xfrm>
          <a:prstGeom prst="rect">
            <a:avLst/>
          </a:prstGeom>
          <a:noFill/>
        </p:spPr>
        <p:txBody>
          <a:bodyPr wrap="square" rtlCol="0">
            <a:spAutoFit/>
          </a:bodyPr>
          <a:lstStyle/>
          <a:p>
            <a:pPr algn="ctr"/>
            <a:r>
              <a:rPr lang="en-GB" sz="2800" dirty="0">
                <a:solidFill>
                  <a:schemeClr val="bg1"/>
                </a:solidFill>
              </a:rPr>
              <a:t>The West Midlands Growth Hubs</a:t>
            </a:r>
          </a:p>
        </p:txBody>
      </p:sp>
    </p:spTree>
    <p:extLst>
      <p:ext uri="{BB962C8B-B14F-4D97-AF65-F5344CB8AC3E}">
        <p14:creationId xmlns:p14="http://schemas.microsoft.com/office/powerpoint/2010/main" val="411138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A934D-1C82-4B73-B094-789E30746B43}"/>
              </a:ext>
            </a:extLst>
          </p:cNvPr>
          <p:cNvSpPr>
            <a:spLocks noGrp="1"/>
          </p:cNvSpPr>
          <p:nvPr>
            <p:ph type="title"/>
          </p:nvPr>
        </p:nvSpPr>
        <p:spPr>
          <a:xfrm>
            <a:off x="812800" y="609600"/>
            <a:ext cx="8901651" cy="1320800"/>
          </a:xfrm>
        </p:spPr>
        <p:txBody>
          <a:bodyPr/>
          <a:lstStyle/>
          <a:p>
            <a:r>
              <a:rPr lang="en-GB" dirty="0">
                <a:solidFill>
                  <a:schemeClr val="tx1"/>
                </a:solidFill>
              </a:rPr>
              <a:t>Enquiry Types – wide, and getting wider! </a:t>
            </a:r>
          </a:p>
        </p:txBody>
      </p:sp>
      <p:sp>
        <p:nvSpPr>
          <p:cNvPr id="5" name="Content Placeholder 4">
            <a:extLst>
              <a:ext uri="{FF2B5EF4-FFF2-40B4-BE49-F238E27FC236}">
                <a16:creationId xmlns:a16="http://schemas.microsoft.com/office/drawing/2014/main" id="{5797F408-5184-47EE-B04C-801B4A345FDC}"/>
              </a:ext>
            </a:extLst>
          </p:cNvPr>
          <p:cNvSpPr>
            <a:spLocks noGrp="1"/>
          </p:cNvSpPr>
          <p:nvPr>
            <p:ph idx="1"/>
          </p:nvPr>
        </p:nvSpPr>
        <p:spPr>
          <a:xfrm>
            <a:off x="1981200" y="1600201"/>
            <a:ext cx="1882552" cy="604664"/>
          </a:xfrm>
        </p:spPr>
        <p:txBody>
          <a:bodyPr/>
          <a:lstStyle/>
          <a:p>
            <a:pPr marL="0" indent="0">
              <a:buNone/>
            </a:pPr>
            <a:r>
              <a:rPr lang="en-GB" dirty="0"/>
              <a:t>Start Up</a:t>
            </a:r>
          </a:p>
        </p:txBody>
      </p:sp>
      <p:sp>
        <p:nvSpPr>
          <p:cNvPr id="6" name="Content Placeholder 4">
            <a:extLst>
              <a:ext uri="{FF2B5EF4-FFF2-40B4-BE49-F238E27FC236}">
                <a16:creationId xmlns:a16="http://schemas.microsoft.com/office/drawing/2014/main" id="{0A54A638-D685-4045-9EA2-8F00D9B960E4}"/>
              </a:ext>
            </a:extLst>
          </p:cNvPr>
          <p:cNvSpPr txBox="1">
            <a:spLocks/>
          </p:cNvSpPr>
          <p:nvPr/>
        </p:nvSpPr>
        <p:spPr>
          <a:xfrm>
            <a:off x="2591076" y="5815978"/>
            <a:ext cx="1882552" cy="604664"/>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Inward Investment</a:t>
            </a:r>
          </a:p>
        </p:txBody>
      </p:sp>
      <p:sp>
        <p:nvSpPr>
          <p:cNvPr id="7" name="Content Placeholder 4">
            <a:extLst>
              <a:ext uri="{FF2B5EF4-FFF2-40B4-BE49-F238E27FC236}">
                <a16:creationId xmlns:a16="http://schemas.microsoft.com/office/drawing/2014/main" id="{DA388DA5-4779-4AF3-A4F9-14AA402B5110}"/>
              </a:ext>
            </a:extLst>
          </p:cNvPr>
          <p:cNvSpPr txBox="1">
            <a:spLocks/>
          </p:cNvSpPr>
          <p:nvPr/>
        </p:nvSpPr>
        <p:spPr>
          <a:xfrm>
            <a:off x="5208345" y="5139668"/>
            <a:ext cx="1882552" cy="60466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Low Carbon</a:t>
            </a:r>
          </a:p>
        </p:txBody>
      </p:sp>
      <p:sp>
        <p:nvSpPr>
          <p:cNvPr id="8" name="Content Placeholder 4">
            <a:extLst>
              <a:ext uri="{FF2B5EF4-FFF2-40B4-BE49-F238E27FC236}">
                <a16:creationId xmlns:a16="http://schemas.microsoft.com/office/drawing/2014/main" id="{D90B4A80-10D1-400D-B776-B49FF89F25BE}"/>
              </a:ext>
            </a:extLst>
          </p:cNvPr>
          <p:cNvSpPr txBox="1">
            <a:spLocks/>
          </p:cNvSpPr>
          <p:nvPr/>
        </p:nvSpPr>
        <p:spPr>
          <a:xfrm>
            <a:off x="2356164" y="4768044"/>
            <a:ext cx="2083652" cy="60466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Networking</a:t>
            </a:r>
          </a:p>
        </p:txBody>
      </p:sp>
      <p:sp>
        <p:nvSpPr>
          <p:cNvPr id="9" name="Content Placeholder 4">
            <a:extLst>
              <a:ext uri="{FF2B5EF4-FFF2-40B4-BE49-F238E27FC236}">
                <a16:creationId xmlns:a16="http://schemas.microsoft.com/office/drawing/2014/main" id="{0F078E1B-17BC-4B07-B95A-E83CEBB5F6F9}"/>
              </a:ext>
            </a:extLst>
          </p:cNvPr>
          <p:cNvSpPr txBox="1">
            <a:spLocks/>
          </p:cNvSpPr>
          <p:nvPr/>
        </p:nvSpPr>
        <p:spPr>
          <a:xfrm>
            <a:off x="6083018" y="4163380"/>
            <a:ext cx="1882552" cy="6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Planning</a:t>
            </a:r>
          </a:p>
        </p:txBody>
      </p:sp>
      <p:sp>
        <p:nvSpPr>
          <p:cNvPr id="10" name="Content Placeholder 4">
            <a:extLst>
              <a:ext uri="{FF2B5EF4-FFF2-40B4-BE49-F238E27FC236}">
                <a16:creationId xmlns:a16="http://schemas.microsoft.com/office/drawing/2014/main" id="{0FE47F6E-2C06-4FC9-91B5-8D507FF562D2}"/>
              </a:ext>
            </a:extLst>
          </p:cNvPr>
          <p:cNvSpPr txBox="1">
            <a:spLocks/>
          </p:cNvSpPr>
          <p:nvPr/>
        </p:nvSpPr>
        <p:spPr>
          <a:xfrm>
            <a:off x="3297440" y="3861048"/>
            <a:ext cx="1882552" cy="6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Property</a:t>
            </a:r>
          </a:p>
        </p:txBody>
      </p:sp>
      <p:sp>
        <p:nvSpPr>
          <p:cNvPr id="11" name="Content Placeholder 4">
            <a:extLst>
              <a:ext uri="{FF2B5EF4-FFF2-40B4-BE49-F238E27FC236}">
                <a16:creationId xmlns:a16="http://schemas.microsoft.com/office/drawing/2014/main" id="{CA0E21A9-E66A-4CB0-9B5D-4FEEEAFA45F8}"/>
              </a:ext>
            </a:extLst>
          </p:cNvPr>
          <p:cNvSpPr txBox="1">
            <a:spLocks/>
          </p:cNvSpPr>
          <p:nvPr/>
        </p:nvSpPr>
        <p:spPr>
          <a:xfrm>
            <a:off x="5447928" y="2974508"/>
            <a:ext cx="1296144" cy="604664"/>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R&amp;D Tax Credits</a:t>
            </a:r>
          </a:p>
        </p:txBody>
      </p:sp>
      <p:sp>
        <p:nvSpPr>
          <p:cNvPr id="12" name="Content Placeholder 4">
            <a:extLst>
              <a:ext uri="{FF2B5EF4-FFF2-40B4-BE49-F238E27FC236}">
                <a16:creationId xmlns:a16="http://schemas.microsoft.com/office/drawing/2014/main" id="{F6A59BF6-B018-4840-936D-308C953CFB28}"/>
              </a:ext>
            </a:extLst>
          </p:cNvPr>
          <p:cNvSpPr txBox="1">
            <a:spLocks/>
          </p:cNvSpPr>
          <p:nvPr/>
        </p:nvSpPr>
        <p:spPr>
          <a:xfrm>
            <a:off x="6744072" y="2016001"/>
            <a:ext cx="1882552" cy="604664"/>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Skills &amp; Employment</a:t>
            </a:r>
          </a:p>
        </p:txBody>
      </p:sp>
      <p:sp>
        <p:nvSpPr>
          <p:cNvPr id="13" name="Content Placeholder 4">
            <a:extLst>
              <a:ext uri="{FF2B5EF4-FFF2-40B4-BE49-F238E27FC236}">
                <a16:creationId xmlns:a16="http://schemas.microsoft.com/office/drawing/2014/main" id="{B77756D6-D8E7-4C35-AF42-676659BE78EC}"/>
              </a:ext>
            </a:extLst>
          </p:cNvPr>
          <p:cNvSpPr txBox="1">
            <a:spLocks/>
          </p:cNvSpPr>
          <p:nvPr/>
        </p:nvSpPr>
        <p:spPr>
          <a:xfrm>
            <a:off x="4821918" y="2173804"/>
            <a:ext cx="1882552" cy="6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Grants</a:t>
            </a:r>
          </a:p>
        </p:txBody>
      </p:sp>
      <p:sp>
        <p:nvSpPr>
          <p:cNvPr id="14" name="Content Placeholder 4">
            <a:extLst>
              <a:ext uri="{FF2B5EF4-FFF2-40B4-BE49-F238E27FC236}">
                <a16:creationId xmlns:a16="http://schemas.microsoft.com/office/drawing/2014/main" id="{88C62EA4-21EC-408F-83EF-E56DF5844F44}"/>
              </a:ext>
            </a:extLst>
          </p:cNvPr>
          <p:cNvSpPr txBox="1">
            <a:spLocks/>
          </p:cNvSpPr>
          <p:nvPr/>
        </p:nvSpPr>
        <p:spPr>
          <a:xfrm>
            <a:off x="2120708" y="2957263"/>
            <a:ext cx="1882552" cy="604664"/>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Innovation &amp; IP</a:t>
            </a:r>
          </a:p>
        </p:txBody>
      </p:sp>
      <p:sp>
        <p:nvSpPr>
          <p:cNvPr id="15" name="Content Placeholder 4">
            <a:extLst>
              <a:ext uri="{FF2B5EF4-FFF2-40B4-BE49-F238E27FC236}">
                <a16:creationId xmlns:a16="http://schemas.microsoft.com/office/drawing/2014/main" id="{2D8FE4A1-4146-4CE8-9E3A-E83F5C11996E}"/>
              </a:ext>
            </a:extLst>
          </p:cNvPr>
          <p:cNvSpPr txBox="1">
            <a:spLocks/>
          </p:cNvSpPr>
          <p:nvPr/>
        </p:nvSpPr>
        <p:spPr>
          <a:xfrm>
            <a:off x="7638578" y="3256200"/>
            <a:ext cx="1882552" cy="604664"/>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International Trade</a:t>
            </a:r>
          </a:p>
        </p:txBody>
      </p:sp>
      <p:sp>
        <p:nvSpPr>
          <p:cNvPr id="16" name="Content Placeholder 4">
            <a:extLst>
              <a:ext uri="{FF2B5EF4-FFF2-40B4-BE49-F238E27FC236}">
                <a16:creationId xmlns:a16="http://schemas.microsoft.com/office/drawing/2014/main" id="{B7C78F8B-4513-4B3E-808C-973183AF3347}"/>
              </a:ext>
            </a:extLst>
          </p:cNvPr>
          <p:cNvSpPr txBox="1">
            <a:spLocks/>
          </p:cNvSpPr>
          <p:nvPr/>
        </p:nvSpPr>
        <p:spPr>
          <a:xfrm>
            <a:off x="8324415" y="4489083"/>
            <a:ext cx="1882552" cy="604664"/>
          </a:xfrm>
          <a:prstGeom prst="rect">
            <a:avLst/>
          </a:prstGeom>
        </p:spPr>
        <p:txBody>
          <a:bodyPr vert="horz" lIns="91440" tIns="45720" rIns="91440" bIns="45720" rtlCol="0" anchor="t">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Supply chain</a:t>
            </a:r>
          </a:p>
        </p:txBody>
      </p:sp>
      <p:sp>
        <p:nvSpPr>
          <p:cNvPr id="17" name="Content Placeholder 4">
            <a:extLst>
              <a:ext uri="{FF2B5EF4-FFF2-40B4-BE49-F238E27FC236}">
                <a16:creationId xmlns:a16="http://schemas.microsoft.com/office/drawing/2014/main" id="{FF5F40F9-C622-4B0C-B7C2-D085C976BFBA}"/>
              </a:ext>
            </a:extLst>
          </p:cNvPr>
          <p:cNvSpPr txBox="1">
            <a:spLocks/>
          </p:cNvSpPr>
          <p:nvPr/>
        </p:nvSpPr>
        <p:spPr>
          <a:xfrm>
            <a:off x="6207496" y="6026208"/>
            <a:ext cx="1882552" cy="604664"/>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Foreign Direct Investment</a:t>
            </a:r>
          </a:p>
        </p:txBody>
      </p:sp>
      <p:sp>
        <p:nvSpPr>
          <p:cNvPr id="18" name="Content Placeholder 4">
            <a:extLst>
              <a:ext uri="{FF2B5EF4-FFF2-40B4-BE49-F238E27FC236}">
                <a16:creationId xmlns:a16="http://schemas.microsoft.com/office/drawing/2014/main" id="{A270512C-7F9C-4C5C-9209-69088C8A435E}"/>
              </a:ext>
            </a:extLst>
          </p:cNvPr>
          <p:cNvSpPr txBox="1">
            <a:spLocks/>
          </p:cNvSpPr>
          <p:nvPr/>
        </p:nvSpPr>
        <p:spPr>
          <a:xfrm>
            <a:off x="3744693" y="3517409"/>
            <a:ext cx="1882552" cy="604664"/>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Broadband</a:t>
            </a:r>
          </a:p>
        </p:txBody>
      </p:sp>
      <p:sp>
        <p:nvSpPr>
          <p:cNvPr id="19" name="Content Placeholder 4">
            <a:extLst>
              <a:ext uri="{FF2B5EF4-FFF2-40B4-BE49-F238E27FC236}">
                <a16:creationId xmlns:a16="http://schemas.microsoft.com/office/drawing/2014/main" id="{6BEFD942-4AD3-4CC6-8BA2-F1F6347A9C88}"/>
              </a:ext>
            </a:extLst>
          </p:cNvPr>
          <p:cNvSpPr txBox="1">
            <a:spLocks/>
          </p:cNvSpPr>
          <p:nvPr/>
        </p:nvSpPr>
        <p:spPr>
          <a:xfrm>
            <a:off x="8579854" y="2307660"/>
            <a:ext cx="1882552" cy="604664"/>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Business Rates</a:t>
            </a:r>
          </a:p>
        </p:txBody>
      </p:sp>
      <p:sp>
        <p:nvSpPr>
          <p:cNvPr id="20" name="Content Placeholder 4">
            <a:extLst>
              <a:ext uri="{FF2B5EF4-FFF2-40B4-BE49-F238E27FC236}">
                <a16:creationId xmlns:a16="http://schemas.microsoft.com/office/drawing/2014/main" id="{258B7564-E04E-40DB-B1A7-0EB715B7A0BA}"/>
              </a:ext>
            </a:extLst>
          </p:cNvPr>
          <p:cNvSpPr txBox="1">
            <a:spLocks/>
          </p:cNvSpPr>
          <p:nvPr/>
        </p:nvSpPr>
        <p:spPr>
          <a:xfrm>
            <a:off x="2803417" y="2235820"/>
            <a:ext cx="1882552" cy="604664"/>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Advice &amp; Guidance</a:t>
            </a:r>
          </a:p>
        </p:txBody>
      </p:sp>
      <p:sp>
        <p:nvSpPr>
          <p:cNvPr id="21" name="Content Placeholder 4">
            <a:extLst>
              <a:ext uri="{FF2B5EF4-FFF2-40B4-BE49-F238E27FC236}">
                <a16:creationId xmlns:a16="http://schemas.microsoft.com/office/drawing/2014/main" id="{3C3185E7-B076-4D41-9D6D-97CC3CB53180}"/>
              </a:ext>
            </a:extLst>
          </p:cNvPr>
          <p:cNvSpPr txBox="1">
            <a:spLocks/>
          </p:cNvSpPr>
          <p:nvPr/>
        </p:nvSpPr>
        <p:spPr>
          <a:xfrm>
            <a:off x="1638515" y="4084476"/>
            <a:ext cx="1882552" cy="604664"/>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Access To Finance</a:t>
            </a:r>
          </a:p>
        </p:txBody>
      </p:sp>
      <p:sp>
        <p:nvSpPr>
          <p:cNvPr id="22" name="Content Placeholder 4">
            <a:extLst>
              <a:ext uri="{FF2B5EF4-FFF2-40B4-BE49-F238E27FC236}">
                <a16:creationId xmlns:a16="http://schemas.microsoft.com/office/drawing/2014/main" id="{82F5BFF2-FC64-4334-AF92-870F73E094A5}"/>
              </a:ext>
            </a:extLst>
          </p:cNvPr>
          <p:cNvSpPr txBox="1">
            <a:spLocks/>
          </p:cNvSpPr>
          <p:nvPr/>
        </p:nvSpPr>
        <p:spPr>
          <a:xfrm>
            <a:off x="4439816" y="5582938"/>
            <a:ext cx="1882552" cy="604664"/>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Sales &amp; Marketing</a:t>
            </a:r>
          </a:p>
        </p:txBody>
      </p:sp>
      <p:sp>
        <p:nvSpPr>
          <p:cNvPr id="23" name="Content Placeholder 4">
            <a:extLst>
              <a:ext uri="{FF2B5EF4-FFF2-40B4-BE49-F238E27FC236}">
                <a16:creationId xmlns:a16="http://schemas.microsoft.com/office/drawing/2014/main" id="{1D9F9495-DA10-4960-BF1A-9C13C16B4215}"/>
              </a:ext>
            </a:extLst>
          </p:cNvPr>
          <p:cNvSpPr txBox="1">
            <a:spLocks/>
          </p:cNvSpPr>
          <p:nvPr/>
        </p:nvSpPr>
        <p:spPr>
          <a:xfrm>
            <a:off x="557930" y="2352599"/>
            <a:ext cx="1882552" cy="6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EU Exit</a:t>
            </a:r>
          </a:p>
        </p:txBody>
      </p:sp>
      <p:sp>
        <p:nvSpPr>
          <p:cNvPr id="24" name="Content Placeholder 4">
            <a:extLst>
              <a:ext uri="{FF2B5EF4-FFF2-40B4-BE49-F238E27FC236}">
                <a16:creationId xmlns:a16="http://schemas.microsoft.com/office/drawing/2014/main" id="{C0C4EBD2-772F-4B69-9CF1-8CEB39D41696}"/>
              </a:ext>
            </a:extLst>
          </p:cNvPr>
          <p:cNvSpPr txBox="1">
            <a:spLocks/>
          </p:cNvSpPr>
          <p:nvPr/>
        </p:nvSpPr>
        <p:spPr>
          <a:xfrm>
            <a:off x="8087168" y="5372708"/>
            <a:ext cx="1882552" cy="6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Etc </a:t>
            </a:r>
            <a:r>
              <a:rPr lang="en-GB" dirty="0" err="1"/>
              <a:t>Etc</a:t>
            </a:r>
            <a:r>
              <a:rPr lang="en-GB" dirty="0"/>
              <a:t>…</a:t>
            </a:r>
          </a:p>
        </p:txBody>
      </p:sp>
      <p:sp>
        <p:nvSpPr>
          <p:cNvPr id="25" name="Content Placeholder 4">
            <a:extLst>
              <a:ext uri="{FF2B5EF4-FFF2-40B4-BE49-F238E27FC236}">
                <a16:creationId xmlns:a16="http://schemas.microsoft.com/office/drawing/2014/main" id="{EA7CD822-BDB5-4A1C-B166-8B9D16E444E5}"/>
              </a:ext>
            </a:extLst>
          </p:cNvPr>
          <p:cNvSpPr txBox="1">
            <a:spLocks/>
          </p:cNvSpPr>
          <p:nvPr/>
        </p:nvSpPr>
        <p:spPr>
          <a:xfrm>
            <a:off x="3671644" y="1575012"/>
            <a:ext cx="1882552" cy="6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Covid-19</a:t>
            </a:r>
          </a:p>
        </p:txBody>
      </p:sp>
      <p:sp>
        <p:nvSpPr>
          <p:cNvPr id="26" name="Content Placeholder 4">
            <a:extLst>
              <a:ext uri="{FF2B5EF4-FFF2-40B4-BE49-F238E27FC236}">
                <a16:creationId xmlns:a16="http://schemas.microsoft.com/office/drawing/2014/main" id="{CECED8ED-5664-4892-94D3-C52E6AC89D34}"/>
              </a:ext>
            </a:extLst>
          </p:cNvPr>
          <p:cNvSpPr txBox="1">
            <a:spLocks/>
          </p:cNvSpPr>
          <p:nvPr/>
        </p:nvSpPr>
        <p:spPr>
          <a:xfrm>
            <a:off x="8596541" y="3744939"/>
            <a:ext cx="1882552" cy="604664"/>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Mergers &amp; Acquisitions</a:t>
            </a:r>
          </a:p>
        </p:txBody>
      </p:sp>
      <p:sp>
        <p:nvSpPr>
          <p:cNvPr id="27" name="Content Placeholder 4">
            <a:extLst>
              <a:ext uri="{FF2B5EF4-FFF2-40B4-BE49-F238E27FC236}">
                <a16:creationId xmlns:a16="http://schemas.microsoft.com/office/drawing/2014/main" id="{1399E307-FB5E-4BA0-8022-5053A50AF61C}"/>
              </a:ext>
            </a:extLst>
          </p:cNvPr>
          <p:cNvSpPr txBox="1">
            <a:spLocks/>
          </p:cNvSpPr>
          <p:nvPr/>
        </p:nvSpPr>
        <p:spPr>
          <a:xfrm>
            <a:off x="588484" y="5292011"/>
            <a:ext cx="1882552" cy="604664"/>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dirty="0"/>
              <a:t>Mentoring</a:t>
            </a:r>
          </a:p>
        </p:txBody>
      </p:sp>
      <p:sp>
        <p:nvSpPr>
          <p:cNvPr id="3" name="TextBox 2">
            <a:extLst>
              <a:ext uri="{FF2B5EF4-FFF2-40B4-BE49-F238E27FC236}">
                <a16:creationId xmlns:a16="http://schemas.microsoft.com/office/drawing/2014/main" id="{3B870DCC-AB29-482B-A18A-043700E6AF9F}"/>
              </a:ext>
            </a:extLst>
          </p:cNvPr>
          <p:cNvSpPr txBox="1"/>
          <p:nvPr/>
        </p:nvSpPr>
        <p:spPr>
          <a:xfrm>
            <a:off x="392289" y="355317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400" dirty="0"/>
              <a:t>Procurement</a:t>
            </a:r>
          </a:p>
        </p:txBody>
      </p:sp>
    </p:spTree>
    <p:extLst>
      <p:ext uri="{BB962C8B-B14F-4D97-AF65-F5344CB8AC3E}">
        <p14:creationId xmlns:p14="http://schemas.microsoft.com/office/powerpoint/2010/main" val="3043704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0">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12">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p:cNvSpPr>
            <a:spLocks noGrp="1"/>
          </p:cNvSpPr>
          <p:nvPr>
            <p:ph type="title"/>
          </p:nvPr>
        </p:nvSpPr>
        <p:spPr>
          <a:xfrm>
            <a:off x="673754" y="643467"/>
            <a:ext cx="4203045" cy="1375608"/>
          </a:xfrm>
        </p:spPr>
        <p:txBody>
          <a:bodyPr anchor="ctr">
            <a:normAutofit/>
          </a:bodyPr>
          <a:lstStyle/>
          <a:p>
            <a:pPr>
              <a:lnSpc>
                <a:spcPct val="90000"/>
              </a:lnSpc>
            </a:pPr>
            <a:r>
              <a:rPr lang="en-GB" sz="3100">
                <a:solidFill>
                  <a:schemeClr val="bg1"/>
                </a:solidFill>
                <a:latin typeface="Rockwell" panose="02060603020205020403" pitchFamily="18" charset="0"/>
              </a:rPr>
              <a:t>Typical areas of Growth Hubs support</a:t>
            </a:r>
          </a:p>
        </p:txBody>
      </p:sp>
      <p:sp>
        <p:nvSpPr>
          <p:cNvPr id="3" name="Content Placeholder 2"/>
          <p:cNvSpPr>
            <a:spLocks noGrp="1"/>
          </p:cNvSpPr>
          <p:nvPr>
            <p:ph idx="1"/>
          </p:nvPr>
        </p:nvSpPr>
        <p:spPr>
          <a:xfrm>
            <a:off x="673754" y="2160589"/>
            <a:ext cx="4059020" cy="4053943"/>
          </a:xfrm>
        </p:spPr>
        <p:txBody>
          <a:bodyPr vert="horz" lIns="91440" tIns="45720" rIns="91440" bIns="45720" rtlCol="0">
            <a:noAutofit/>
          </a:bodyPr>
          <a:lstStyle/>
          <a:p>
            <a:pPr>
              <a:lnSpc>
                <a:spcPct val="90000"/>
              </a:lnSpc>
            </a:pPr>
            <a:r>
              <a:rPr lang="en-GB" sz="1200" b="1" dirty="0">
                <a:solidFill>
                  <a:schemeClr val="bg1"/>
                </a:solidFill>
                <a:latin typeface="Century Gothic" panose="020B0502020202020204" pitchFamily="34" charset="0"/>
              </a:rPr>
              <a:t>Access To Finance </a:t>
            </a:r>
            <a:endParaRPr lang="en-GB" sz="1200" dirty="0">
              <a:solidFill>
                <a:schemeClr val="bg1"/>
              </a:solidFill>
              <a:latin typeface="Century Gothic" panose="020B0502020202020204" pitchFamily="34" charset="0"/>
            </a:endParaRPr>
          </a:p>
          <a:p>
            <a:pPr lvl="1">
              <a:lnSpc>
                <a:spcPct val="90000"/>
              </a:lnSpc>
            </a:pPr>
            <a:r>
              <a:rPr lang="en-GB" sz="1200" dirty="0">
                <a:solidFill>
                  <a:schemeClr val="bg1"/>
                </a:solidFill>
                <a:latin typeface="Century Gothic"/>
              </a:rPr>
              <a:t>Private and Public sector inc. </a:t>
            </a:r>
            <a:r>
              <a:rPr lang="en-GB" sz="1200" b="1" dirty="0">
                <a:solidFill>
                  <a:schemeClr val="bg1"/>
                </a:solidFill>
                <a:latin typeface="Century Gothic"/>
              </a:rPr>
              <a:t>Covid-19</a:t>
            </a:r>
            <a:r>
              <a:rPr lang="en-GB" sz="1200" dirty="0">
                <a:solidFill>
                  <a:schemeClr val="bg1"/>
                </a:solidFill>
                <a:latin typeface="Century Gothic"/>
              </a:rPr>
              <a:t> support</a:t>
            </a:r>
          </a:p>
          <a:p>
            <a:pPr lvl="1">
              <a:lnSpc>
                <a:spcPct val="90000"/>
              </a:lnSpc>
            </a:pPr>
            <a:r>
              <a:rPr lang="en-GB" sz="1200" dirty="0">
                <a:solidFill>
                  <a:schemeClr val="bg1"/>
                </a:solidFill>
                <a:latin typeface="Century Gothic"/>
              </a:rPr>
              <a:t>Inward Investment</a:t>
            </a:r>
          </a:p>
          <a:p>
            <a:pPr>
              <a:lnSpc>
                <a:spcPct val="90000"/>
              </a:lnSpc>
            </a:pPr>
            <a:r>
              <a:rPr lang="en-GB" sz="1200" b="1" dirty="0">
                <a:solidFill>
                  <a:schemeClr val="bg1"/>
                </a:solidFill>
                <a:latin typeface="Century Gothic" panose="020B0502020202020204" pitchFamily="34" charset="0"/>
              </a:rPr>
              <a:t>People &amp; Skills </a:t>
            </a:r>
            <a:r>
              <a:rPr lang="en-GB" sz="1200" dirty="0">
                <a:solidFill>
                  <a:schemeClr val="bg1"/>
                </a:solidFill>
                <a:latin typeface="Century Gothic" panose="020B0502020202020204" pitchFamily="34" charset="0"/>
              </a:rPr>
              <a:t>(recruitment, training, apprenticeships, Kickstart)</a:t>
            </a:r>
          </a:p>
          <a:p>
            <a:pPr>
              <a:lnSpc>
                <a:spcPct val="90000"/>
              </a:lnSpc>
            </a:pPr>
            <a:r>
              <a:rPr lang="en-GB" sz="1200" b="1" dirty="0">
                <a:solidFill>
                  <a:schemeClr val="bg1"/>
                </a:solidFill>
                <a:latin typeface="Century Gothic" panose="020B0502020202020204" pitchFamily="34" charset="0"/>
              </a:rPr>
              <a:t>Commercial Property </a:t>
            </a:r>
            <a:r>
              <a:rPr lang="en-GB" sz="1200" dirty="0">
                <a:solidFill>
                  <a:schemeClr val="bg1"/>
                </a:solidFill>
                <a:latin typeface="Century Gothic" panose="020B0502020202020204" pitchFamily="34" charset="0"/>
              </a:rPr>
              <a:t>(finding new, expanding existing, planning issues)</a:t>
            </a:r>
          </a:p>
          <a:p>
            <a:pPr>
              <a:lnSpc>
                <a:spcPct val="90000"/>
              </a:lnSpc>
            </a:pPr>
            <a:r>
              <a:rPr lang="en-GB" sz="1200" b="1" dirty="0">
                <a:solidFill>
                  <a:schemeClr val="bg1"/>
                </a:solidFill>
                <a:latin typeface="Century Gothic" panose="020B0502020202020204" pitchFamily="34" charset="0"/>
              </a:rPr>
              <a:t>Innovation</a:t>
            </a:r>
            <a:r>
              <a:rPr lang="en-GB" sz="1200" dirty="0">
                <a:solidFill>
                  <a:schemeClr val="bg1"/>
                </a:solidFill>
                <a:latin typeface="Century Gothic" panose="020B0502020202020204" pitchFamily="34" charset="0"/>
              </a:rPr>
              <a:t> (new products and processes)</a:t>
            </a:r>
          </a:p>
          <a:p>
            <a:pPr>
              <a:lnSpc>
                <a:spcPct val="90000"/>
              </a:lnSpc>
            </a:pPr>
            <a:r>
              <a:rPr lang="en-GB" sz="1200" b="1" dirty="0">
                <a:solidFill>
                  <a:schemeClr val="bg1"/>
                </a:solidFill>
                <a:latin typeface="Century Gothic" panose="020B0502020202020204" pitchFamily="34" charset="0"/>
              </a:rPr>
              <a:t>Business Support </a:t>
            </a:r>
            <a:r>
              <a:rPr lang="en-GB" sz="1200" dirty="0">
                <a:solidFill>
                  <a:schemeClr val="bg1"/>
                </a:solidFill>
                <a:latin typeface="Century Gothic" panose="020B0502020202020204" pitchFamily="34" charset="0"/>
              </a:rPr>
              <a:t>(business planning, diversification, sales &amp; marketing, export, IP etc.)</a:t>
            </a:r>
          </a:p>
          <a:p>
            <a:pPr>
              <a:lnSpc>
                <a:spcPct val="90000"/>
              </a:lnSpc>
            </a:pPr>
            <a:r>
              <a:rPr lang="en-GB" sz="1200" b="1" dirty="0">
                <a:solidFill>
                  <a:schemeClr val="bg1"/>
                </a:solidFill>
                <a:latin typeface="Century Gothic"/>
              </a:rPr>
              <a:t>Added Value </a:t>
            </a:r>
            <a:r>
              <a:rPr lang="en-GB" sz="1200" dirty="0">
                <a:solidFill>
                  <a:schemeClr val="bg1"/>
                </a:solidFill>
                <a:latin typeface="Century Gothic"/>
              </a:rPr>
              <a:t>(e.g. </a:t>
            </a:r>
            <a:r>
              <a:rPr lang="en-GB" sz="1200" dirty="0" err="1">
                <a:solidFill>
                  <a:schemeClr val="bg1"/>
                </a:solidFill>
                <a:latin typeface="Century Gothic"/>
              </a:rPr>
              <a:t>Intertrading</a:t>
            </a:r>
            <a:r>
              <a:rPr lang="en-GB" sz="1200" dirty="0">
                <a:solidFill>
                  <a:schemeClr val="bg1"/>
                </a:solidFill>
                <a:latin typeface="Century Gothic"/>
              </a:rPr>
              <a:t>, explore new sectors)</a:t>
            </a:r>
          </a:p>
          <a:p>
            <a:pPr>
              <a:lnSpc>
                <a:spcPct val="90000"/>
              </a:lnSpc>
            </a:pPr>
            <a:r>
              <a:rPr lang="en-GB" sz="1200" b="1" dirty="0">
                <a:solidFill>
                  <a:schemeClr val="bg1"/>
                </a:solidFill>
                <a:latin typeface="Century Gothic" panose="020B0502020202020204" pitchFamily="34" charset="0"/>
              </a:rPr>
              <a:t>Business Collaboration </a:t>
            </a:r>
            <a:r>
              <a:rPr lang="en-GB" sz="1200" dirty="0">
                <a:solidFill>
                  <a:schemeClr val="bg1"/>
                </a:solidFill>
                <a:latin typeface="Century Gothic" panose="020B0502020202020204" pitchFamily="34" charset="0"/>
              </a:rPr>
              <a:t>(Targeted B2B introductions)</a:t>
            </a:r>
          </a:p>
          <a:p>
            <a:pPr>
              <a:lnSpc>
                <a:spcPct val="90000"/>
              </a:lnSpc>
            </a:pPr>
            <a:r>
              <a:rPr lang="en-GB" sz="1200" b="1" dirty="0">
                <a:solidFill>
                  <a:schemeClr val="bg1"/>
                </a:solidFill>
                <a:latin typeface="Century Gothic"/>
              </a:rPr>
              <a:t>Supply Chain &amp; Procurement Opportunities</a:t>
            </a:r>
            <a:endParaRPr lang="en-GB" sz="1200" dirty="0">
              <a:solidFill>
                <a:schemeClr val="bg1"/>
              </a:solidFill>
            </a:endParaRPr>
          </a:p>
          <a:p>
            <a:pPr>
              <a:lnSpc>
                <a:spcPct val="90000"/>
              </a:lnSpc>
            </a:pPr>
            <a:r>
              <a:rPr lang="en-GB" sz="1200" b="1" dirty="0">
                <a:solidFill>
                  <a:schemeClr val="bg1"/>
                </a:solidFill>
                <a:latin typeface="Century Gothic" panose="020B0502020202020204" pitchFamily="34" charset="0"/>
              </a:rPr>
              <a:t>Access to national &amp; regional business support programmes</a:t>
            </a:r>
          </a:p>
        </p:txBody>
      </p:sp>
      <p:pic>
        <p:nvPicPr>
          <p:cNvPr id="4" name="Picture 3" descr="Logo, company nam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172461"/>
            <a:ext cx="5143500" cy="4500563"/>
          </a:xfrm>
          <a:prstGeom prst="rect">
            <a:avLst/>
          </a:prstGeom>
        </p:spPr>
      </p:pic>
      <p:sp>
        <p:nvSpPr>
          <p:cNvPr id="32" name="Isosceles Triangle 14">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83007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7098-992A-4313-A60E-14B79DBCCE9D}"/>
              </a:ext>
            </a:extLst>
          </p:cNvPr>
          <p:cNvSpPr>
            <a:spLocks noGrp="1"/>
          </p:cNvSpPr>
          <p:nvPr>
            <p:ph type="title"/>
          </p:nvPr>
        </p:nvSpPr>
        <p:spPr/>
        <p:txBody>
          <a:bodyPr/>
          <a:lstStyle/>
          <a:p>
            <a:r>
              <a:rPr lang="en-GB" dirty="0">
                <a:solidFill>
                  <a:schemeClr val="accent2">
                    <a:lumMod val="75000"/>
                  </a:schemeClr>
                </a:solidFill>
              </a:rPr>
              <a:t>HOW TO ENGAGE…..</a:t>
            </a:r>
          </a:p>
        </p:txBody>
      </p:sp>
      <p:graphicFrame>
        <p:nvGraphicFramePr>
          <p:cNvPr id="4" name="Content Placeholder 2">
            <a:extLst>
              <a:ext uri="{FF2B5EF4-FFF2-40B4-BE49-F238E27FC236}">
                <a16:creationId xmlns:a16="http://schemas.microsoft.com/office/drawing/2014/main" id="{50651BF2-B969-4355-A9C3-2D2A0D930282}"/>
              </a:ext>
            </a:extLst>
          </p:cNvPr>
          <p:cNvGraphicFramePr>
            <a:graphicFrameLocks noGrp="1"/>
          </p:cNvGraphicFramePr>
          <p:nvPr>
            <p:ph idx="1"/>
            <p:extLst>
              <p:ext uri="{D42A27DB-BD31-4B8C-83A1-F6EECF244321}">
                <p14:modId xmlns:p14="http://schemas.microsoft.com/office/powerpoint/2010/main" val="3813104443"/>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7070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828" y="206692"/>
            <a:ext cx="8864231" cy="1596572"/>
          </a:xfrm>
        </p:spPr>
        <p:txBody>
          <a:bodyPr>
            <a:normAutofit/>
          </a:bodyPr>
          <a:lstStyle/>
          <a:p>
            <a:r>
              <a:rPr lang="en-GB" sz="3200" dirty="0">
                <a:solidFill>
                  <a:schemeClr val="accent1">
                    <a:lumMod val="50000"/>
                  </a:schemeClr>
                </a:solidFill>
                <a:latin typeface="Century Gothic" panose="020B0502020202020204" pitchFamily="34" charset="0"/>
              </a:rPr>
              <a:t>Face-to-Face support tailored to your business</a:t>
            </a:r>
            <a:endParaRPr lang="en-GB" sz="3200" dirty="0">
              <a:latin typeface="Century Gothic" panose="020B0502020202020204" pitchFamily="34" charset="0"/>
            </a:endParaRPr>
          </a:p>
        </p:txBody>
      </p:sp>
      <p:pic>
        <p:nvPicPr>
          <p:cNvPr id="8" name="Picture 7"/>
          <p:cNvPicPr>
            <a:picLocks noChangeAspect="1"/>
          </p:cNvPicPr>
          <p:nvPr/>
        </p:nvPicPr>
        <p:blipFill rotWithShape="1">
          <a:blip r:embed="rId2"/>
          <a:srcRect l="12404" r="12674"/>
          <a:stretch/>
        </p:blipFill>
        <p:spPr>
          <a:xfrm>
            <a:off x="0" y="3810449"/>
            <a:ext cx="3180967" cy="2830443"/>
          </a:xfrm>
          <a:prstGeom prst="rect">
            <a:avLst/>
          </a:prstGeom>
        </p:spPr>
      </p:pic>
      <p:pic>
        <p:nvPicPr>
          <p:cNvPr id="9" name="Picture 8"/>
          <p:cNvPicPr>
            <a:picLocks noChangeAspect="1"/>
          </p:cNvPicPr>
          <p:nvPr/>
        </p:nvPicPr>
        <p:blipFill rotWithShape="1">
          <a:blip r:embed="rId3"/>
          <a:srcRect l="16942" r="17304"/>
          <a:stretch/>
        </p:blipFill>
        <p:spPr>
          <a:xfrm>
            <a:off x="3180967" y="3810449"/>
            <a:ext cx="2934208" cy="2830443"/>
          </a:xfrm>
          <a:prstGeom prst="rect">
            <a:avLst/>
          </a:prstGeom>
        </p:spPr>
      </p:pic>
      <p:pic>
        <p:nvPicPr>
          <p:cNvPr id="1026" name="Picture 2" descr="https://www.cwgrowthhub.co.uk/sites/default/files/Indigo%20Fitness%201_0.jpg">
            <a:extLst>
              <a:ext uri="{FF2B5EF4-FFF2-40B4-BE49-F238E27FC236}">
                <a16:creationId xmlns:a16="http://schemas.microsoft.com/office/drawing/2014/main" id="{A375F7D6-8658-4F62-AE0E-B5A75F0183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393" r="8412"/>
          <a:stretch/>
        </p:blipFill>
        <p:spPr bwMode="auto">
          <a:xfrm>
            <a:off x="6115175" y="3810449"/>
            <a:ext cx="3256514" cy="28408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cwgrowthhub.co.uk/sites/default/files/Kopek%20Security%2014_0.jpg">
            <a:extLst>
              <a:ext uri="{FF2B5EF4-FFF2-40B4-BE49-F238E27FC236}">
                <a16:creationId xmlns:a16="http://schemas.microsoft.com/office/drawing/2014/main" id="{D5953F0B-2E75-4184-A494-5BC90908AE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481"/>
          <a:stretch/>
        </p:blipFill>
        <p:spPr bwMode="auto">
          <a:xfrm>
            <a:off x="9371689" y="3804892"/>
            <a:ext cx="2820311" cy="2836042"/>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D86CF591-1340-4B6D-A9AA-CBF44B78387A}"/>
              </a:ext>
            </a:extLst>
          </p:cNvPr>
          <p:cNvSpPr txBox="1">
            <a:spLocks/>
          </p:cNvSpPr>
          <p:nvPr/>
        </p:nvSpPr>
        <p:spPr>
          <a:xfrm>
            <a:off x="657828" y="1158839"/>
            <a:ext cx="10124016" cy="28304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000" b="1" dirty="0">
                <a:latin typeface="Century Gothic" panose="020B0502020202020204" pitchFamily="34" charset="0"/>
              </a:rPr>
              <a:t>Step 1</a:t>
            </a:r>
            <a:r>
              <a:rPr lang="en-GB" sz="2000" dirty="0">
                <a:latin typeface="Century Gothic" panose="020B0502020202020204" pitchFamily="34" charset="0"/>
              </a:rPr>
              <a:t>: Initial contact and diagnostic of your business needs</a:t>
            </a:r>
            <a:endParaRPr lang="en-GB" sz="2000" b="1" dirty="0">
              <a:latin typeface="Century Gothic" panose="020B0502020202020204" pitchFamily="34" charset="0"/>
            </a:endParaRPr>
          </a:p>
          <a:p>
            <a:r>
              <a:rPr lang="en-GB" sz="2000" b="1" dirty="0">
                <a:latin typeface="Century Gothic" panose="020B0502020202020204" pitchFamily="34" charset="0"/>
              </a:rPr>
              <a:t>Step 2</a:t>
            </a:r>
            <a:r>
              <a:rPr lang="en-GB" sz="2000" dirty="0">
                <a:latin typeface="Century Gothic" panose="020B0502020202020204" pitchFamily="34" charset="0"/>
              </a:rPr>
              <a:t>: Meeting or phone call to discuss your business and growth ambitions in depth</a:t>
            </a:r>
            <a:endParaRPr lang="en-GB" sz="2000" b="1" dirty="0">
              <a:latin typeface="Century Gothic" panose="020B0502020202020204" pitchFamily="34" charset="0"/>
            </a:endParaRPr>
          </a:p>
          <a:p>
            <a:r>
              <a:rPr lang="en-GB" sz="2000" b="1" dirty="0">
                <a:latin typeface="Century Gothic" panose="020B0502020202020204" pitchFamily="34" charset="0"/>
              </a:rPr>
              <a:t>Step 3</a:t>
            </a:r>
            <a:r>
              <a:rPr lang="en-GB" sz="2000" dirty="0">
                <a:latin typeface="Century Gothic" panose="020B0502020202020204" pitchFamily="34" charset="0"/>
              </a:rPr>
              <a:t>: Assess what support opportunities are available to suit your needs</a:t>
            </a:r>
            <a:endParaRPr lang="en-GB" dirty="0">
              <a:latin typeface="Century Gothic" panose="020B0502020202020204" pitchFamily="34" charset="0"/>
            </a:endParaRPr>
          </a:p>
          <a:p>
            <a:r>
              <a:rPr lang="en-GB" sz="2000" b="1" dirty="0">
                <a:latin typeface="Century Gothic" panose="020B0502020202020204" pitchFamily="34" charset="0"/>
              </a:rPr>
              <a:t>Step 4</a:t>
            </a:r>
            <a:r>
              <a:rPr lang="en-GB" sz="2000" dirty="0">
                <a:latin typeface="Century Gothic" panose="020B0502020202020204" pitchFamily="34" charset="0"/>
              </a:rPr>
              <a:t>: Refer to the relevant people that can provide you with the right tools</a:t>
            </a:r>
          </a:p>
          <a:p>
            <a:r>
              <a:rPr lang="en-GB" sz="2000" b="1" dirty="0">
                <a:latin typeface="Century Gothic" panose="020B0502020202020204" pitchFamily="34" charset="0"/>
              </a:rPr>
              <a:t>Step 5: </a:t>
            </a:r>
            <a:r>
              <a:rPr lang="en-GB" sz="2000" dirty="0">
                <a:latin typeface="Century Gothic" panose="020B0502020202020204" pitchFamily="34" charset="0"/>
              </a:rPr>
              <a:t>On going support, building a relationship between the client and the Growth Hub</a:t>
            </a:r>
          </a:p>
          <a:p>
            <a:pPr marL="0" indent="0">
              <a:buFont typeface="Wingdings 3" charset="2"/>
              <a:buNone/>
            </a:pPr>
            <a:endParaRPr lang="en-GB" sz="2000" dirty="0">
              <a:latin typeface="Century Gothic" panose="020B0502020202020204" pitchFamily="34" charset="0"/>
            </a:endParaRPr>
          </a:p>
        </p:txBody>
      </p:sp>
    </p:spTree>
    <p:extLst>
      <p:ext uri="{BB962C8B-B14F-4D97-AF65-F5344CB8AC3E}">
        <p14:creationId xmlns:p14="http://schemas.microsoft.com/office/powerpoint/2010/main" val="3027269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52474E-C44C-4967-8D29-0D83A6F2D6D2}"/>
              </a:ext>
            </a:extLst>
          </p:cNvPr>
          <p:cNvSpPr>
            <a:spLocks noGrp="1"/>
          </p:cNvSpPr>
          <p:nvPr>
            <p:ph type="title"/>
          </p:nvPr>
        </p:nvSpPr>
        <p:spPr>
          <a:xfrm>
            <a:off x="1286932" y="228601"/>
            <a:ext cx="10197494" cy="589935"/>
          </a:xfrm>
        </p:spPr>
        <p:txBody>
          <a:bodyPr>
            <a:normAutofit fontScale="90000"/>
          </a:bodyPr>
          <a:lstStyle/>
          <a:p>
            <a:r>
              <a:rPr lang="en-GB" dirty="0"/>
              <a:t>THE CW GROWTH HUB TEAM</a:t>
            </a:r>
            <a:endParaRPr lang="en-US" dirty="0"/>
          </a:p>
        </p:txBody>
      </p:sp>
      <p:sp>
        <p:nvSpPr>
          <p:cNvPr id="11" name="Isosceles Triangle 10">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4" name="Content Placeholder 3">
            <a:extLst>
              <a:ext uri="{FF2B5EF4-FFF2-40B4-BE49-F238E27FC236}">
                <a16:creationId xmlns:a16="http://schemas.microsoft.com/office/drawing/2014/main" id="{23D35CAA-2A76-4312-BBC6-02EFF46D0CDB}"/>
              </a:ext>
            </a:extLst>
          </p:cNvPr>
          <p:cNvGraphicFramePr>
            <a:graphicFrameLocks noGrp="1"/>
          </p:cNvGraphicFramePr>
          <p:nvPr>
            <p:ph idx="1"/>
            <p:extLst>
              <p:ext uri="{D42A27DB-BD31-4B8C-83A1-F6EECF244321}">
                <p14:modId xmlns:p14="http://schemas.microsoft.com/office/powerpoint/2010/main" val="477560436"/>
              </p:ext>
            </p:extLst>
          </p:nvPr>
        </p:nvGraphicFramePr>
        <p:xfrm>
          <a:off x="1436363" y="833286"/>
          <a:ext cx="10048063" cy="5924159"/>
        </p:xfrm>
        <a:graphic>
          <a:graphicData uri="http://schemas.openxmlformats.org/drawingml/2006/table">
            <a:tbl>
              <a:tblPr firstRow="1" firstCol="1" bandRow="1">
                <a:tableStyleId>{5C22544A-7EE6-4342-B048-85BDC9FD1C3A}</a:tableStyleId>
              </a:tblPr>
              <a:tblGrid>
                <a:gridCol w="3693748">
                  <a:extLst>
                    <a:ext uri="{9D8B030D-6E8A-4147-A177-3AD203B41FA5}">
                      <a16:colId xmlns:a16="http://schemas.microsoft.com/office/drawing/2014/main" val="4201345878"/>
                    </a:ext>
                  </a:extLst>
                </a:gridCol>
                <a:gridCol w="2708290">
                  <a:extLst>
                    <a:ext uri="{9D8B030D-6E8A-4147-A177-3AD203B41FA5}">
                      <a16:colId xmlns:a16="http://schemas.microsoft.com/office/drawing/2014/main" val="3374964221"/>
                    </a:ext>
                  </a:extLst>
                </a:gridCol>
                <a:gridCol w="3646025">
                  <a:extLst>
                    <a:ext uri="{9D8B030D-6E8A-4147-A177-3AD203B41FA5}">
                      <a16:colId xmlns:a16="http://schemas.microsoft.com/office/drawing/2014/main" val="4068821222"/>
                    </a:ext>
                  </a:extLst>
                </a:gridCol>
              </a:tblGrid>
              <a:tr h="244630">
                <a:tc>
                  <a:txBody>
                    <a:bodyPr/>
                    <a:lstStyle/>
                    <a:p>
                      <a:pPr>
                        <a:lnSpc>
                          <a:spcPct val="107000"/>
                        </a:lnSpc>
                        <a:spcAft>
                          <a:spcPts val="600"/>
                        </a:spcAft>
                      </a:pPr>
                      <a:r>
                        <a:rPr lang="en-US" sz="1400" dirty="0">
                          <a:effectLst/>
                          <a:latin typeface="Calibri" panose="020F0502020204030204" pitchFamily="34" charset="0"/>
                          <a:cs typeface="Calibri" panose="020F0502020204030204" pitchFamily="34" charset="0"/>
                        </a:rPr>
                        <a:t>COVENTRY &amp; WARWICKSHIRE GROWTH HUB</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tc>
                  <a:txBody>
                    <a:bodyPr/>
                    <a:lstStyle/>
                    <a:p>
                      <a:pPr>
                        <a:lnSpc>
                          <a:spcPct val="107000"/>
                        </a:lnSpc>
                        <a:spcAft>
                          <a:spcPts val="600"/>
                        </a:spcAft>
                      </a:pPr>
                      <a:r>
                        <a:rPr lang="en-US" sz="1400" dirty="0">
                          <a:effectLst/>
                          <a:latin typeface="Calibri" panose="020F0502020204030204" pitchFamily="34" charset="0"/>
                          <a:cs typeface="Calibri" panose="020F0502020204030204" pitchFamily="34" charset="0"/>
                        </a:rPr>
                        <a:t>COVERAGE</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tc>
                  <a:txBody>
                    <a:bodyPr/>
                    <a:lstStyle/>
                    <a:p>
                      <a:pPr>
                        <a:lnSpc>
                          <a:spcPct val="107000"/>
                        </a:lnSpc>
                        <a:spcAft>
                          <a:spcPts val="600"/>
                        </a:spcAft>
                      </a:pPr>
                      <a:r>
                        <a:rPr lang="en-US" sz="1400" dirty="0">
                          <a:effectLst/>
                          <a:latin typeface="Calibri" panose="020F0502020204030204" pitchFamily="34" charset="0"/>
                          <a:cs typeface="Calibri" panose="020F0502020204030204" pitchFamily="34" charset="0"/>
                        </a:rPr>
                        <a:t>CONTACT DETAILS</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extLst>
                  <a:ext uri="{0D108BD9-81ED-4DB2-BD59-A6C34878D82A}">
                    <a16:rowId xmlns:a16="http://schemas.microsoft.com/office/drawing/2014/main" val="3319771968"/>
                  </a:ext>
                </a:extLst>
              </a:tr>
              <a:tr h="857460">
                <a:tc>
                  <a:txBody>
                    <a:bodyPr/>
                    <a:lstStyle/>
                    <a:p>
                      <a:pPr marL="0" marR="0" lvl="0" indent="0" algn="l" defTabSz="457200" rtl="0" eaLnBrk="1" fontAlgn="auto" latinLnBrk="0" hangingPunct="1">
                        <a:lnSpc>
                          <a:spcPct val="107000"/>
                        </a:lnSpc>
                        <a:spcBef>
                          <a:spcPts val="0"/>
                        </a:spcBef>
                        <a:spcAft>
                          <a:spcPts val="600"/>
                        </a:spcAft>
                        <a:buClrTx/>
                        <a:buSzTx/>
                        <a:buFontTx/>
                        <a:buNone/>
                        <a:tabLst/>
                        <a:defRPr/>
                      </a:pPr>
                      <a:r>
                        <a:rPr lang="en-US" sz="1400" dirty="0">
                          <a:effectLst/>
                          <a:latin typeface="Calibri" panose="020F0502020204030204" pitchFamily="34" charset="0"/>
                          <a:cs typeface="Calibri" panose="020F0502020204030204" pitchFamily="34" charset="0"/>
                        </a:rPr>
                        <a:t>Account Manager</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tc>
                  <a:txBody>
                    <a:bodyPr/>
                    <a:lstStyle/>
                    <a:p>
                      <a:pPr marL="0" marR="0" lvl="0" indent="0" algn="l" defTabSz="457200" rtl="0" eaLnBrk="1" fontAlgn="auto" latinLnBrk="0" hangingPunct="1">
                        <a:lnSpc>
                          <a:spcPct val="107000"/>
                        </a:lnSpc>
                        <a:spcBef>
                          <a:spcPts val="0"/>
                        </a:spcBef>
                        <a:spcAft>
                          <a:spcPts val="600"/>
                        </a:spcAft>
                        <a:buClrTx/>
                        <a:buSzTx/>
                        <a:buFontTx/>
                        <a:buNone/>
                        <a:tabLst/>
                        <a:defRPr/>
                      </a:pPr>
                      <a:r>
                        <a:rPr lang="en-US" sz="1400" dirty="0">
                          <a:effectLst/>
                          <a:latin typeface="Calibri" panose="020F0502020204030204" pitchFamily="34" charset="0"/>
                          <a:cs typeface="Calibri" panose="020F0502020204030204" pitchFamily="34" charset="0"/>
                        </a:rPr>
                        <a:t>Stratford-Upon-Avon</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tc>
                  <a:txBody>
                    <a:bodyPr/>
                    <a:lstStyle/>
                    <a:p>
                      <a:pPr>
                        <a:lnSpc>
                          <a:spcPct val="107000"/>
                        </a:lnSpc>
                        <a:spcAft>
                          <a:spcPts val="800"/>
                        </a:spcAft>
                      </a:pPr>
                      <a:r>
                        <a:rPr lang="en-US" sz="1400" dirty="0">
                          <a:effectLst/>
                          <a:latin typeface="Calibri" panose="020F0502020204030204" pitchFamily="34" charset="0"/>
                          <a:cs typeface="Calibri" panose="020F0502020204030204" pitchFamily="34" charset="0"/>
                        </a:rPr>
                        <a:t>Jim Clark </a:t>
                      </a:r>
                    </a:p>
                    <a:p>
                      <a:pPr>
                        <a:lnSpc>
                          <a:spcPct val="107000"/>
                        </a:lnSpc>
                        <a:spcAft>
                          <a:spcPts val="800"/>
                        </a:spcAft>
                      </a:pPr>
                      <a:r>
                        <a:rPr lang="en-US" sz="1400" dirty="0">
                          <a:effectLst/>
                          <a:latin typeface="Calibri" panose="020F0502020204030204" pitchFamily="34" charset="0"/>
                          <a:cs typeface="Calibri" panose="020F0502020204030204" pitchFamily="34" charset="0"/>
                        </a:rPr>
                        <a:t>M</a:t>
                      </a:r>
                      <a:r>
                        <a:rPr lang="de-DE" sz="1400" dirty="0">
                          <a:effectLst/>
                          <a:latin typeface="Calibri" panose="020F0502020204030204" pitchFamily="34" charset="0"/>
                          <a:cs typeface="Calibri" panose="020F0502020204030204" pitchFamily="34" charset="0"/>
                        </a:rPr>
                        <a:t>: 07715 212 384</a:t>
                      </a:r>
                    </a:p>
                    <a:p>
                      <a:pPr>
                        <a:lnSpc>
                          <a:spcPct val="107000"/>
                        </a:lnSpc>
                        <a:spcAft>
                          <a:spcPts val="800"/>
                        </a:spcAft>
                      </a:pPr>
                      <a:r>
                        <a:rPr lang="en-US" sz="1400" dirty="0">
                          <a:effectLst/>
                          <a:latin typeface="Calibri" panose="020F0502020204030204" pitchFamily="34" charset="0"/>
                          <a:cs typeface="Calibri" panose="020F0502020204030204" pitchFamily="34" charset="0"/>
                        </a:rPr>
                        <a:t>E</a:t>
                      </a:r>
                      <a:r>
                        <a:rPr lang="de-DE" sz="1400" dirty="0">
                          <a:effectLst/>
                          <a:latin typeface="Calibri" panose="020F0502020204030204" pitchFamily="34" charset="0"/>
                          <a:cs typeface="Calibri" panose="020F0502020204030204" pitchFamily="34" charset="0"/>
                        </a:rPr>
                        <a:t>: </a:t>
                      </a:r>
                      <a:r>
                        <a:rPr lang="de-DE" sz="1400" u="sng" dirty="0">
                          <a:effectLst/>
                          <a:latin typeface="Calibri" panose="020F0502020204030204" pitchFamily="34" charset="0"/>
                          <a:cs typeface="Calibri" panose="020F0502020204030204" pitchFamily="34" charset="0"/>
                        </a:rPr>
                        <a:t> </a:t>
                      </a:r>
                      <a:r>
                        <a:rPr lang="de-DE" sz="1400" u="sng" dirty="0">
                          <a:solidFill>
                            <a:schemeClr val="accent1"/>
                          </a:solidFill>
                          <a:effectLst/>
                          <a:latin typeface="Calibri" panose="020F0502020204030204" pitchFamily="34" charset="0"/>
                          <a:cs typeface="Calibri" panose="020F0502020204030204" pitchFamily="34" charset="0"/>
                        </a:rPr>
                        <a:t>jim.clark</a:t>
                      </a:r>
                      <a:r>
                        <a:rPr lang="en-GB" sz="1400" u="sng" dirty="0">
                          <a:effectLst/>
                          <a:latin typeface="Calibri" panose="020F0502020204030204" pitchFamily="34" charset="0"/>
                          <a:cs typeface="Calibri" panose="020F0502020204030204" pitchFamily="34" charset="0"/>
                          <a:hlinkClick r:id="rId3"/>
                        </a:rPr>
                        <a:t>@cwgrowthhub.co.uk</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extLst>
                  <a:ext uri="{0D108BD9-81ED-4DB2-BD59-A6C34878D82A}">
                    <a16:rowId xmlns:a16="http://schemas.microsoft.com/office/drawing/2014/main" val="1919756368"/>
                  </a:ext>
                </a:extLst>
              </a:tr>
              <a:tr h="893058">
                <a:tc>
                  <a:txBody>
                    <a:bodyPr/>
                    <a:lstStyle/>
                    <a:p>
                      <a:pPr>
                        <a:lnSpc>
                          <a:spcPct val="107000"/>
                        </a:lnSpc>
                        <a:spcAft>
                          <a:spcPts val="600"/>
                        </a:spcAft>
                      </a:pPr>
                      <a:r>
                        <a:rPr lang="en-US" sz="1400" dirty="0">
                          <a:effectLst/>
                          <a:latin typeface="Calibri" panose="020F0502020204030204" pitchFamily="34" charset="0"/>
                          <a:cs typeface="Calibri" panose="020F0502020204030204" pitchFamily="34" charset="0"/>
                        </a:rPr>
                        <a:t>Account Manager </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tc>
                  <a:txBody>
                    <a:bodyPr/>
                    <a:lstStyle/>
                    <a:p>
                      <a:pPr>
                        <a:lnSpc>
                          <a:spcPct val="107000"/>
                        </a:lnSpc>
                        <a:spcAft>
                          <a:spcPts val="600"/>
                        </a:spcAft>
                      </a:pPr>
                      <a:r>
                        <a:rPr lang="en-US" sz="1400" dirty="0">
                          <a:effectLst/>
                          <a:latin typeface="Calibri" panose="020F0502020204030204" pitchFamily="34" charset="0"/>
                          <a:cs typeface="Calibri" panose="020F0502020204030204" pitchFamily="34" charset="0"/>
                        </a:rPr>
                        <a:t> Coventry</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tc>
                  <a:txBody>
                    <a:bodyPr/>
                    <a:lstStyle/>
                    <a:p>
                      <a:r>
                        <a:rPr lang="en-US" sz="1200" kern="1200" dirty="0">
                          <a:solidFill>
                            <a:schemeClr val="dk1"/>
                          </a:solidFill>
                          <a:effectLst/>
                          <a:latin typeface="+mn-lt"/>
                          <a:ea typeface="+mn-ea"/>
                          <a:cs typeface="+mn-cs"/>
                        </a:rPr>
                        <a:t>Justine Chadwick </a:t>
                      </a:r>
                    </a:p>
                    <a:p>
                      <a:endParaRPr lang="en-GB" sz="1200" kern="1200" dirty="0">
                        <a:solidFill>
                          <a:schemeClr val="dk1"/>
                        </a:solidFill>
                        <a:effectLst/>
                        <a:latin typeface="+mn-lt"/>
                        <a:ea typeface="+mn-ea"/>
                        <a:cs typeface="+mn-cs"/>
                      </a:endParaRPr>
                    </a:p>
                    <a:p>
                      <a:r>
                        <a:rPr lang="en-US" sz="1200" kern="1200" dirty="0">
                          <a:solidFill>
                            <a:schemeClr val="dk1"/>
                          </a:solidFill>
                          <a:effectLst/>
                          <a:latin typeface="+mn-lt"/>
                          <a:ea typeface="+mn-ea"/>
                          <a:cs typeface="+mn-cs"/>
                        </a:rPr>
                        <a:t>M</a:t>
                      </a:r>
                      <a:r>
                        <a:rPr lang="de-DE" sz="1200" kern="1200" dirty="0">
                          <a:solidFill>
                            <a:schemeClr val="dk1"/>
                          </a:solidFill>
                          <a:effectLst/>
                          <a:latin typeface="+mn-lt"/>
                          <a:ea typeface="+mn-ea"/>
                          <a:cs typeface="+mn-cs"/>
                        </a:rPr>
                        <a:t>: </a:t>
                      </a:r>
                      <a:r>
                        <a:rPr lang="en-GB" sz="1400" kern="1200" dirty="0">
                          <a:solidFill>
                            <a:schemeClr val="dk1"/>
                          </a:solidFill>
                          <a:effectLst/>
                          <a:latin typeface="Calibri" panose="020F0502020204030204" pitchFamily="34" charset="0"/>
                          <a:ea typeface="+mn-ea"/>
                          <a:cs typeface="Calibri" panose="020F0502020204030204" pitchFamily="34" charset="0"/>
                        </a:rPr>
                        <a:t>07969 870 491 </a:t>
                      </a:r>
                      <a:r>
                        <a:rPr lang="de-DE" sz="1400" kern="1200" dirty="0">
                          <a:solidFill>
                            <a:schemeClr val="dk1"/>
                          </a:solidFill>
                          <a:effectLst/>
                          <a:latin typeface="Calibri" panose="020F0502020204030204" pitchFamily="34" charset="0"/>
                          <a:ea typeface="+mn-ea"/>
                          <a:cs typeface="Calibri" panose="020F0502020204030204" pitchFamily="34" charset="0"/>
                        </a:rPr>
                        <a:t>  </a:t>
                      </a:r>
                    </a:p>
                    <a:p>
                      <a:endParaRPr lang="en-GB" sz="1200" kern="1200" dirty="0">
                        <a:solidFill>
                          <a:schemeClr val="dk1"/>
                        </a:solidFill>
                        <a:effectLst/>
                        <a:latin typeface="+mn-lt"/>
                        <a:ea typeface="+mn-ea"/>
                        <a:cs typeface="+mn-cs"/>
                      </a:endParaRPr>
                    </a:p>
                    <a:p>
                      <a:r>
                        <a:rPr lang="en-US" sz="1200" kern="1200" dirty="0">
                          <a:solidFill>
                            <a:schemeClr val="dk1"/>
                          </a:solidFill>
                          <a:effectLst/>
                          <a:latin typeface="+mn-lt"/>
                          <a:ea typeface="+mn-ea"/>
                          <a:cs typeface="+mn-cs"/>
                        </a:rPr>
                        <a:t>E</a:t>
                      </a:r>
                      <a:r>
                        <a:rPr lang="de-DE" sz="1200" kern="1200" dirty="0">
                          <a:solidFill>
                            <a:schemeClr val="dk1"/>
                          </a:solidFill>
                          <a:effectLst/>
                          <a:latin typeface="+mn-lt"/>
                          <a:ea typeface="+mn-ea"/>
                          <a:cs typeface="+mn-cs"/>
                        </a:rPr>
                        <a:t>: </a:t>
                      </a:r>
                      <a:r>
                        <a:rPr lang="en-GB" sz="1200" u="sng" kern="1200" dirty="0">
                          <a:solidFill>
                            <a:schemeClr val="dk1"/>
                          </a:solidFill>
                          <a:effectLst/>
                          <a:latin typeface="+mn-lt"/>
                          <a:ea typeface="+mn-ea"/>
                          <a:cs typeface="+mn-cs"/>
                          <a:hlinkClick r:id="rId4"/>
                        </a:rPr>
                        <a:t>Justine.chadwick@cwgrowthhub.co.uk</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extLst>
                  <a:ext uri="{0D108BD9-81ED-4DB2-BD59-A6C34878D82A}">
                    <a16:rowId xmlns:a16="http://schemas.microsoft.com/office/drawing/2014/main" val="107287306"/>
                  </a:ext>
                </a:extLst>
              </a:tr>
              <a:tr h="921153">
                <a:tc>
                  <a:txBody>
                    <a:bodyPr/>
                    <a:lstStyle/>
                    <a:p>
                      <a:pPr>
                        <a:lnSpc>
                          <a:spcPct val="107000"/>
                        </a:lnSpc>
                        <a:spcAft>
                          <a:spcPts val="60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Account Manager</a:t>
                      </a:r>
                    </a:p>
                  </a:txBody>
                  <a:tcPr marL="40623" marR="40623" marT="0" marB="0"/>
                </a:tc>
                <a:tc>
                  <a:txBody>
                    <a:bodyPr/>
                    <a:lstStyle/>
                    <a:p>
                      <a:pPr>
                        <a:lnSpc>
                          <a:spcPct val="107000"/>
                        </a:lnSpc>
                        <a:spcAft>
                          <a:spcPts val="600"/>
                        </a:spcAft>
                      </a:pPr>
                      <a:r>
                        <a:rPr lang="en-US" sz="1400" dirty="0">
                          <a:effectLst/>
                          <a:latin typeface="Calibri" panose="020F0502020204030204" pitchFamily="34" charset="0"/>
                          <a:ea typeface="Calibri" panose="020F0502020204030204" pitchFamily="34" charset="0"/>
                          <a:cs typeface="Calibri" panose="020F0502020204030204" pitchFamily="34" charset="0"/>
                        </a:rPr>
                        <a:t>North Warwickshire</a:t>
                      </a:r>
                    </a:p>
                  </a:txBody>
                  <a:tcPr marL="40623" marR="40623" marT="0" marB="0"/>
                </a:tc>
                <a:tc>
                  <a:txBody>
                    <a:bodyPr/>
                    <a:lstStyle/>
                    <a:p>
                      <a:pPr>
                        <a:lnSpc>
                          <a:spcPct val="107000"/>
                        </a:lnSpc>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Linda Sav</a:t>
                      </a:r>
                    </a:p>
                    <a:p>
                      <a:pPr>
                        <a:lnSpc>
                          <a:spcPct val="107000"/>
                        </a:lnSpc>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D. </a:t>
                      </a:r>
                      <a:r>
                        <a:rPr lang="en-GB" sz="1400" b="0" i="0" kern="1200" dirty="0">
                          <a:solidFill>
                            <a:schemeClr val="dk1"/>
                          </a:solidFill>
                          <a:effectLst/>
                          <a:latin typeface="Calibri" panose="020F0502020204030204" pitchFamily="34" charset="0"/>
                          <a:ea typeface="+mn-ea"/>
                          <a:cs typeface="Calibri" panose="020F0502020204030204" pitchFamily="34" charset="0"/>
                        </a:rPr>
                        <a:t>02475 263 848</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E:  linda.savitri@cwgrowthhub.co.uk</a:t>
                      </a:r>
                    </a:p>
                  </a:txBody>
                  <a:tcPr marL="40623" marR="40623" marT="0" marB="0"/>
                </a:tc>
                <a:extLst>
                  <a:ext uri="{0D108BD9-81ED-4DB2-BD59-A6C34878D82A}">
                    <a16:rowId xmlns:a16="http://schemas.microsoft.com/office/drawing/2014/main" val="2680907929"/>
                  </a:ext>
                </a:extLst>
              </a:tr>
              <a:tr h="857460">
                <a:tc>
                  <a:txBody>
                    <a:bodyPr/>
                    <a:lstStyle/>
                    <a:p>
                      <a:pPr>
                        <a:lnSpc>
                          <a:spcPct val="107000"/>
                        </a:lnSpc>
                        <a:spcAft>
                          <a:spcPts val="600"/>
                        </a:spcAft>
                      </a:pPr>
                      <a:r>
                        <a:rPr lang="en-US" sz="1400" dirty="0">
                          <a:effectLst/>
                          <a:latin typeface="Calibri" panose="020F0502020204030204" pitchFamily="34" charset="0"/>
                          <a:cs typeface="Calibri" panose="020F0502020204030204" pitchFamily="34" charset="0"/>
                        </a:rPr>
                        <a:t>Account Manager</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tc>
                  <a:txBody>
                    <a:bodyPr/>
                    <a:lstStyle/>
                    <a:p>
                      <a:pPr>
                        <a:lnSpc>
                          <a:spcPct val="107000"/>
                        </a:lnSpc>
                        <a:spcAft>
                          <a:spcPts val="600"/>
                        </a:spcAft>
                      </a:pPr>
                      <a:r>
                        <a:rPr lang="en-US" sz="1400">
                          <a:effectLst/>
                          <a:latin typeface="Calibri" panose="020F0502020204030204" pitchFamily="34" charset="0"/>
                          <a:cs typeface="Calibri" panose="020F0502020204030204" pitchFamily="34" charset="0"/>
                        </a:rPr>
                        <a:t>Rugby </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tc>
                  <a:txBody>
                    <a:bodyPr/>
                    <a:lstStyle/>
                    <a:p>
                      <a:pPr>
                        <a:lnSpc>
                          <a:spcPct val="107000"/>
                        </a:lnSpc>
                        <a:spcAft>
                          <a:spcPts val="800"/>
                        </a:spcAft>
                      </a:pPr>
                      <a:r>
                        <a:rPr lang="en-US" sz="1400" dirty="0">
                          <a:effectLst/>
                          <a:latin typeface="Calibri" panose="020F0502020204030204" pitchFamily="34" charset="0"/>
                          <a:cs typeface="Calibri" panose="020F0502020204030204" pitchFamily="34" charset="0"/>
                        </a:rPr>
                        <a:t>Adam Plumb</a:t>
                      </a:r>
                    </a:p>
                    <a:p>
                      <a:pPr>
                        <a:lnSpc>
                          <a:spcPct val="107000"/>
                        </a:lnSpc>
                        <a:spcAft>
                          <a:spcPts val="800"/>
                        </a:spcAft>
                      </a:pPr>
                      <a:r>
                        <a:rPr lang="de-DE" sz="1400" dirty="0">
                          <a:effectLst/>
                          <a:latin typeface="Calibri" panose="020F0502020204030204" pitchFamily="34" charset="0"/>
                          <a:cs typeface="Calibri" panose="020F0502020204030204" pitchFamily="34" charset="0"/>
                        </a:rPr>
                        <a:t>M: </a:t>
                      </a:r>
                      <a:r>
                        <a:rPr lang="en-GB" sz="1400" dirty="0">
                          <a:effectLst/>
                          <a:latin typeface="Calibri" panose="020F0502020204030204" pitchFamily="34" charset="0"/>
                          <a:cs typeface="Calibri" panose="020F0502020204030204" pitchFamily="34" charset="0"/>
                        </a:rPr>
                        <a:t>07977 797413 </a:t>
                      </a:r>
                      <a:r>
                        <a:rPr lang="de-DE" sz="1400" dirty="0">
                          <a:effectLst/>
                          <a:latin typeface="Calibri" panose="020F0502020204030204" pitchFamily="34" charset="0"/>
                          <a:cs typeface="Calibri" panose="020F0502020204030204" pitchFamily="34" charset="0"/>
                        </a:rPr>
                        <a:t>  </a:t>
                      </a:r>
                      <a:endParaRPr lang="en-US" sz="1400" dirty="0">
                        <a:effectLst/>
                        <a:latin typeface="Calibri" panose="020F0502020204030204" pitchFamily="34" charset="0"/>
                        <a:cs typeface="Calibri" panose="020F0502020204030204" pitchFamily="34" charset="0"/>
                      </a:endParaRPr>
                    </a:p>
                    <a:p>
                      <a:pPr>
                        <a:lnSpc>
                          <a:spcPct val="107000"/>
                        </a:lnSpc>
                        <a:spcAft>
                          <a:spcPts val="800"/>
                        </a:spcAft>
                      </a:pPr>
                      <a:r>
                        <a:rPr lang="de-DE" sz="1400" dirty="0">
                          <a:effectLst/>
                          <a:latin typeface="Calibri" panose="020F0502020204030204" pitchFamily="34" charset="0"/>
                          <a:cs typeface="Calibri" panose="020F0502020204030204" pitchFamily="34" charset="0"/>
                        </a:rPr>
                        <a:t>E:  </a:t>
                      </a:r>
                      <a:r>
                        <a:rPr lang="en-GB" sz="1400" u="sng" dirty="0">
                          <a:effectLst/>
                          <a:latin typeface="Calibri" panose="020F0502020204030204" pitchFamily="34" charset="0"/>
                          <a:cs typeface="Calibri" panose="020F0502020204030204" pitchFamily="34" charset="0"/>
                          <a:hlinkClick r:id="rId5"/>
                        </a:rPr>
                        <a:t>jon.bass@cwgrowthhub.co.uk</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extLst>
                  <a:ext uri="{0D108BD9-81ED-4DB2-BD59-A6C34878D82A}">
                    <a16:rowId xmlns:a16="http://schemas.microsoft.com/office/drawing/2014/main" val="3813215623"/>
                  </a:ext>
                </a:extLst>
              </a:tr>
              <a:tr h="857460">
                <a:tc>
                  <a:txBody>
                    <a:bodyPr/>
                    <a:lstStyle/>
                    <a:p>
                      <a:pPr>
                        <a:lnSpc>
                          <a:spcPct val="107000"/>
                        </a:lnSpc>
                        <a:spcAft>
                          <a:spcPts val="600"/>
                        </a:spcAft>
                      </a:pPr>
                      <a:r>
                        <a:rPr lang="en-US" sz="1400">
                          <a:effectLst/>
                          <a:latin typeface="Calibri" panose="020F0502020204030204" pitchFamily="34" charset="0"/>
                          <a:cs typeface="Calibri" panose="020F0502020204030204" pitchFamily="34" charset="0"/>
                        </a:rPr>
                        <a:t>Account Manager</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tc>
                  <a:txBody>
                    <a:bodyPr/>
                    <a:lstStyle/>
                    <a:p>
                      <a:pPr>
                        <a:lnSpc>
                          <a:spcPct val="107000"/>
                        </a:lnSpc>
                        <a:spcAft>
                          <a:spcPts val="600"/>
                        </a:spcAft>
                      </a:pPr>
                      <a:r>
                        <a:rPr lang="en-US" sz="1400">
                          <a:effectLst/>
                          <a:latin typeface="Calibri" panose="020F0502020204030204" pitchFamily="34" charset="0"/>
                          <a:cs typeface="Calibri" panose="020F0502020204030204" pitchFamily="34" charset="0"/>
                        </a:rPr>
                        <a:t>Warwick &amp; Leamington</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tc>
                  <a:txBody>
                    <a:bodyPr/>
                    <a:lstStyle/>
                    <a:p>
                      <a:pPr>
                        <a:lnSpc>
                          <a:spcPct val="107000"/>
                        </a:lnSpc>
                        <a:spcAft>
                          <a:spcPts val="800"/>
                        </a:spcAft>
                      </a:pPr>
                      <a:r>
                        <a:rPr lang="en-US" sz="1400" dirty="0">
                          <a:effectLst/>
                          <a:latin typeface="Calibri" panose="020F0502020204030204" pitchFamily="34" charset="0"/>
                          <a:cs typeface="Calibri" panose="020F0502020204030204" pitchFamily="34" charset="0"/>
                        </a:rPr>
                        <a:t>Martin Nwangwa</a:t>
                      </a:r>
                    </a:p>
                    <a:p>
                      <a:pPr>
                        <a:lnSpc>
                          <a:spcPct val="107000"/>
                        </a:lnSpc>
                        <a:spcAft>
                          <a:spcPts val="800"/>
                        </a:spcAft>
                      </a:pPr>
                      <a:r>
                        <a:rPr lang="en-US" sz="1400" dirty="0">
                          <a:effectLst/>
                          <a:latin typeface="Calibri" panose="020F0502020204030204" pitchFamily="34" charset="0"/>
                          <a:cs typeface="Calibri" panose="020F0502020204030204" pitchFamily="34" charset="0"/>
                        </a:rPr>
                        <a:t>M: 07956 446 134</a:t>
                      </a:r>
                    </a:p>
                    <a:p>
                      <a:pPr>
                        <a:lnSpc>
                          <a:spcPct val="107000"/>
                        </a:lnSpc>
                        <a:spcAft>
                          <a:spcPts val="800"/>
                        </a:spcAft>
                      </a:pPr>
                      <a:r>
                        <a:rPr lang="en-US" sz="1400" dirty="0">
                          <a:effectLst/>
                          <a:latin typeface="Calibri" panose="020F0502020204030204" pitchFamily="34" charset="0"/>
                          <a:cs typeface="Calibri" panose="020F0502020204030204" pitchFamily="34" charset="0"/>
                        </a:rPr>
                        <a:t>E:  martin.nwangwa@cwgrowthhub.co.uk</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extLst>
                  <a:ext uri="{0D108BD9-81ED-4DB2-BD59-A6C34878D82A}">
                    <a16:rowId xmlns:a16="http://schemas.microsoft.com/office/drawing/2014/main" val="3142078637"/>
                  </a:ext>
                </a:extLst>
              </a:tr>
              <a:tr h="1179643">
                <a:tc>
                  <a:txBody>
                    <a:bodyPr/>
                    <a:lstStyle/>
                    <a:p>
                      <a:pPr>
                        <a:lnSpc>
                          <a:spcPct val="107000"/>
                        </a:lnSpc>
                        <a:spcAft>
                          <a:spcPts val="600"/>
                        </a:spcAft>
                      </a:pPr>
                      <a:r>
                        <a:rPr lang="en-US" sz="1400">
                          <a:effectLst/>
                          <a:latin typeface="Calibri" panose="020F0502020204030204" pitchFamily="34" charset="0"/>
                          <a:cs typeface="Calibri" panose="020F0502020204030204" pitchFamily="34" charset="0"/>
                        </a:rPr>
                        <a:t>Account Manager</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tc>
                  <a:txBody>
                    <a:bodyPr/>
                    <a:lstStyle/>
                    <a:p>
                      <a:pPr>
                        <a:lnSpc>
                          <a:spcPct val="107000"/>
                        </a:lnSpc>
                        <a:spcAft>
                          <a:spcPts val="600"/>
                        </a:spcAft>
                      </a:pPr>
                      <a:r>
                        <a:rPr lang="en-US" sz="1400" dirty="0" err="1">
                          <a:effectLst/>
                          <a:latin typeface="Calibri" panose="020F0502020204030204" pitchFamily="34" charset="0"/>
                          <a:cs typeface="Calibri" panose="020F0502020204030204" pitchFamily="34" charset="0"/>
                        </a:rPr>
                        <a:t>Nuneaton</a:t>
                      </a:r>
                      <a:r>
                        <a:rPr lang="en-US" sz="1400" dirty="0">
                          <a:effectLst/>
                          <a:latin typeface="Calibri" panose="020F0502020204030204" pitchFamily="34" charset="0"/>
                          <a:cs typeface="Calibri" panose="020F0502020204030204" pitchFamily="34" charset="0"/>
                        </a:rPr>
                        <a:t> &amp; </a:t>
                      </a:r>
                      <a:r>
                        <a:rPr lang="en-US" sz="1400" dirty="0" err="1">
                          <a:effectLst/>
                          <a:latin typeface="Calibri" panose="020F0502020204030204" pitchFamily="34" charset="0"/>
                          <a:cs typeface="Calibri" panose="020F0502020204030204" pitchFamily="34" charset="0"/>
                        </a:rPr>
                        <a:t>Bedworth</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0623" marR="40623" marT="0" marB="0"/>
                </a:tc>
                <a:tc>
                  <a:txBody>
                    <a:bodyPr/>
                    <a:lstStyle/>
                    <a:p>
                      <a:pPr>
                        <a:lnSpc>
                          <a:spcPct val="107000"/>
                        </a:lnSpc>
                        <a:spcAft>
                          <a:spcPts val="800"/>
                        </a:spcAft>
                      </a:pPr>
                      <a:r>
                        <a:rPr lang="en-US" sz="1400" dirty="0">
                          <a:effectLst/>
                          <a:latin typeface="Calibri" panose="020F0502020204030204" pitchFamily="34" charset="0"/>
                          <a:cs typeface="Calibri" panose="020F0502020204030204" pitchFamily="34" charset="0"/>
                        </a:rPr>
                        <a:t>Laura Delahunty</a:t>
                      </a:r>
                    </a:p>
                    <a:p>
                      <a:pPr>
                        <a:lnSpc>
                          <a:spcPct val="107000"/>
                        </a:lnSpc>
                        <a:spcAft>
                          <a:spcPts val="800"/>
                        </a:spcAft>
                      </a:pPr>
                      <a:r>
                        <a:rPr lang="en-US" sz="1400" dirty="0">
                          <a:effectLst/>
                          <a:latin typeface="Calibri" panose="020F0502020204030204" pitchFamily="34" charset="0"/>
                          <a:cs typeface="Calibri" panose="020F0502020204030204" pitchFamily="34" charset="0"/>
                        </a:rPr>
                        <a:t>D. 02477 719789</a:t>
                      </a:r>
                    </a:p>
                    <a:p>
                      <a:pPr>
                        <a:lnSpc>
                          <a:spcPct val="107000"/>
                        </a:lnSpc>
                        <a:spcAft>
                          <a:spcPts val="800"/>
                        </a:spcAft>
                      </a:pPr>
                      <a:r>
                        <a:rPr lang="en-US" sz="1400" dirty="0">
                          <a:effectLst/>
                          <a:latin typeface="Calibri" panose="020F0502020204030204" pitchFamily="34" charset="0"/>
                          <a:cs typeface="Calibri" panose="020F0502020204030204" pitchFamily="34" charset="0"/>
                        </a:rPr>
                        <a:t>E</a:t>
                      </a:r>
                      <a:r>
                        <a:rPr lang="de-DE" sz="1400" dirty="0">
                          <a:effectLst/>
                          <a:latin typeface="Calibri" panose="020F0502020204030204" pitchFamily="34" charset="0"/>
                          <a:cs typeface="Calibri" panose="020F0502020204030204" pitchFamily="34" charset="0"/>
                        </a:rPr>
                        <a:t>:  laura.delahunty@cwgrowthhub.co.uk</a:t>
                      </a:r>
                    </a:p>
                  </a:txBody>
                  <a:tcPr marL="40623" marR="40623" marT="0" marB="0"/>
                </a:tc>
                <a:extLst>
                  <a:ext uri="{0D108BD9-81ED-4DB2-BD59-A6C34878D82A}">
                    <a16:rowId xmlns:a16="http://schemas.microsoft.com/office/drawing/2014/main" val="3284517020"/>
                  </a:ext>
                </a:extLst>
              </a:tr>
            </a:tbl>
          </a:graphicData>
        </a:graphic>
      </p:graphicFrame>
    </p:spTree>
    <p:extLst>
      <p:ext uri="{BB962C8B-B14F-4D97-AF65-F5344CB8AC3E}">
        <p14:creationId xmlns:p14="http://schemas.microsoft.com/office/powerpoint/2010/main" val="1366603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1456" y="247864"/>
            <a:ext cx="2292499" cy="654093"/>
          </a:xfrm>
          <a:prstGeom prst="rect">
            <a:avLst/>
          </a:prstGeom>
        </p:spPr>
      </p:pic>
      <p:pic>
        <p:nvPicPr>
          <p:cNvPr id="2" name="Picture 1">
            <a:extLst>
              <a:ext uri="{FF2B5EF4-FFF2-40B4-BE49-F238E27FC236}">
                <a16:creationId xmlns:a16="http://schemas.microsoft.com/office/drawing/2014/main" id="{C6E46199-6186-46C4-8A19-55127C869919}"/>
              </a:ext>
            </a:extLst>
          </p:cNvPr>
          <p:cNvPicPr>
            <a:picLocks noChangeAspect="1"/>
          </p:cNvPicPr>
          <p:nvPr/>
        </p:nvPicPr>
        <p:blipFill>
          <a:blip r:embed="rId4"/>
          <a:stretch>
            <a:fillRect/>
          </a:stretch>
        </p:blipFill>
        <p:spPr>
          <a:xfrm>
            <a:off x="818326" y="3620495"/>
            <a:ext cx="2320037" cy="711878"/>
          </a:xfrm>
          <a:prstGeom prst="rect">
            <a:avLst/>
          </a:prstGeom>
        </p:spPr>
      </p:pic>
      <p:pic>
        <p:nvPicPr>
          <p:cNvPr id="20" name="Picture 19">
            <a:extLst>
              <a:ext uri="{FF2B5EF4-FFF2-40B4-BE49-F238E27FC236}">
                <a16:creationId xmlns:a16="http://schemas.microsoft.com/office/drawing/2014/main" id="{C1EC327D-9308-415C-8DFD-1A8061A9B155}"/>
              </a:ext>
            </a:extLst>
          </p:cNvPr>
          <p:cNvPicPr>
            <a:picLocks noChangeAspect="1"/>
          </p:cNvPicPr>
          <p:nvPr/>
        </p:nvPicPr>
        <p:blipFill>
          <a:blip r:embed="rId5"/>
          <a:stretch>
            <a:fillRect/>
          </a:stretch>
        </p:blipFill>
        <p:spPr>
          <a:xfrm>
            <a:off x="7148612" y="4788351"/>
            <a:ext cx="2923270" cy="581593"/>
          </a:xfrm>
          <a:prstGeom prst="rect">
            <a:avLst/>
          </a:prstGeom>
        </p:spPr>
      </p:pic>
      <p:pic>
        <p:nvPicPr>
          <p:cNvPr id="21" name="Picture 20">
            <a:extLst>
              <a:ext uri="{FF2B5EF4-FFF2-40B4-BE49-F238E27FC236}">
                <a16:creationId xmlns:a16="http://schemas.microsoft.com/office/drawing/2014/main" id="{53D395BB-CE12-4D17-A493-F8C9C0C60C5A}"/>
              </a:ext>
            </a:extLst>
          </p:cNvPr>
          <p:cNvPicPr>
            <a:picLocks noChangeAspect="1"/>
          </p:cNvPicPr>
          <p:nvPr/>
        </p:nvPicPr>
        <p:blipFill>
          <a:blip r:embed="rId6"/>
          <a:stretch>
            <a:fillRect/>
          </a:stretch>
        </p:blipFill>
        <p:spPr>
          <a:xfrm>
            <a:off x="8470238" y="3678246"/>
            <a:ext cx="3247896" cy="701107"/>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E8842B9-F84A-4CDA-8E13-F037A2B7A0F6}"/>
              </a:ext>
            </a:extLst>
          </p:cNvPr>
          <p:cNvPicPr>
            <a:picLocks noChangeAspect="1"/>
          </p:cNvPicPr>
          <p:nvPr/>
        </p:nvPicPr>
        <p:blipFill>
          <a:blip r:embed="rId7"/>
          <a:stretch>
            <a:fillRect/>
          </a:stretch>
        </p:blipFill>
        <p:spPr>
          <a:xfrm>
            <a:off x="4125507" y="3343459"/>
            <a:ext cx="3023105" cy="1035894"/>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60F811E0-A675-4B21-8387-4BCB5AF8B79B}"/>
              </a:ext>
            </a:extLst>
          </p:cNvPr>
          <p:cNvPicPr>
            <a:picLocks noChangeAspect="1"/>
          </p:cNvPicPr>
          <p:nvPr/>
        </p:nvPicPr>
        <p:blipFill>
          <a:blip r:embed="rId8"/>
          <a:stretch>
            <a:fillRect/>
          </a:stretch>
        </p:blipFill>
        <p:spPr>
          <a:xfrm>
            <a:off x="1521816" y="4858676"/>
            <a:ext cx="4115243" cy="711878"/>
          </a:xfrm>
          <a:prstGeom prst="rect">
            <a:avLst/>
          </a:prstGeom>
        </p:spPr>
      </p:pic>
      <p:pic>
        <p:nvPicPr>
          <p:cNvPr id="12" name="Picture 11" descr="A close up of a sign&#10;&#10;Description automatically generated">
            <a:extLst>
              <a:ext uri="{FF2B5EF4-FFF2-40B4-BE49-F238E27FC236}">
                <a16:creationId xmlns:a16="http://schemas.microsoft.com/office/drawing/2014/main" id="{7004F6EC-F4DD-4F52-8A13-F2A57191156D}"/>
              </a:ext>
            </a:extLst>
          </p:cNvPr>
          <p:cNvPicPr>
            <a:picLocks noChangeAspect="1"/>
          </p:cNvPicPr>
          <p:nvPr/>
        </p:nvPicPr>
        <p:blipFill>
          <a:blip r:embed="rId9"/>
          <a:stretch>
            <a:fillRect/>
          </a:stretch>
        </p:blipFill>
        <p:spPr>
          <a:xfrm>
            <a:off x="2177964" y="710549"/>
            <a:ext cx="7233492" cy="2880061"/>
          </a:xfrm>
          <a:prstGeom prst="rect">
            <a:avLst/>
          </a:prstGeom>
        </p:spPr>
      </p:pic>
      <p:pic>
        <p:nvPicPr>
          <p:cNvPr id="10" name="Picture 9" descr="A close up of a sign&#10;&#10;Description automatically generated">
            <a:extLst>
              <a:ext uri="{FF2B5EF4-FFF2-40B4-BE49-F238E27FC236}">
                <a16:creationId xmlns:a16="http://schemas.microsoft.com/office/drawing/2014/main" id="{8BE72F2B-A807-451B-B2C4-65D2EB659295}"/>
              </a:ext>
            </a:extLst>
          </p:cNvPr>
          <p:cNvPicPr>
            <a:picLocks noChangeAspect="1"/>
          </p:cNvPicPr>
          <p:nvPr/>
        </p:nvPicPr>
        <p:blipFill>
          <a:blip r:embed="rId10"/>
          <a:stretch>
            <a:fillRect/>
          </a:stretch>
        </p:blipFill>
        <p:spPr>
          <a:xfrm>
            <a:off x="3138363" y="5766425"/>
            <a:ext cx="2906190" cy="914190"/>
          </a:xfrm>
          <a:prstGeom prst="rect">
            <a:avLst/>
          </a:prstGeom>
        </p:spPr>
      </p:pic>
      <p:pic>
        <p:nvPicPr>
          <p:cNvPr id="11" name="Picture 10" descr="A close up of a sign&#10;&#10;Description automatically generated">
            <a:extLst>
              <a:ext uri="{FF2B5EF4-FFF2-40B4-BE49-F238E27FC236}">
                <a16:creationId xmlns:a16="http://schemas.microsoft.com/office/drawing/2014/main" id="{7DAE1207-6016-4AAD-A52E-AD5AB1CBAE12}"/>
              </a:ext>
            </a:extLst>
          </p:cNvPr>
          <p:cNvPicPr>
            <a:picLocks noChangeAspect="1"/>
          </p:cNvPicPr>
          <p:nvPr/>
        </p:nvPicPr>
        <p:blipFill>
          <a:blip r:embed="rId11"/>
          <a:stretch>
            <a:fillRect/>
          </a:stretch>
        </p:blipFill>
        <p:spPr>
          <a:xfrm>
            <a:off x="6400799" y="5739629"/>
            <a:ext cx="1770291" cy="967782"/>
          </a:xfrm>
          <a:prstGeom prst="rect">
            <a:avLst/>
          </a:prstGeom>
        </p:spPr>
      </p:pic>
    </p:spTree>
    <p:extLst>
      <p:ext uri="{BB962C8B-B14F-4D97-AF65-F5344CB8AC3E}">
        <p14:creationId xmlns:p14="http://schemas.microsoft.com/office/powerpoint/2010/main" val="34651642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AA60A1E-011F-4129-8591-A2DAB6D77AEC}"/>
              </a:ext>
            </a:extLst>
          </p:cNvPr>
          <p:cNvPicPr>
            <a:picLocks noGrp="1" noChangeAspect="1"/>
          </p:cNvPicPr>
          <p:nvPr>
            <p:ph idx="1"/>
          </p:nvPr>
        </p:nvPicPr>
        <p:blipFill>
          <a:blip r:embed="rId3"/>
          <a:stretch>
            <a:fillRect/>
          </a:stretch>
        </p:blipFill>
        <p:spPr>
          <a:xfrm>
            <a:off x="3923506" y="2882106"/>
            <a:ext cx="2105025" cy="2438400"/>
          </a:xfrm>
          <a:prstGeom prst="rect">
            <a:avLst/>
          </a:prstGeom>
        </p:spPr>
      </p:pic>
      <p:pic>
        <p:nvPicPr>
          <p:cNvPr id="5" name="Picture 4">
            <a:extLst>
              <a:ext uri="{FF2B5EF4-FFF2-40B4-BE49-F238E27FC236}">
                <a16:creationId xmlns:a16="http://schemas.microsoft.com/office/drawing/2014/main" id="{78F96FA1-2304-4F33-BA16-3F64E5CE5418}"/>
              </a:ext>
            </a:extLst>
          </p:cNvPr>
          <p:cNvPicPr>
            <a:picLocks noChangeAspect="1"/>
          </p:cNvPicPr>
          <p:nvPr/>
        </p:nvPicPr>
        <p:blipFill>
          <a:blip r:embed="rId4"/>
          <a:stretch>
            <a:fillRect/>
          </a:stretch>
        </p:blipFill>
        <p:spPr>
          <a:xfrm>
            <a:off x="5390400" y="2612250"/>
            <a:ext cx="1411200" cy="1633500"/>
          </a:xfrm>
          <a:prstGeom prst="rect">
            <a:avLst/>
          </a:prstGeom>
        </p:spPr>
      </p:pic>
      <p:pic>
        <p:nvPicPr>
          <p:cNvPr id="14" name="Picture 13" descr="Text, whiteboard&#10;&#10;Description automatically generated">
            <a:extLst>
              <a:ext uri="{FF2B5EF4-FFF2-40B4-BE49-F238E27FC236}">
                <a16:creationId xmlns:a16="http://schemas.microsoft.com/office/drawing/2014/main" id="{1B0DAC22-C4D0-48A5-BCF4-C4FAE566563D}"/>
              </a:ext>
            </a:extLst>
          </p:cNvPr>
          <p:cNvPicPr>
            <a:picLocks noChangeAspect="1"/>
          </p:cNvPicPr>
          <p:nvPr/>
        </p:nvPicPr>
        <p:blipFill>
          <a:blip r:embed="rId5"/>
          <a:stretch>
            <a:fillRect/>
          </a:stretch>
        </p:blipFill>
        <p:spPr>
          <a:xfrm>
            <a:off x="4325223" y="934925"/>
            <a:ext cx="2984723" cy="2984723"/>
          </a:xfrm>
          <a:prstGeom prst="rect">
            <a:avLst/>
          </a:prstGeom>
        </p:spPr>
      </p:pic>
      <p:pic>
        <p:nvPicPr>
          <p:cNvPr id="16" name="Picture 15">
            <a:extLst>
              <a:ext uri="{FF2B5EF4-FFF2-40B4-BE49-F238E27FC236}">
                <a16:creationId xmlns:a16="http://schemas.microsoft.com/office/drawing/2014/main" id="{29D1F1D5-84A5-458E-BCB9-D22B81BA2F40}"/>
              </a:ext>
            </a:extLst>
          </p:cNvPr>
          <p:cNvPicPr>
            <a:picLocks noChangeAspect="1"/>
          </p:cNvPicPr>
          <p:nvPr/>
        </p:nvPicPr>
        <p:blipFill>
          <a:blip r:embed="rId6"/>
          <a:stretch>
            <a:fillRect/>
          </a:stretch>
        </p:blipFill>
        <p:spPr>
          <a:xfrm>
            <a:off x="357740" y="1916369"/>
            <a:ext cx="4023963" cy="846851"/>
          </a:xfrm>
          <a:prstGeom prst="rect">
            <a:avLst/>
          </a:prstGeom>
        </p:spPr>
      </p:pic>
      <p:pic>
        <p:nvPicPr>
          <p:cNvPr id="18" name="Picture 17" descr="A picture containing text, green, sign, highway&#10;&#10;Description automatically generated">
            <a:extLst>
              <a:ext uri="{FF2B5EF4-FFF2-40B4-BE49-F238E27FC236}">
                <a16:creationId xmlns:a16="http://schemas.microsoft.com/office/drawing/2014/main" id="{8E1DF6C9-980E-4FF1-BF7F-DF90B73063D9}"/>
              </a:ext>
            </a:extLst>
          </p:cNvPr>
          <p:cNvPicPr>
            <a:picLocks noChangeAspect="1"/>
          </p:cNvPicPr>
          <p:nvPr/>
        </p:nvPicPr>
        <p:blipFill>
          <a:blip r:embed="rId7"/>
          <a:stretch>
            <a:fillRect/>
          </a:stretch>
        </p:blipFill>
        <p:spPr>
          <a:xfrm>
            <a:off x="5131075" y="3636150"/>
            <a:ext cx="2261531" cy="2612250"/>
          </a:xfrm>
          <a:prstGeom prst="rect">
            <a:avLst/>
          </a:prstGeom>
        </p:spPr>
      </p:pic>
      <p:pic>
        <p:nvPicPr>
          <p:cNvPr id="21" name="Picture 20">
            <a:extLst>
              <a:ext uri="{FF2B5EF4-FFF2-40B4-BE49-F238E27FC236}">
                <a16:creationId xmlns:a16="http://schemas.microsoft.com/office/drawing/2014/main" id="{5FB219F1-8011-4250-B07D-25FC5005D759}"/>
              </a:ext>
            </a:extLst>
          </p:cNvPr>
          <p:cNvPicPr>
            <a:picLocks noChangeAspect="1"/>
          </p:cNvPicPr>
          <p:nvPr/>
        </p:nvPicPr>
        <p:blipFill>
          <a:blip r:embed="rId8"/>
          <a:stretch>
            <a:fillRect/>
          </a:stretch>
        </p:blipFill>
        <p:spPr>
          <a:xfrm>
            <a:off x="7560817" y="4150626"/>
            <a:ext cx="2438077" cy="1129380"/>
          </a:xfrm>
          <a:prstGeom prst="rect">
            <a:avLst/>
          </a:prstGeom>
        </p:spPr>
      </p:pic>
      <p:pic>
        <p:nvPicPr>
          <p:cNvPr id="22" name="Picture 21">
            <a:extLst>
              <a:ext uri="{FF2B5EF4-FFF2-40B4-BE49-F238E27FC236}">
                <a16:creationId xmlns:a16="http://schemas.microsoft.com/office/drawing/2014/main" id="{9CB1CB92-EA22-43D3-8982-9E0314A9BB69}"/>
              </a:ext>
            </a:extLst>
          </p:cNvPr>
          <p:cNvPicPr>
            <a:picLocks noChangeAspect="1"/>
          </p:cNvPicPr>
          <p:nvPr/>
        </p:nvPicPr>
        <p:blipFill>
          <a:blip r:embed="rId9"/>
          <a:stretch>
            <a:fillRect/>
          </a:stretch>
        </p:blipFill>
        <p:spPr>
          <a:xfrm>
            <a:off x="7225020" y="782781"/>
            <a:ext cx="2379062" cy="2341419"/>
          </a:xfrm>
          <a:prstGeom prst="rect">
            <a:avLst/>
          </a:prstGeom>
        </p:spPr>
      </p:pic>
      <p:sp>
        <p:nvSpPr>
          <p:cNvPr id="2" name="Title 1">
            <a:extLst>
              <a:ext uri="{FF2B5EF4-FFF2-40B4-BE49-F238E27FC236}">
                <a16:creationId xmlns:a16="http://schemas.microsoft.com/office/drawing/2014/main" id="{D04B0979-154B-4A4B-8A9A-3BBB6D6796DE}"/>
              </a:ext>
            </a:extLst>
          </p:cNvPr>
          <p:cNvSpPr>
            <a:spLocks noGrp="1"/>
          </p:cNvSpPr>
          <p:nvPr>
            <p:ph type="title"/>
          </p:nvPr>
        </p:nvSpPr>
        <p:spPr>
          <a:xfrm>
            <a:off x="677334" y="609600"/>
            <a:ext cx="7442936" cy="846851"/>
          </a:xfrm>
        </p:spPr>
        <p:txBody>
          <a:bodyPr>
            <a:normAutofit/>
          </a:bodyPr>
          <a:lstStyle/>
          <a:p>
            <a:r>
              <a:rPr lang="en-GB" dirty="0">
                <a:solidFill>
                  <a:schemeClr val="accent2">
                    <a:lumMod val="75000"/>
                  </a:schemeClr>
                </a:solidFill>
              </a:rPr>
              <a:t>Additional Services</a:t>
            </a:r>
          </a:p>
        </p:txBody>
      </p:sp>
      <p:pic>
        <p:nvPicPr>
          <p:cNvPr id="8" name="Picture 7" descr="Graphical user interface, application&#10;&#10;Description automatically generated">
            <a:extLst>
              <a:ext uri="{FF2B5EF4-FFF2-40B4-BE49-F238E27FC236}">
                <a16:creationId xmlns:a16="http://schemas.microsoft.com/office/drawing/2014/main" id="{BE48CAF6-693E-4010-AE2A-C36A651ABB40}"/>
              </a:ext>
            </a:extLst>
          </p:cNvPr>
          <p:cNvPicPr>
            <a:picLocks noChangeAspect="1"/>
          </p:cNvPicPr>
          <p:nvPr/>
        </p:nvPicPr>
        <p:blipFill>
          <a:blip r:embed="rId10"/>
          <a:stretch>
            <a:fillRect/>
          </a:stretch>
        </p:blipFill>
        <p:spPr>
          <a:xfrm>
            <a:off x="387267" y="3619072"/>
            <a:ext cx="4575597" cy="2612250"/>
          </a:xfrm>
          <a:prstGeom prst="rect">
            <a:avLst/>
          </a:prstGeom>
        </p:spPr>
      </p:pic>
    </p:spTree>
    <p:extLst>
      <p:ext uri="{BB962C8B-B14F-4D97-AF65-F5344CB8AC3E}">
        <p14:creationId xmlns:p14="http://schemas.microsoft.com/office/powerpoint/2010/main" val="276152500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5AA8E3C7F04A41AC645E1A2B7DD549" ma:contentTypeVersion="2" ma:contentTypeDescription="Create a new document." ma:contentTypeScope="" ma:versionID="4bb02fa9de1fa82ce5c030a53c19a648">
  <xsd:schema xmlns:xsd="http://www.w3.org/2001/XMLSchema" xmlns:xs="http://www.w3.org/2001/XMLSchema" xmlns:p="http://schemas.microsoft.com/office/2006/metadata/properties" xmlns:ns2="3303809a-b03f-411f-b44d-625460f1552d" targetNamespace="http://schemas.microsoft.com/office/2006/metadata/properties" ma:root="true" ma:fieldsID="a8b3551996659dbc115fac4c0ff71fda" ns2:_="">
    <xsd:import namespace="3303809a-b03f-411f-b44d-625460f155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03809a-b03f-411f-b44d-625460f155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1FDDDA-C8B3-4AAF-98D3-65054455A6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03809a-b03f-411f-b44d-625460f155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71719F-4E47-4DCB-BA9E-3776C914DF41}">
  <ds:schemaRefs>
    <ds:schemaRef ds:uri="http://schemas.microsoft.com/sharepoint/v3/contenttype/forms"/>
  </ds:schemaRefs>
</ds:datastoreItem>
</file>

<file path=customXml/itemProps3.xml><?xml version="1.0" encoding="utf-8"?>
<ds:datastoreItem xmlns:ds="http://schemas.openxmlformats.org/officeDocument/2006/customXml" ds:itemID="{C5C7857F-9840-4834-A9BE-5E89B37FC819}">
  <ds:schemaRefs>
    <ds:schemaRef ds:uri="http://schemas.microsoft.com/office/infopath/2007/PartnerControls"/>
    <ds:schemaRef ds:uri="http://purl.org/dc/elements/1.1/"/>
    <ds:schemaRef ds:uri="a4221903-ade9-436a-8f1f-d89ce97d6866"/>
    <ds:schemaRef ds:uri="http://schemas.microsoft.com/office/2006/metadata/properties"/>
    <ds:schemaRef ds:uri="http://purl.org/dc/terms/"/>
    <ds:schemaRef ds:uri="5f574f26-4db3-43f6-9441-7e0118257559"/>
    <ds:schemaRef ds:uri="http://schemas.openxmlformats.org/package/2006/metadata/core-properties"/>
    <ds:schemaRef ds:uri="http://schemas.microsoft.com/office/2006/documentManagement/types"/>
    <ds:schemaRef ds:uri="http://purl.org/dc/dcmityp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5840</TotalTime>
  <Words>982</Words>
  <Application>Microsoft Office PowerPoint</Application>
  <PresentationFormat>Widescreen</PresentationFormat>
  <Paragraphs>162</Paragraphs>
  <Slides>14</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Open Sans</vt:lpstr>
      <vt:lpstr>Raleway</vt:lpstr>
      <vt:lpstr>Rockwell</vt:lpstr>
      <vt:lpstr>Trebuchet MS</vt:lpstr>
      <vt:lpstr>Wingdings 3</vt:lpstr>
      <vt:lpstr>Facet</vt:lpstr>
      <vt:lpstr> GROWTH HUB OVERVIEW    </vt:lpstr>
      <vt:lpstr>Working together as a region to deliver consistent, local SME support.  Coventry &amp; Warwickshire LEP Growth Hub  Greater Birmingham &amp; Solihull LEP Growth Hub  The Black Country Growth Hub  Stoke-on-Trent &amp; Staffordshire Growth Hub  The Marches Growth Hub  Worcestershire Business Central  </vt:lpstr>
      <vt:lpstr>Enquiry Types – wide, and getting wider! </vt:lpstr>
      <vt:lpstr>Typical areas of Growth Hubs support</vt:lpstr>
      <vt:lpstr>HOW TO ENGAGE…..</vt:lpstr>
      <vt:lpstr>Face-to-Face support tailored to your business</vt:lpstr>
      <vt:lpstr>THE CW GROWTH HUB TEAM</vt:lpstr>
      <vt:lpstr>PowerPoint Presentation</vt:lpstr>
      <vt:lpstr>Additional Services</vt:lpstr>
      <vt:lpstr>PowerPoint Presentation</vt:lpstr>
      <vt:lpstr>Other West Midlands Growth Hubs Programmes &amp; Support</vt:lpstr>
      <vt:lpstr>RECAP</vt:lpstr>
      <vt:lpstr>Recap continued </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CWLEP Growth Hub –  HS2 Business Support &amp; Supply Chain Programme</dc:title>
  <dc:creator>Sarah Pagan</dc:creator>
  <cp:lastModifiedBy>Jim Clark</cp:lastModifiedBy>
  <cp:revision>79</cp:revision>
  <dcterms:created xsi:type="dcterms:W3CDTF">2020-05-27T13:12:48Z</dcterms:created>
  <dcterms:modified xsi:type="dcterms:W3CDTF">2022-07-14T09:19:14Z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0x010100E15AA8E3C7F04A41AC645E1A2B7DD549</vt:lpwstr>
  </property>
</Properties>
</file>