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3"/>
  </p:sld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 Collins" userId="29ede1f3-0b4d-4185-9e82-82fca6891e3d" providerId="ADAL" clId="{5E92E67F-D603-455B-B9CC-834F8BBDF36B}"/>
    <pc:docChg chg="modSld">
      <pc:chgData name="Henri Collins" userId="29ede1f3-0b4d-4185-9e82-82fca6891e3d" providerId="ADAL" clId="{5E92E67F-D603-455B-B9CC-834F8BBDF36B}" dt="2022-09-12T21:25:31.093" v="3" actId="14100"/>
      <pc:docMkLst>
        <pc:docMk/>
      </pc:docMkLst>
      <pc:sldChg chg="modSp mod">
        <pc:chgData name="Henri Collins" userId="29ede1f3-0b4d-4185-9e82-82fca6891e3d" providerId="ADAL" clId="{5E92E67F-D603-455B-B9CC-834F8BBDF36B}" dt="2022-09-12T21:25:31.093" v="3" actId="14100"/>
        <pc:sldMkLst>
          <pc:docMk/>
          <pc:sldMk cId="4086768317" sldId="258"/>
        </pc:sldMkLst>
        <pc:spChg chg="mod">
          <ac:chgData name="Henri Collins" userId="29ede1f3-0b4d-4185-9e82-82fca6891e3d" providerId="ADAL" clId="{5E92E67F-D603-455B-B9CC-834F8BBDF36B}" dt="2022-09-12T21:25:31.093" v="3" actId="14100"/>
          <ac:spMkLst>
            <pc:docMk/>
            <pc:sldMk cId="4086768317" sldId="258"/>
            <ac:spMk id="3" creationId="{15D9912D-6B56-6D53-863F-F4BDFFB75F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3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33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7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21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5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7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3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6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7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5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5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8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20EC-FD30-40C7-B9AA-436B98CD9E3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8ECBF2-5003-4521-AFEA-6E9F3F5D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D1BA-41AF-949B-3127-E9342F1A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762" y="3669145"/>
            <a:ext cx="7673801" cy="1087656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5BAA28"/>
                </a:solidFill>
              </a:rPr>
              <a:t>Coventry &amp; Warwickshire Green Business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D85A3-602A-CFFD-178E-CDF6208D8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/>
              <a:t>Henri Collins – Business Development Manager </a:t>
            </a:r>
          </a:p>
          <a:p>
            <a:pPr algn="l"/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September 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6AD949-12FF-6794-057F-E61C936F6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" y="250653"/>
            <a:ext cx="4246176" cy="1282700"/>
          </a:xfrm>
          <a:prstGeom prst="rect">
            <a:avLst/>
          </a:prstGeom>
        </p:spPr>
      </p:pic>
      <p:pic>
        <p:nvPicPr>
          <p:cNvPr id="1026" name="Picture 2" descr="Homepage – Coventry City Council">
            <a:extLst>
              <a:ext uri="{FF2B5EF4-FFF2-40B4-BE49-F238E27FC236}">
                <a16:creationId xmlns:a16="http://schemas.microsoft.com/office/drawing/2014/main" id="{70D091A6-DD73-E7B5-CCA4-C73E0241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8104"/>
            <a:ext cx="2565399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537B1B1-1204-5FA0-0C5D-1C8CFCC3E322}"/>
              </a:ext>
            </a:extLst>
          </p:cNvPr>
          <p:cNvSpPr txBox="1">
            <a:spLocks/>
          </p:cNvSpPr>
          <p:nvPr/>
        </p:nvSpPr>
        <p:spPr>
          <a:xfrm>
            <a:off x="4772696" y="1683405"/>
            <a:ext cx="1694521" cy="611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/>
              <a:t>In Association with</a:t>
            </a:r>
          </a:p>
        </p:txBody>
      </p:sp>
    </p:spTree>
    <p:extLst>
      <p:ext uri="{BB962C8B-B14F-4D97-AF65-F5344CB8AC3E}">
        <p14:creationId xmlns:p14="http://schemas.microsoft.com/office/powerpoint/2010/main" val="11642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48E9-2178-3A72-6C8A-666D179A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37" y="439468"/>
            <a:ext cx="8596668" cy="1320800"/>
          </a:xfrm>
        </p:spPr>
        <p:txBody>
          <a:bodyPr/>
          <a:lstStyle/>
          <a:p>
            <a:r>
              <a:rPr lang="en-GB" dirty="0"/>
              <a:t>Who are Stratford Energy Solutions Ltd?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66B127-5F07-2AB7-34D2-11A0BA81360E}"/>
              </a:ext>
            </a:extLst>
          </p:cNvPr>
          <p:cNvSpPr txBox="1">
            <a:spLocks/>
          </p:cNvSpPr>
          <p:nvPr/>
        </p:nvSpPr>
        <p:spPr>
          <a:xfrm>
            <a:off x="1243475" y="2950961"/>
            <a:ext cx="7599205" cy="2518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Local business based in Stratford-upon-Avon</a:t>
            </a:r>
          </a:p>
          <a:p>
            <a:r>
              <a:rPr lang="en-GB" dirty="0"/>
              <a:t>12-years specialising in Solar PV, Battery Storage and EV Charging</a:t>
            </a:r>
          </a:p>
          <a:p>
            <a:r>
              <a:rPr lang="en-GB" dirty="0"/>
              <a:t>4.9 Stars averaging for over 70 google reviews</a:t>
            </a:r>
          </a:p>
          <a:p>
            <a:r>
              <a:rPr lang="en-GB" dirty="0"/>
              <a:t>Installation of the highest standard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15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A721-A329-0964-8B34-FDAC7C51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34" y="609600"/>
            <a:ext cx="6539268" cy="1320800"/>
          </a:xfrm>
        </p:spPr>
        <p:txBody>
          <a:bodyPr>
            <a:normAutofit/>
          </a:bodyPr>
          <a:lstStyle/>
          <a:p>
            <a:r>
              <a:rPr lang="en-GB"/>
              <a:t>What Products do we use? </a:t>
            </a:r>
          </a:p>
        </p:txBody>
      </p:sp>
      <p:pic>
        <p:nvPicPr>
          <p:cNvPr id="2050" name="Picture 2" descr="Solar Energy Company | Solar Panels | SunPower UK">
            <a:extLst>
              <a:ext uri="{FF2B5EF4-FFF2-40B4-BE49-F238E27FC236}">
                <a16:creationId xmlns:a16="http://schemas.microsoft.com/office/drawing/2014/main" id="{E6E3AE0F-592B-5C56-B7AC-C3A680B3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29" y="5608016"/>
            <a:ext cx="1828800" cy="4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gh Efficiency Solar Panels | Maxeon | SunPower UK">
            <a:extLst>
              <a:ext uri="{FF2B5EF4-FFF2-40B4-BE49-F238E27FC236}">
                <a16:creationId xmlns:a16="http://schemas.microsoft.com/office/drawing/2014/main" id="{40E15386-818E-E2A3-02E4-A0E30016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455" y="1075346"/>
            <a:ext cx="1082554" cy="11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nPower Launches Industry's First 400-Plus-Watt Home Solar Panels, the  Most Powerful Residential Solar Panels in the World">
            <a:extLst>
              <a:ext uri="{FF2B5EF4-FFF2-40B4-BE49-F238E27FC236}">
                <a16:creationId xmlns:a16="http://schemas.microsoft.com/office/drawing/2014/main" id="{2D569CB5-5570-4B48-CE6D-083EE6B9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29" y="2593934"/>
            <a:ext cx="1769435" cy="11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912D-6B56-6D53-863F-F4BDFFB75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734" y="2160589"/>
            <a:ext cx="6725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Solar Panels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SunPower </a:t>
            </a:r>
            <a:r>
              <a:rPr lang="en-GB" dirty="0" err="1"/>
              <a:t>Maxeon</a:t>
            </a:r>
            <a:r>
              <a:rPr lang="en-GB" dirty="0"/>
              <a:t> and Performance Ranges to suit all clients needs </a:t>
            </a:r>
          </a:p>
          <a:p>
            <a:r>
              <a:rPr lang="en-GB" dirty="0"/>
              <a:t>Optimum Efficiency</a:t>
            </a:r>
          </a:p>
          <a:p>
            <a:r>
              <a:rPr lang="en-GB" dirty="0"/>
              <a:t>Unmatched Warranty</a:t>
            </a:r>
          </a:p>
          <a:p>
            <a:r>
              <a:rPr lang="en-GB" dirty="0"/>
              <a:t>Low Degradation </a:t>
            </a:r>
          </a:p>
          <a:p>
            <a:r>
              <a:rPr lang="en-GB" dirty="0"/>
              <a:t>Used on over 95% of our installations over the past 10 years</a:t>
            </a:r>
          </a:p>
          <a:p>
            <a:r>
              <a:rPr lang="en-GB" dirty="0"/>
              <a:t>Peace of mind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4" name="Picture 6" descr="Commercial Solar Panels | Solar Panels | SunPower UK">
            <a:extLst>
              <a:ext uri="{FF2B5EF4-FFF2-40B4-BE49-F238E27FC236}">
                <a16:creationId xmlns:a16="http://schemas.microsoft.com/office/drawing/2014/main" id="{5A688A53-F82D-B1F1-0283-80329D133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77" y="4100975"/>
            <a:ext cx="1810111" cy="11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6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CC1A-F4F4-DB75-948A-80AA3A37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To Optimize or not to Optimize? </a:t>
            </a:r>
          </a:p>
        </p:txBody>
      </p:sp>
      <p:pic>
        <p:nvPicPr>
          <p:cNvPr id="4100" name="Picture 4" descr="SolarEdge 860W Rail Mounted Optimizer w/ Dual Input MC4 Connectors, P860 |  CED Greentech">
            <a:extLst>
              <a:ext uri="{FF2B5EF4-FFF2-40B4-BE49-F238E27FC236}">
                <a16:creationId xmlns:a16="http://schemas.microsoft.com/office/drawing/2014/main" id="{BA904449-9192-1CE8-52D2-7DCC97D0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932" y="4304210"/>
            <a:ext cx="2241939" cy="22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larEdge Inverter Review - Power Optimisers — Clean Energy Reviews">
            <a:extLst>
              <a:ext uri="{FF2B5EF4-FFF2-40B4-BE49-F238E27FC236}">
                <a16:creationId xmlns:a16="http://schemas.microsoft.com/office/drawing/2014/main" id="{EC551F17-DFFD-C85A-9970-A11B7530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261" y="4487690"/>
            <a:ext cx="6147477" cy="1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F388-4059-BE21-8300-B511A94A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81" y="1930400"/>
            <a:ext cx="4413157" cy="3880773"/>
          </a:xfrm>
        </p:spPr>
        <p:txBody>
          <a:bodyPr>
            <a:normAutofit/>
          </a:bodyPr>
          <a:lstStyle/>
          <a:p>
            <a:r>
              <a:rPr lang="en-GB" dirty="0"/>
              <a:t>Tried and tested technology </a:t>
            </a:r>
          </a:p>
          <a:p>
            <a:r>
              <a:rPr lang="en-GB" dirty="0"/>
              <a:t>Full live and historical monitoring </a:t>
            </a:r>
          </a:p>
          <a:p>
            <a:r>
              <a:rPr lang="en-GB" dirty="0"/>
              <a:t>Increased performance </a:t>
            </a:r>
          </a:p>
          <a:p>
            <a:r>
              <a:rPr lang="en-GB" dirty="0"/>
              <a:t>Reliable</a:t>
            </a:r>
          </a:p>
          <a:p>
            <a:r>
              <a:rPr lang="en-GB" dirty="0"/>
              <a:t>Strong warranty that matches SunPower performance panels </a:t>
            </a:r>
          </a:p>
          <a:p>
            <a:endParaRPr lang="en-GB" dirty="0"/>
          </a:p>
        </p:txBody>
      </p:sp>
      <p:pic>
        <p:nvPicPr>
          <p:cNvPr id="4098" name="Picture 2" descr="SolarEdge EV Charging | Segen UK">
            <a:extLst>
              <a:ext uri="{FF2B5EF4-FFF2-40B4-BE49-F238E27FC236}">
                <a16:creationId xmlns:a16="http://schemas.microsoft.com/office/drawing/2014/main" id="{DDE76964-9CF4-39BD-A3F6-CB0231A3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51" y="2304981"/>
            <a:ext cx="4139776" cy="12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C228-2273-3D5B-D062-07DBACC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SolarEdge Portal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04A34-48AB-050E-2562-3491F68C3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4" t="6195" r="43485" b="4916"/>
          <a:stretch/>
        </p:blipFill>
        <p:spPr>
          <a:xfrm>
            <a:off x="2223560" y="1578074"/>
            <a:ext cx="2644004" cy="49716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41CE93-BA1D-3D25-4DAB-EAC67D1F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GB" sz="1500" dirty="0"/>
              <a:t>Monitoring Live, Daily, Weekly, Monthly, Yearly! </a:t>
            </a:r>
          </a:p>
          <a:p>
            <a:r>
              <a:rPr lang="en-GB" sz="1500" dirty="0"/>
              <a:t>Competitive data at your fingertips to determine feasibility for future endeavours.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25626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EC50-A622-9281-4E75-8CE31D5B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Install by Install, Panel by Panel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075DD4-6650-4E78-45C5-3102A8584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2" t="25724" r="22197" b="6128"/>
          <a:stretch/>
        </p:blipFill>
        <p:spPr>
          <a:xfrm>
            <a:off x="817474" y="2159331"/>
            <a:ext cx="5283289" cy="3545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5DD4-F43A-D22B-3EB2-543E4ED9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GB" sz="1500"/>
              <a:t>Overall system monitoring as demonstrated on the previous slide but also individual panel monitoring. </a:t>
            </a:r>
          </a:p>
          <a:p>
            <a:r>
              <a:rPr lang="en-GB" sz="1500"/>
              <a:t>Hassle free and cost effective fault finding.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B0E3BB-022E-DDFF-E5D9-CF35AB11669E}"/>
              </a:ext>
            </a:extLst>
          </p:cNvPr>
          <p:cNvSpPr/>
          <p:nvPr/>
        </p:nvSpPr>
        <p:spPr>
          <a:xfrm>
            <a:off x="3336910" y="3704160"/>
            <a:ext cx="429031" cy="396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5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4C2A-23BD-4885-4795-25098440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00" y="225039"/>
            <a:ext cx="8596668" cy="1320800"/>
          </a:xfrm>
        </p:spPr>
        <p:txBody>
          <a:bodyPr/>
          <a:lstStyle/>
          <a:p>
            <a:r>
              <a:rPr lang="en-GB" dirty="0"/>
              <a:t>The question on every business owners mind…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4B05-7F94-286A-54C6-9BCF0E48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646" y="1545839"/>
            <a:ext cx="4136339" cy="51976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Average payback of 3-7 years (not taking into account the Green Business Programme!)</a:t>
            </a:r>
          </a:p>
          <a:p>
            <a:r>
              <a:rPr lang="en-GB" dirty="0"/>
              <a:t>Systems scaled appropriately for optimal payback periods </a:t>
            </a:r>
          </a:p>
          <a:p>
            <a:r>
              <a:rPr lang="en-GB" dirty="0"/>
              <a:t>Current energy price increases making it a great time to invest!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Real life example based on the assumption of the system using 95% of the energy produced equalling a 28% reduction in electricity bill cost at 52p/kWh                        (Including Standing charge and CCL).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41B8E-899E-E92E-4DAA-7A5590AB2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5" t="11908" r="30327" b="5420"/>
          <a:stretch/>
        </p:blipFill>
        <p:spPr>
          <a:xfrm>
            <a:off x="626234" y="1545839"/>
            <a:ext cx="4646521" cy="51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D1BA-41AF-949B-3127-E9342F1A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2966105"/>
            <a:ext cx="7673801" cy="1087656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5BAA28"/>
                </a:solidFill>
              </a:rPr>
              <a:t>Any Questions?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6AD949-12FF-6794-057F-E61C936F6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" y="250653"/>
            <a:ext cx="4246176" cy="1282700"/>
          </a:xfrm>
          <a:prstGeom prst="rect">
            <a:avLst/>
          </a:prstGeom>
        </p:spPr>
      </p:pic>
      <p:pic>
        <p:nvPicPr>
          <p:cNvPr id="1026" name="Picture 2" descr="Homepage – Coventry City Council">
            <a:extLst>
              <a:ext uri="{FF2B5EF4-FFF2-40B4-BE49-F238E27FC236}">
                <a16:creationId xmlns:a16="http://schemas.microsoft.com/office/drawing/2014/main" id="{70D091A6-DD73-E7B5-CCA4-C73E0241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8104"/>
            <a:ext cx="2565399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537B1B1-1204-5FA0-0C5D-1C8CFCC3E322}"/>
              </a:ext>
            </a:extLst>
          </p:cNvPr>
          <p:cNvSpPr txBox="1">
            <a:spLocks/>
          </p:cNvSpPr>
          <p:nvPr/>
        </p:nvSpPr>
        <p:spPr>
          <a:xfrm>
            <a:off x="4772696" y="1683405"/>
            <a:ext cx="1694521" cy="611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/>
              <a:t>In Association with</a:t>
            </a:r>
          </a:p>
        </p:txBody>
      </p:sp>
    </p:spTree>
    <p:extLst>
      <p:ext uri="{BB962C8B-B14F-4D97-AF65-F5344CB8AC3E}">
        <p14:creationId xmlns:p14="http://schemas.microsoft.com/office/powerpoint/2010/main" val="11762408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619CE7D20F74F98D2E2A3DC25DDBE" ma:contentTypeVersion="16" ma:contentTypeDescription="Create a new document." ma:contentTypeScope="" ma:versionID="c40e22e9691932bff45e6df04cb6569c">
  <xsd:schema xmlns:xsd="http://www.w3.org/2001/XMLSchema" xmlns:xs="http://www.w3.org/2001/XMLSchema" xmlns:p="http://schemas.microsoft.com/office/2006/metadata/properties" xmlns:ns2="2a77323f-534f-4e17-84df-cc54be875659" xmlns:ns3="c8e5c4b3-e592-42c0-8c7c-ca3c16b6dcb1" targetNamespace="http://schemas.microsoft.com/office/2006/metadata/properties" ma:root="true" ma:fieldsID="600d2f1d5501c2d0bd531d95a393b256" ns2:_="" ns3:_="">
    <xsd:import namespace="2a77323f-534f-4e17-84df-cc54be875659"/>
    <xsd:import namespace="c8e5c4b3-e592-42c0-8c7c-ca3c16b6d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7323f-534f-4e17-84df-cc54be875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bb63b-a635-4d0d-b62e-dba59fa71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c4b3-e592-42c0-8c7c-ca3c16b6d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094140-abd6-4ae0-b341-6488950638dd}" ma:internalName="TaxCatchAll" ma:showField="CatchAllData" ma:web="c8e5c4b3-e592-42c0-8c7c-ca3c16b6d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909F45-8DB1-4BEA-A9C1-736471C980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C88010-A09A-4A53-8B35-611546620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77323f-534f-4e17-84df-cc54be875659"/>
    <ds:schemaRef ds:uri="c8e5c4b3-e592-42c0-8c7c-ca3c16b6d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261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Coventry &amp; Warwickshire Green Business Programme</vt:lpstr>
      <vt:lpstr>Who are Stratford Energy Solutions Ltd? </vt:lpstr>
      <vt:lpstr>What Products do we use? </vt:lpstr>
      <vt:lpstr>To Optimize or not to Optimize? </vt:lpstr>
      <vt:lpstr>SolarEdge Portal Monitoring</vt:lpstr>
      <vt:lpstr>Install by Install, Panel by Panel</vt:lpstr>
      <vt:lpstr>The question on every business owners mind…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Coventry &amp; Warwickshire Green Business Programme</dc:title>
  <dc:creator>Henri Collins</dc:creator>
  <cp:lastModifiedBy>Henri Collins</cp:lastModifiedBy>
  <cp:revision>1</cp:revision>
  <dcterms:created xsi:type="dcterms:W3CDTF">2022-09-12T14:31:23Z</dcterms:created>
  <dcterms:modified xsi:type="dcterms:W3CDTF">2022-09-12T21:25:37Z</dcterms:modified>
</cp:coreProperties>
</file>