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663" r:id="rId5"/>
  </p:sldMasterIdLst>
  <p:notesMasterIdLst>
    <p:notesMasterId r:id="rId20"/>
  </p:notesMasterIdLst>
  <p:sldIdLst>
    <p:sldId id="256" r:id="rId6"/>
    <p:sldId id="397" r:id="rId7"/>
    <p:sldId id="308" r:id="rId8"/>
    <p:sldId id="265" r:id="rId9"/>
    <p:sldId id="309" r:id="rId10"/>
    <p:sldId id="261" r:id="rId11"/>
    <p:sldId id="393" r:id="rId12"/>
    <p:sldId id="395" r:id="rId13"/>
    <p:sldId id="392" r:id="rId14"/>
    <p:sldId id="299" r:id="rId15"/>
    <p:sldId id="275" r:id="rId16"/>
    <p:sldId id="391" r:id="rId17"/>
    <p:sldId id="394" r:id="rId18"/>
    <p:sldId id="263" r:id="rId1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181EAFF-7F91-4E08-AF9C-7E064873F639}">
          <p14:sldIdLst>
            <p14:sldId id="256"/>
            <p14:sldId id="397"/>
            <p14:sldId id="308"/>
            <p14:sldId id="265"/>
            <p14:sldId id="309"/>
            <p14:sldId id="261"/>
            <p14:sldId id="393"/>
            <p14:sldId id="395"/>
            <p14:sldId id="392"/>
            <p14:sldId id="299"/>
            <p14:sldId id="275"/>
            <p14:sldId id="391"/>
            <p14:sldId id="394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FFCC"/>
    <a:srgbClr val="FFFFFF"/>
    <a:srgbClr val="00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237DCB-9529-4BD1-975A-75E28EC9B0C6}" v="6" dt="2022-09-08T15:53:01.690"/>
    <p1510:client id="{C055FA9B-DEF9-936D-6DE8-0EC33BCA027A}" v="210" dt="2022-09-08T15:25:51.4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9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C6F1BA-1CFC-43D1-B97A-63972275E1A7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91E9BEF-8D6D-4497-A1AC-E893D869F99D}">
      <dgm:prSet/>
      <dgm:spPr>
        <a:solidFill>
          <a:srgbClr val="0070C0"/>
        </a:solidFill>
      </dgm:spPr>
      <dgm:t>
        <a:bodyPr/>
        <a:lstStyle/>
        <a:p>
          <a:r>
            <a:rPr lang="en-US"/>
            <a:t>CONTACT AREA ACCOUNT MANAGER</a:t>
          </a:r>
        </a:p>
      </dgm:t>
    </dgm:pt>
    <dgm:pt modelId="{85764EAD-073B-4749-BC13-6DBD836B8698}" type="parTrans" cxnId="{2C0E8F2E-A813-46EC-8C32-972DA81166F1}">
      <dgm:prSet/>
      <dgm:spPr/>
      <dgm:t>
        <a:bodyPr/>
        <a:lstStyle/>
        <a:p>
          <a:endParaRPr lang="en-US"/>
        </a:p>
      </dgm:t>
    </dgm:pt>
    <dgm:pt modelId="{EC7E346B-9688-4BA1-A815-1AF8B9377961}" type="sibTrans" cxnId="{2C0E8F2E-A813-46EC-8C32-972DA81166F1}">
      <dgm:prSet/>
      <dgm:spPr/>
      <dgm:t>
        <a:bodyPr/>
        <a:lstStyle/>
        <a:p>
          <a:endParaRPr lang="en-US"/>
        </a:p>
      </dgm:t>
    </dgm:pt>
    <dgm:pt modelId="{419107BB-0617-45F4-B0F1-D3B0EB18ADB6}">
      <dgm:prSet/>
      <dgm:spPr>
        <a:solidFill>
          <a:srgbClr val="0070C0"/>
        </a:solidFill>
      </dgm:spPr>
      <dgm:t>
        <a:bodyPr/>
        <a:lstStyle/>
        <a:p>
          <a:r>
            <a:rPr lang="en-GB"/>
            <a:t>EVENTS </a:t>
          </a:r>
          <a:endParaRPr lang="en-US"/>
        </a:p>
      </dgm:t>
    </dgm:pt>
    <dgm:pt modelId="{382A4E83-8C24-442F-8592-D0F1E3817D11}" type="parTrans" cxnId="{014012AB-916D-45EF-BDAE-EFE887ECF38D}">
      <dgm:prSet/>
      <dgm:spPr/>
      <dgm:t>
        <a:bodyPr/>
        <a:lstStyle/>
        <a:p>
          <a:endParaRPr lang="en-US"/>
        </a:p>
      </dgm:t>
    </dgm:pt>
    <dgm:pt modelId="{8CCEA46D-B58A-4799-9F54-1EC59229CA54}" type="sibTrans" cxnId="{014012AB-916D-45EF-BDAE-EFE887ECF38D}">
      <dgm:prSet/>
      <dgm:spPr/>
      <dgm:t>
        <a:bodyPr/>
        <a:lstStyle/>
        <a:p>
          <a:endParaRPr lang="en-US"/>
        </a:p>
      </dgm:t>
    </dgm:pt>
    <dgm:pt modelId="{4A31A7F3-CBBF-466E-BB44-F1E1193DD742}">
      <dgm:prSet/>
      <dgm:spPr>
        <a:solidFill>
          <a:srgbClr val="0070C0"/>
        </a:solidFill>
      </dgm:spPr>
      <dgm:t>
        <a:bodyPr/>
        <a:lstStyle/>
        <a:p>
          <a:r>
            <a:rPr lang="en-GB"/>
            <a:t>FINDITINCW  </a:t>
          </a:r>
          <a:endParaRPr lang="en-US"/>
        </a:p>
      </dgm:t>
    </dgm:pt>
    <dgm:pt modelId="{CBD06DD5-5225-47C9-9811-1182CE8C8805}" type="parTrans" cxnId="{E1471F78-00C2-49DC-B4B2-3038BF634A16}">
      <dgm:prSet/>
      <dgm:spPr/>
      <dgm:t>
        <a:bodyPr/>
        <a:lstStyle/>
        <a:p>
          <a:endParaRPr lang="en-US"/>
        </a:p>
      </dgm:t>
    </dgm:pt>
    <dgm:pt modelId="{6C24C72F-6E0A-4384-A882-ADC79363284D}" type="sibTrans" cxnId="{E1471F78-00C2-49DC-B4B2-3038BF634A16}">
      <dgm:prSet/>
      <dgm:spPr/>
      <dgm:t>
        <a:bodyPr/>
        <a:lstStyle/>
        <a:p>
          <a:endParaRPr lang="en-US"/>
        </a:p>
      </dgm:t>
    </dgm:pt>
    <dgm:pt modelId="{929FF4B2-F866-4857-A5E4-0129DB6F2082}">
      <dgm:prSet/>
      <dgm:spPr>
        <a:solidFill>
          <a:srgbClr val="0070C0"/>
        </a:solidFill>
      </dgm:spPr>
      <dgm:t>
        <a:bodyPr/>
        <a:lstStyle/>
        <a:p>
          <a:r>
            <a:rPr lang="en-GB"/>
            <a:t>NEWSLETTER </a:t>
          </a:r>
          <a:endParaRPr lang="en-US"/>
        </a:p>
      </dgm:t>
    </dgm:pt>
    <dgm:pt modelId="{DE8A4BE9-E1D7-4E88-A0B6-D8C039FCF869}" type="parTrans" cxnId="{31B0FC95-823E-4CD7-9641-6EF1ECF137D4}">
      <dgm:prSet/>
      <dgm:spPr/>
      <dgm:t>
        <a:bodyPr/>
        <a:lstStyle/>
        <a:p>
          <a:endParaRPr lang="en-US"/>
        </a:p>
      </dgm:t>
    </dgm:pt>
    <dgm:pt modelId="{DB683871-1F24-4ACD-B3BF-4DF199008A69}" type="sibTrans" cxnId="{31B0FC95-823E-4CD7-9641-6EF1ECF137D4}">
      <dgm:prSet/>
      <dgm:spPr/>
      <dgm:t>
        <a:bodyPr/>
        <a:lstStyle/>
        <a:p>
          <a:endParaRPr lang="en-US"/>
        </a:p>
      </dgm:t>
    </dgm:pt>
    <dgm:pt modelId="{FE9962E3-762C-40A4-B7E3-929928095101}">
      <dgm:prSet/>
      <dgm:spPr>
        <a:solidFill>
          <a:srgbClr val="0070C0"/>
        </a:solidFill>
      </dgm:spPr>
      <dgm:t>
        <a:bodyPr/>
        <a:lstStyle/>
        <a:p>
          <a:r>
            <a:rPr lang="en-GB"/>
            <a:t>LEGAL &amp; PROFESSIONAL SERVICES </a:t>
          </a:r>
          <a:endParaRPr lang="en-US"/>
        </a:p>
      </dgm:t>
    </dgm:pt>
    <dgm:pt modelId="{55FC6BD9-C949-4DBE-B61A-D9203FA48836}" type="parTrans" cxnId="{571C49F9-006F-460E-ACD3-BAF739B67954}">
      <dgm:prSet/>
      <dgm:spPr/>
      <dgm:t>
        <a:bodyPr/>
        <a:lstStyle/>
        <a:p>
          <a:endParaRPr lang="en-US"/>
        </a:p>
      </dgm:t>
    </dgm:pt>
    <dgm:pt modelId="{79FF7CDA-2919-4795-AA54-39FD7377D92F}" type="sibTrans" cxnId="{571C49F9-006F-460E-ACD3-BAF739B67954}">
      <dgm:prSet/>
      <dgm:spPr/>
      <dgm:t>
        <a:bodyPr/>
        <a:lstStyle/>
        <a:p>
          <a:endParaRPr lang="en-US"/>
        </a:p>
      </dgm:t>
    </dgm:pt>
    <dgm:pt modelId="{0EA9ED19-73EF-4CD3-A7C9-A31920FA5E9D}" type="pres">
      <dgm:prSet presAssocID="{E3C6F1BA-1CFC-43D1-B97A-63972275E1A7}" presName="diagram" presStyleCnt="0">
        <dgm:presLayoutVars>
          <dgm:dir/>
          <dgm:resizeHandles val="exact"/>
        </dgm:presLayoutVars>
      </dgm:prSet>
      <dgm:spPr/>
    </dgm:pt>
    <dgm:pt modelId="{4BF94661-FED4-4EE5-AC75-5FF547C51650}" type="pres">
      <dgm:prSet presAssocID="{991E9BEF-8D6D-4497-A1AC-E893D869F99D}" presName="node" presStyleLbl="node1" presStyleIdx="0" presStyleCnt="5">
        <dgm:presLayoutVars>
          <dgm:bulletEnabled val="1"/>
        </dgm:presLayoutVars>
      </dgm:prSet>
      <dgm:spPr/>
    </dgm:pt>
    <dgm:pt modelId="{E80E3C34-4B83-48DF-B6E4-CEED87F3A73F}" type="pres">
      <dgm:prSet presAssocID="{EC7E346B-9688-4BA1-A815-1AF8B9377961}" presName="sibTrans" presStyleCnt="0"/>
      <dgm:spPr/>
    </dgm:pt>
    <dgm:pt modelId="{D2CA0F15-4929-4146-B092-59B587921C46}" type="pres">
      <dgm:prSet presAssocID="{419107BB-0617-45F4-B0F1-D3B0EB18ADB6}" presName="node" presStyleLbl="node1" presStyleIdx="1" presStyleCnt="5">
        <dgm:presLayoutVars>
          <dgm:bulletEnabled val="1"/>
        </dgm:presLayoutVars>
      </dgm:prSet>
      <dgm:spPr/>
    </dgm:pt>
    <dgm:pt modelId="{F385707B-08ED-48DA-9AF4-1C4711C3961D}" type="pres">
      <dgm:prSet presAssocID="{8CCEA46D-B58A-4799-9F54-1EC59229CA54}" presName="sibTrans" presStyleCnt="0"/>
      <dgm:spPr/>
    </dgm:pt>
    <dgm:pt modelId="{163CD15F-6176-47FD-B711-69A414397FBE}" type="pres">
      <dgm:prSet presAssocID="{4A31A7F3-CBBF-466E-BB44-F1E1193DD742}" presName="node" presStyleLbl="node1" presStyleIdx="2" presStyleCnt="5">
        <dgm:presLayoutVars>
          <dgm:bulletEnabled val="1"/>
        </dgm:presLayoutVars>
      </dgm:prSet>
      <dgm:spPr/>
    </dgm:pt>
    <dgm:pt modelId="{082B8EC8-80A5-4B25-B2D2-22DCB8C03D0A}" type="pres">
      <dgm:prSet presAssocID="{6C24C72F-6E0A-4384-A882-ADC79363284D}" presName="sibTrans" presStyleCnt="0"/>
      <dgm:spPr/>
    </dgm:pt>
    <dgm:pt modelId="{B83E3B4C-F0B2-445B-A063-956C7EEF3EAB}" type="pres">
      <dgm:prSet presAssocID="{929FF4B2-F866-4857-A5E4-0129DB6F2082}" presName="node" presStyleLbl="node1" presStyleIdx="3" presStyleCnt="5">
        <dgm:presLayoutVars>
          <dgm:bulletEnabled val="1"/>
        </dgm:presLayoutVars>
      </dgm:prSet>
      <dgm:spPr/>
    </dgm:pt>
    <dgm:pt modelId="{89B2379E-1300-438F-BBF8-11C796987594}" type="pres">
      <dgm:prSet presAssocID="{DB683871-1F24-4ACD-B3BF-4DF199008A69}" presName="sibTrans" presStyleCnt="0"/>
      <dgm:spPr/>
    </dgm:pt>
    <dgm:pt modelId="{2E047B4E-27A1-42D7-B463-E5CA61B5FCFA}" type="pres">
      <dgm:prSet presAssocID="{FE9962E3-762C-40A4-B7E3-929928095101}" presName="node" presStyleLbl="node1" presStyleIdx="4" presStyleCnt="5" custLinFactNeighborX="-5013" custLinFactNeighborY="2221">
        <dgm:presLayoutVars>
          <dgm:bulletEnabled val="1"/>
        </dgm:presLayoutVars>
      </dgm:prSet>
      <dgm:spPr/>
    </dgm:pt>
  </dgm:ptLst>
  <dgm:cxnLst>
    <dgm:cxn modelId="{02256912-1818-4037-A4F7-4BB7E32EA11F}" type="presOf" srcId="{419107BB-0617-45F4-B0F1-D3B0EB18ADB6}" destId="{D2CA0F15-4929-4146-B092-59B587921C46}" srcOrd="0" destOrd="0" presId="urn:microsoft.com/office/officeart/2005/8/layout/default"/>
    <dgm:cxn modelId="{2C0E8F2E-A813-46EC-8C32-972DA81166F1}" srcId="{E3C6F1BA-1CFC-43D1-B97A-63972275E1A7}" destId="{991E9BEF-8D6D-4497-A1AC-E893D869F99D}" srcOrd="0" destOrd="0" parTransId="{85764EAD-073B-4749-BC13-6DBD836B8698}" sibTransId="{EC7E346B-9688-4BA1-A815-1AF8B9377961}"/>
    <dgm:cxn modelId="{E1471F78-00C2-49DC-B4B2-3038BF634A16}" srcId="{E3C6F1BA-1CFC-43D1-B97A-63972275E1A7}" destId="{4A31A7F3-CBBF-466E-BB44-F1E1193DD742}" srcOrd="2" destOrd="0" parTransId="{CBD06DD5-5225-47C9-9811-1182CE8C8805}" sibTransId="{6C24C72F-6E0A-4384-A882-ADC79363284D}"/>
    <dgm:cxn modelId="{3BF1E67E-EEFE-46F2-AD81-C73E3D8BD212}" type="presOf" srcId="{991E9BEF-8D6D-4497-A1AC-E893D869F99D}" destId="{4BF94661-FED4-4EE5-AC75-5FF547C51650}" srcOrd="0" destOrd="0" presId="urn:microsoft.com/office/officeart/2005/8/layout/default"/>
    <dgm:cxn modelId="{31B0FC95-823E-4CD7-9641-6EF1ECF137D4}" srcId="{E3C6F1BA-1CFC-43D1-B97A-63972275E1A7}" destId="{929FF4B2-F866-4857-A5E4-0129DB6F2082}" srcOrd="3" destOrd="0" parTransId="{DE8A4BE9-E1D7-4E88-A0B6-D8C039FCF869}" sibTransId="{DB683871-1F24-4ACD-B3BF-4DF199008A69}"/>
    <dgm:cxn modelId="{014012AB-916D-45EF-BDAE-EFE887ECF38D}" srcId="{E3C6F1BA-1CFC-43D1-B97A-63972275E1A7}" destId="{419107BB-0617-45F4-B0F1-D3B0EB18ADB6}" srcOrd="1" destOrd="0" parTransId="{382A4E83-8C24-442F-8592-D0F1E3817D11}" sibTransId="{8CCEA46D-B58A-4799-9F54-1EC59229CA54}"/>
    <dgm:cxn modelId="{41965BB5-784D-4099-8C72-B91DCA167920}" type="presOf" srcId="{FE9962E3-762C-40A4-B7E3-929928095101}" destId="{2E047B4E-27A1-42D7-B463-E5CA61B5FCFA}" srcOrd="0" destOrd="0" presId="urn:microsoft.com/office/officeart/2005/8/layout/default"/>
    <dgm:cxn modelId="{00753BC9-46E1-49F9-ADC2-EB2ED6D19CE1}" type="presOf" srcId="{E3C6F1BA-1CFC-43D1-B97A-63972275E1A7}" destId="{0EA9ED19-73EF-4CD3-A7C9-A31920FA5E9D}" srcOrd="0" destOrd="0" presId="urn:microsoft.com/office/officeart/2005/8/layout/default"/>
    <dgm:cxn modelId="{E322D1E3-B42F-4E4D-A178-1AB81A3E9256}" type="presOf" srcId="{4A31A7F3-CBBF-466E-BB44-F1E1193DD742}" destId="{163CD15F-6176-47FD-B711-69A414397FBE}" srcOrd="0" destOrd="0" presId="urn:microsoft.com/office/officeart/2005/8/layout/default"/>
    <dgm:cxn modelId="{3F8E9DF2-8AB4-4B15-98E7-A6A9C169A35F}" type="presOf" srcId="{929FF4B2-F866-4857-A5E4-0129DB6F2082}" destId="{B83E3B4C-F0B2-445B-A063-956C7EEF3EAB}" srcOrd="0" destOrd="0" presId="urn:microsoft.com/office/officeart/2005/8/layout/default"/>
    <dgm:cxn modelId="{571C49F9-006F-460E-ACD3-BAF739B67954}" srcId="{E3C6F1BA-1CFC-43D1-B97A-63972275E1A7}" destId="{FE9962E3-762C-40A4-B7E3-929928095101}" srcOrd="4" destOrd="0" parTransId="{55FC6BD9-C949-4DBE-B61A-D9203FA48836}" sibTransId="{79FF7CDA-2919-4795-AA54-39FD7377D92F}"/>
    <dgm:cxn modelId="{D85A5F61-D229-4FE7-B058-3D279F10E952}" type="presParOf" srcId="{0EA9ED19-73EF-4CD3-A7C9-A31920FA5E9D}" destId="{4BF94661-FED4-4EE5-AC75-5FF547C51650}" srcOrd="0" destOrd="0" presId="urn:microsoft.com/office/officeart/2005/8/layout/default"/>
    <dgm:cxn modelId="{7A1C0D25-5A60-4301-AC8F-7865EEEB87B9}" type="presParOf" srcId="{0EA9ED19-73EF-4CD3-A7C9-A31920FA5E9D}" destId="{E80E3C34-4B83-48DF-B6E4-CEED87F3A73F}" srcOrd="1" destOrd="0" presId="urn:microsoft.com/office/officeart/2005/8/layout/default"/>
    <dgm:cxn modelId="{3D17F477-EE94-43EF-B3EC-0C57E2CF3AAF}" type="presParOf" srcId="{0EA9ED19-73EF-4CD3-A7C9-A31920FA5E9D}" destId="{D2CA0F15-4929-4146-B092-59B587921C46}" srcOrd="2" destOrd="0" presId="urn:microsoft.com/office/officeart/2005/8/layout/default"/>
    <dgm:cxn modelId="{C5BC94FE-FCB9-4413-ACEB-0C3CD8F3466F}" type="presParOf" srcId="{0EA9ED19-73EF-4CD3-A7C9-A31920FA5E9D}" destId="{F385707B-08ED-48DA-9AF4-1C4711C3961D}" srcOrd="3" destOrd="0" presId="urn:microsoft.com/office/officeart/2005/8/layout/default"/>
    <dgm:cxn modelId="{F4D83E64-B102-48A1-96E2-942E7CD91E87}" type="presParOf" srcId="{0EA9ED19-73EF-4CD3-A7C9-A31920FA5E9D}" destId="{163CD15F-6176-47FD-B711-69A414397FBE}" srcOrd="4" destOrd="0" presId="urn:microsoft.com/office/officeart/2005/8/layout/default"/>
    <dgm:cxn modelId="{666F91D2-1650-49F6-B33B-5FBC2F0048CE}" type="presParOf" srcId="{0EA9ED19-73EF-4CD3-A7C9-A31920FA5E9D}" destId="{082B8EC8-80A5-4B25-B2D2-22DCB8C03D0A}" srcOrd="5" destOrd="0" presId="urn:microsoft.com/office/officeart/2005/8/layout/default"/>
    <dgm:cxn modelId="{D12F0AA4-E52E-46DC-941B-0103505B891E}" type="presParOf" srcId="{0EA9ED19-73EF-4CD3-A7C9-A31920FA5E9D}" destId="{B83E3B4C-F0B2-445B-A063-956C7EEF3EAB}" srcOrd="6" destOrd="0" presId="urn:microsoft.com/office/officeart/2005/8/layout/default"/>
    <dgm:cxn modelId="{A7D9AA77-D48F-4384-98F5-1BDB7659C549}" type="presParOf" srcId="{0EA9ED19-73EF-4CD3-A7C9-A31920FA5E9D}" destId="{89B2379E-1300-438F-BBF8-11C796987594}" srcOrd="7" destOrd="0" presId="urn:microsoft.com/office/officeart/2005/8/layout/default"/>
    <dgm:cxn modelId="{8DC82B58-3E0E-467E-8E4B-0EA753454795}" type="presParOf" srcId="{0EA9ED19-73EF-4CD3-A7C9-A31920FA5E9D}" destId="{2E047B4E-27A1-42D7-B463-E5CA61B5FCF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94661-FED4-4EE5-AC75-5FF547C51650}">
      <dsp:nvSpPr>
        <dsp:cNvPr id="0" name=""/>
        <dsp:cNvSpPr/>
      </dsp:nvSpPr>
      <dsp:spPr>
        <a:xfrm>
          <a:off x="0" y="145944"/>
          <a:ext cx="2014760" cy="1208856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CONTACT AREA ACCOUNT MANAGER</a:t>
          </a:r>
        </a:p>
      </dsp:txBody>
      <dsp:txXfrm>
        <a:off x="0" y="145944"/>
        <a:ext cx="2014760" cy="1208856"/>
      </dsp:txXfrm>
    </dsp:sp>
    <dsp:sp modelId="{D2CA0F15-4929-4146-B092-59B587921C46}">
      <dsp:nvSpPr>
        <dsp:cNvPr id="0" name=""/>
        <dsp:cNvSpPr/>
      </dsp:nvSpPr>
      <dsp:spPr>
        <a:xfrm>
          <a:off x="2216236" y="145944"/>
          <a:ext cx="2014760" cy="1208856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EVENTS </a:t>
          </a:r>
          <a:endParaRPr lang="en-US" sz="2100" kern="1200"/>
        </a:p>
      </dsp:txBody>
      <dsp:txXfrm>
        <a:off x="2216236" y="145944"/>
        <a:ext cx="2014760" cy="1208856"/>
      </dsp:txXfrm>
    </dsp:sp>
    <dsp:sp modelId="{163CD15F-6176-47FD-B711-69A414397FBE}">
      <dsp:nvSpPr>
        <dsp:cNvPr id="0" name=""/>
        <dsp:cNvSpPr/>
      </dsp:nvSpPr>
      <dsp:spPr>
        <a:xfrm>
          <a:off x="4432473" y="145944"/>
          <a:ext cx="2014760" cy="1208856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FINDITINCW  </a:t>
          </a:r>
          <a:endParaRPr lang="en-US" sz="2100" kern="1200"/>
        </a:p>
      </dsp:txBody>
      <dsp:txXfrm>
        <a:off x="4432473" y="145944"/>
        <a:ext cx="2014760" cy="1208856"/>
      </dsp:txXfrm>
    </dsp:sp>
    <dsp:sp modelId="{B83E3B4C-F0B2-445B-A063-956C7EEF3EAB}">
      <dsp:nvSpPr>
        <dsp:cNvPr id="0" name=""/>
        <dsp:cNvSpPr/>
      </dsp:nvSpPr>
      <dsp:spPr>
        <a:xfrm>
          <a:off x="1108118" y="1556277"/>
          <a:ext cx="2014760" cy="1208856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NEWSLETTER </a:t>
          </a:r>
          <a:endParaRPr lang="en-US" sz="2100" kern="1200"/>
        </a:p>
      </dsp:txBody>
      <dsp:txXfrm>
        <a:off x="1108118" y="1556277"/>
        <a:ext cx="2014760" cy="1208856"/>
      </dsp:txXfrm>
    </dsp:sp>
    <dsp:sp modelId="{2E047B4E-27A1-42D7-B463-E5CA61B5FCFA}">
      <dsp:nvSpPr>
        <dsp:cNvPr id="0" name=""/>
        <dsp:cNvSpPr/>
      </dsp:nvSpPr>
      <dsp:spPr>
        <a:xfrm>
          <a:off x="3223355" y="1583125"/>
          <a:ext cx="2014760" cy="1208856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LEGAL &amp; PROFESSIONAL SERVICES </a:t>
          </a:r>
          <a:endParaRPr lang="en-US" sz="2100" kern="1200"/>
        </a:p>
      </dsp:txBody>
      <dsp:txXfrm>
        <a:off x="3223355" y="1583125"/>
        <a:ext cx="2014760" cy="1208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91743-2864-4A2B-8BE1-715BE326E64A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D1B6E-4266-4443-B99F-8B358A94C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69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These are the Growth Hubs that make up the WM cluster, there are 38 GH’s in total around the country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34C56-88BB-4C32-B31B-2BB1C6B4D27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547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Some of the main areas This would include getting businesses prepared to bid on public sector opportunities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34C56-88BB-4C32-B31B-2BB1C6B4D27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92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These are the initial priority non-clinical categories outlined by Amar to focus on  for local procurement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34C56-88BB-4C32-B31B-2BB1C6B4D27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573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34C56-88BB-4C32-B31B-2BB1C6B4D27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795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31BC1DD-FC5F-4E66-A945-2F12FB498F93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0" y="76200"/>
            <a:ext cx="914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200" b="1">
                <a:solidFill>
                  <a:schemeClr val="bg1"/>
                </a:solidFill>
              </a:rPr>
              <a:t>Warwickshire County Council</a:t>
            </a: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228600" y="5867400"/>
            <a:ext cx="8763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2299" name="Picture 11" descr="WCC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943600"/>
            <a:ext cx="1524000" cy="68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W4W Strapline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943600"/>
            <a:ext cx="1219200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5820E-5DD3-464D-968E-A8793DD8F6A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4948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615F4-914E-4909-B361-C2F2D281951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707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EBC26-93BA-477A-8DED-7EB718F4F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462" y="708026"/>
            <a:ext cx="6022181" cy="1325563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554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C1DD-FC5F-4E66-A945-2F12FB498F93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2007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BD64-DF43-4F67-874B-15F0EBB4402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7477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031C-F180-492D-8B3A-5B888264B93F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1316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316A-C290-425D-9D2F-CEFBB2C520EC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7325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2017-4B54-4B9C-9747-A39EB7D3D57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161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44DA-0AE8-4098-8149-966377A5F94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1660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9C8E0-109F-4FA0-907B-40F9E72798A4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6756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7BD64-DF43-4F67-874B-15F0EBB4402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7548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0497-1CB0-483E-879E-DFFEB76CC5DB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3256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436C-ACAE-41A4-BF43-215F62877C79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8086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578B-0FB9-4B37-B6FC-E86D4FEC2094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1761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578B-0FB9-4B37-B6FC-E86D4FEC2094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7456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578B-0FB9-4B37-B6FC-E86D4FEC2094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2542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578B-0FB9-4B37-B6FC-E86D4FEC2094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99391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578B-0FB9-4B37-B6FC-E86D4FEC2094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35004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820E-5DD3-464D-968E-A8793DD8F6AF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06413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15F4-914E-4909-B361-C2F2D281951F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634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2031C-F180-492D-8B3A-5B888264B93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2598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1316A-C290-425D-9D2F-CEFBB2C520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381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82017-4B54-4B9C-9747-A39EB7D3D5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661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D44DA-0AE8-4098-8149-966377A5F94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447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9C8E0-109F-4FA0-907B-40F9E72798A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773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10497-1CB0-483E-879E-DFFEB76CC5D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411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E436C-ACAE-41A4-BF43-215F62877C7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3480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A4578B-0FB9-4B37-B6FC-E86D4FEC2094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0" y="76200"/>
            <a:ext cx="914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200" b="1">
                <a:solidFill>
                  <a:schemeClr val="bg1"/>
                </a:solidFill>
              </a:rPr>
              <a:t>Warwickshire County Council</a:t>
            </a:r>
          </a:p>
        </p:txBody>
      </p:sp>
      <p:pic>
        <p:nvPicPr>
          <p:cNvPr id="4105" name="Picture 9" descr="WCC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51563"/>
            <a:ext cx="10604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228600" y="6019800"/>
            <a:ext cx="8763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MSIPCMContentMarking" descr="{&quot;HashCode&quot;:124604832,&quot;Placement&quot;:&quot;Footer&quot;,&quot;Top&quot;:519.343,&quot;Left&quot;:331.105438,&quot;SlideWidth&quot;:720,&quot;SlideHeight&quot;:540}">
            <a:extLst>
              <a:ext uri="{FF2B5EF4-FFF2-40B4-BE49-F238E27FC236}">
                <a16:creationId xmlns:a16="http://schemas.microsoft.com/office/drawing/2014/main" id="{CAE5BA88-91EA-45DE-8E67-4AA54764FD98}"/>
              </a:ext>
            </a:extLst>
          </p:cNvPr>
          <p:cNvSpPr txBox="1"/>
          <p:nvPr userDrawn="1"/>
        </p:nvSpPr>
        <p:spPr>
          <a:xfrm>
            <a:off x="4205039" y="6595656"/>
            <a:ext cx="73392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OFFICIAL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1A4578B-0FB9-4B37-B6FC-E86D4FEC2094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18" name="MSIPCMContentMarking" descr="{&quot;HashCode&quot;:124604832,&quot;Placement&quot;:&quot;Footer&quot;,&quot;Top&quot;:519.343,&quot;Left&quot;:331.105438,&quot;SlideWidth&quot;:720,&quot;SlideHeight&quot;:540}">
            <a:extLst>
              <a:ext uri="{FF2B5EF4-FFF2-40B4-BE49-F238E27FC236}">
                <a16:creationId xmlns:a16="http://schemas.microsoft.com/office/drawing/2014/main" id="{68D9BAF2-2B14-4DDF-95CD-2A342EC64D09}"/>
              </a:ext>
            </a:extLst>
          </p:cNvPr>
          <p:cNvSpPr txBox="1"/>
          <p:nvPr userDrawn="1"/>
        </p:nvSpPr>
        <p:spPr>
          <a:xfrm>
            <a:off x="4205039" y="6595656"/>
            <a:ext cx="73392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OFFICIAL </a:t>
            </a:r>
          </a:p>
        </p:txBody>
      </p:sp>
    </p:spTree>
    <p:extLst>
      <p:ext uri="{BB962C8B-B14F-4D97-AF65-F5344CB8AC3E}">
        <p14:creationId xmlns:p14="http://schemas.microsoft.com/office/powerpoint/2010/main" val="188207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jpe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wgrowthhub.co.u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warwickshire.gov.uk/businesssupport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52536" y="1147478"/>
            <a:ext cx="7524328" cy="1368594"/>
          </a:xfrm>
        </p:spPr>
        <p:txBody>
          <a:bodyPr/>
          <a:lstStyle/>
          <a:p>
            <a:r>
              <a:rPr lang="en-US" altLang="en-US" sz="4000" b="1" dirty="0"/>
              <a:t>Business Support in</a:t>
            </a:r>
            <a:br>
              <a:rPr lang="en-US" altLang="en-US" sz="4000" b="1" dirty="0"/>
            </a:br>
            <a:r>
              <a:rPr lang="en-US" altLang="en-US" sz="4000" b="1" dirty="0"/>
              <a:t>Coventry and Warwickshire</a:t>
            </a:r>
            <a:endParaRPr lang="en-US" altLang="en-US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76178" y="4354527"/>
            <a:ext cx="2314506" cy="1148028"/>
          </a:xfrm>
        </p:spPr>
        <p:txBody>
          <a:bodyPr>
            <a:normAutofit/>
          </a:bodyPr>
          <a:lstStyle/>
          <a:p>
            <a:endParaRPr lang="en-US" altLang="en-US" sz="2000" dirty="0">
              <a:solidFill>
                <a:schemeClr val="tx1"/>
              </a:solidFill>
            </a:endParaRPr>
          </a:p>
          <a:p>
            <a:r>
              <a:rPr lang="en-US" altLang="en-US" sz="1600" dirty="0">
                <a:solidFill>
                  <a:schemeClr val="tx1"/>
                </a:solidFill>
              </a:rPr>
              <a:t>September 2022          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0A2C51-2F7C-45B4-A0B1-64B54851EA30}"/>
              </a:ext>
            </a:extLst>
          </p:cNvPr>
          <p:cNvSpPr txBox="1"/>
          <p:nvPr/>
        </p:nvSpPr>
        <p:spPr>
          <a:xfrm>
            <a:off x="1023066" y="2644170"/>
            <a:ext cx="62487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3200" dirty="0"/>
              <a:t>From Coventry &amp; Warwickshire Growth Hub and Warwickshire County Council</a:t>
            </a:r>
            <a:endParaRPr lang="en-GB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4C43C7-AA25-4968-833F-B0470A8D73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16" y="4928541"/>
            <a:ext cx="1696724" cy="1484784"/>
          </a:xfrm>
          <a:prstGeom prst="rect">
            <a:avLst/>
          </a:prstGeom>
        </p:spPr>
      </p:pic>
      <p:pic>
        <p:nvPicPr>
          <p:cNvPr id="7" name="Picture 5" descr="WCC logo.jpg">
            <a:extLst>
              <a:ext uri="{FF2B5EF4-FFF2-40B4-BE49-F238E27FC236}">
                <a16:creationId xmlns:a16="http://schemas.microsoft.com/office/drawing/2014/main" id="{59088355-C6E3-411E-8778-8D766E0E2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906" y="5451378"/>
            <a:ext cx="1757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9121" y="649060"/>
            <a:ext cx="6697036" cy="823145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/>
              <a:t>CW Business: Start, Grow and Scale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A1FFEC4-EF1D-4C1E-886C-B9F17AEC8C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872" y="6224589"/>
            <a:ext cx="2609438" cy="584479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D57E46-E3F2-4175-A409-FC82BC744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219" y="6194318"/>
            <a:ext cx="1691640" cy="6450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6B039F-171A-4407-9164-C43951112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341" y="6181650"/>
            <a:ext cx="1691640" cy="6703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84EF07-C276-4215-9E0B-BBCAFF7D8160}"/>
              </a:ext>
            </a:extLst>
          </p:cNvPr>
          <p:cNvSpPr/>
          <p:nvPr/>
        </p:nvSpPr>
        <p:spPr>
          <a:xfrm>
            <a:off x="240357" y="1667682"/>
            <a:ext cx="2171804" cy="682038"/>
          </a:xfrm>
          <a:prstGeom prst="rect">
            <a:avLst/>
          </a:prstGeom>
          <a:solidFill>
            <a:srgbClr val="9BBB59"/>
          </a:solidFill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Start-up</a:t>
            </a:r>
          </a:p>
          <a:p>
            <a:pPr algn="ctr"/>
            <a:r>
              <a:rPr lang="en-GB" sz="1000"/>
              <a:t>Delivered by Coventry and Warwickshire Chamber of Commerce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B52EEC-A72D-4804-9CB2-20B63DF83BDC}"/>
              </a:ext>
            </a:extLst>
          </p:cNvPr>
          <p:cNvSpPr/>
          <p:nvPr/>
        </p:nvSpPr>
        <p:spPr>
          <a:xfrm>
            <a:off x="240357" y="2442313"/>
            <a:ext cx="2171804" cy="790060"/>
          </a:xfrm>
          <a:prstGeom prst="rect">
            <a:avLst/>
          </a:prstGeom>
          <a:solidFill>
            <a:srgbClr val="8064A2"/>
          </a:solidFill>
          <a:ln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Business Ready</a:t>
            </a:r>
          </a:p>
          <a:p>
            <a:pPr algn="ctr"/>
            <a:r>
              <a:rPr lang="en-GB" sz="1000"/>
              <a:t>Delivered by University of Warwick Science Park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9F91CC-225F-442C-B215-660DB8F33ED7}"/>
              </a:ext>
            </a:extLst>
          </p:cNvPr>
          <p:cNvSpPr/>
          <p:nvPr/>
        </p:nvSpPr>
        <p:spPr>
          <a:xfrm>
            <a:off x="251829" y="3378604"/>
            <a:ext cx="2171804" cy="79006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Project Warwickshire</a:t>
            </a:r>
          </a:p>
          <a:p>
            <a:pPr algn="ctr"/>
            <a:r>
              <a:rPr lang="en-GB" sz="1000"/>
              <a:t>Delivered by Coventry and Warwickshire Chamber of Commerce with Shake spears England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C86B1C-B9D6-4807-85FA-902630D654D9}"/>
              </a:ext>
            </a:extLst>
          </p:cNvPr>
          <p:cNvSpPr/>
          <p:nvPr/>
        </p:nvSpPr>
        <p:spPr>
          <a:xfrm>
            <a:off x="240357" y="4355659"/>
            <a:ext cx="2171804" cy="79006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Business &amp; Investment</a:t>
            </a:r>
          </a:p>
          <a:p>
            <a:pPr algn="ctr"/>
            <a:r>
              <a:rPr lang="en-GB" sz="1000"/>
              <a:t>Delivered by Warwickshire County Council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ACAE464-0569-4346-A970-A015C30BE9F4}"/>
              </a:ext>
            </a:extLst>
          </p:cNvPr>
          <p:cNvSpPr/>
          <p:nvPr/>
        </p:nvSpPr>
        <p:spPr>
          <a:xfrm>
            <a:off x="3083281" y="1803444"/>
            <a:ext cx="706632" cy="534182"/>
          </a:xfrm>
          <a:prstGeom prst="rightArrow">
            <a:avLst/>
          </a:prstGeom>
          <a:solidFill>
            <a:srgbClr val="9BBB59"/>
          </a:solidFill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5B40F3B-9000-4805-8619-062F1534A831}"/>
              </a:ext>
            </a:extLst>
          </p:cNvPr>
          <p:cNvSpPr/>
          <p:nvPr/>
        </p:nvSpPr>
        <p:spPr>
          <a:xfrm>
            <a:off x="3083281" y="2588477"/>
            <a:ext cx="706632" cy="534182"/>
          </a:xfrm>
          <a:prstGeom prst="rightArrow">
            <a:avLst/>
          </a:prstGeom>
          <a:solidFill>
            <a:srgbClr val="8064A2"/>
          </a:solidFill>
          <a:ln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F8CB0F0B-90A0-443C-ACBB-9D93DEA0A935}"/>
              </a:ext>
            </a:extLst>
          </p:cNvPr>
          <p:cNvSpPr/>
          <p:nvPr/>
        </p:nvSpPr>
        <p:spPr>
          <a:xfrm>
            <a:off x="3067308" y="3529634"/>
            <a:ext cx="706632" cy="534182"/>
          </a:xfrm>
          <a:prstGeom prst="rightArrow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01295EE-3FA0-4D81-B905-163C008E06A5}"/>
              </a:ext>
            </a:extLst>
          </p:cNvPr>
          <p:cNvSpPr/>
          <p:nvPr/>
        </p:nvSpPr>
        <p:spPr>
          <a:xfrm>
            <a:off x="3041028" y="4477442"/>
            <a:ext cx="706632" cy="534182"/>
          </a:xfrm>
          <a:prstGeom prst="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AFAD87-4A99-466D-8CF5-240E5EBD238F}"/>
              </a:ext>
            </a:extLst>
          </p:cNvPr>
          <p:cNvSpPr/>
          <p:nvPr/>
        </p:nvSpPr>
        <p:spPr>
          <a:xfrm>
            <a:off x="4283179" y="1672600"/>
            <a:ext cx="2973038" cy="664911"/>
          </a:xfrm>
          <a:prstGeom prst="rect">
            <a:avLst/>
          </a:prstGeom>
          <a:solidFill>
            <a:srgbClr val="9BBB59"/>
          </a:solidFill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Offers support to businesses within their first 24 months of trading and potential entrepreneurs, looking to start a business in Warwickshire. </a:t>
            </a:r>
            <a:r>
              <a:rPr lang="en-GB" sz="1000"/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9FDB64-AD5F-48FD-A5ED-C0F8BA1D833C}"/>
              </a:ext>
            </a:extLst>
          </p:cNvPr>
          <p:cNvSpPr/>
          <p:nvPr/>
        </p:nvSpPr>
        <p:spPr>
          <a:xfrm>
            <a:off x="4291155" y="2452412"/>
            <a:ext cx="2973038" cy="779961"/>
          </a:xfrm>
          <a:prstGeom prst="rect">
            <a:avLst/>
          </a:prstGeom>
          <a:solidFill>
            <a:srgbClr val="8064A2"/>
          </a:solidFill>
          <a:ln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GB" sz="1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ffers support to High Tech, High Growth businesses, in Coventry and Warwickshire, from early stage to growth focussed businesses. </a:t>
            </a:r>
            <a:endParaRPr lang="en-GB" sz="10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9FD64C-279F-4786-9EF1-7D4E04970ED5}"/>
              </a:ext>
            </a:extLst>
          </p:cNvPr>
          <p:cNvSpPr/>
          <p:nvPr/>
        </p:nvSpPr>
        <p:spPr>
          <a:xfrm>
            <a:off x="4291155" y="3384881"/>
            <a:ext cx="2973038" cy="81827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Offers support to existing Warwickshire based businesses in the Tourism, Leisure and Hospitality sectors.  </a:t>
            </a:r>
            <a:endParaRPr lang="en-GB" sz="10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5E10566-A0D0-42CE-B042-11B80DBFC6D9}"/>
              </a:ext>
            </a:extLst>
          </p:cNvPr>
          <p:cNvSpPr/>
          <p:nvPr/>
        </p:nvSpPr>
        <p:spPr>
          <a:xfrm>
            <a:off x="4283179" y="4355659"/>
            <a:ext cx="2973038" cy="803531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GB" sz="1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ffers access to finance support to businesses based in Coventry and Warwickshire.</a:t>
            </a:r>
            <a:endParaRPr lang="en-GB" sz="1000"/>
          </a:p>
        </p:txBody>
      </p:sp>
      <p:pic>
        <p:nvPicPr>
          <p:cNvPr id="20" name="Picture 5" descr="WCC logo.jpg">
            <a:extLst>
              <a:ext uri="{FF2B5EF4-FFF2-40B4-BE49-F238E27FC236}">
                <a16:creationId xmlns:a16="http://schemas.microsoft.com/office/drawing/2014/main" id="{AD546C03-BDEC-4785-8C8F-E46B6A93E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070" y="6305933"/>
            <a:ext cx="1124271" cy="50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607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07317"/>
            <a:ext cx="7231919" cy="1106755"/>
          </a:xfrm>
        </p:spPr>
        <p:txBody>
          <a:bodyPr>
            <a:normAutofit fontScale="90000"/>
          </a:bodyPr>
          <a:lstStyle/>
          <a:p>
            <a:r>
              <a:rPr lang="en-US" altLang="en-US" sz="3200"/>
              <a:t>Examples of Current Finance </a:t>
            </a:r>
            <a:r>
              <a:rPr lang="en-US" altLang="en-US" sz="3200" err="1"/>
              <a:t>Programmes</a:t>
            </a:r>
            <a:r>
              <a:rPr lang="en-US" altLang="en-US" sz="3200"/>
              <a:t> in Coventry and Warwickshire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86412"/>
            <a:ext cx="6708465" cy="3950167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sz="2400" b="1" dirty="0"/>
              <a:t>WCC Small Capital Grants </a:t>
            </a:r>
            <a:r>
              <a:rPr lang="en-US" altLang="en-US" sz="2400" dirty="0"/>
              <a:t>– Grants of up to £35k towards costs of capital investments</a:t>
            </a:r>
          </a:p>
          <a:p>
            <a:r>
              <a:rPr lang="en-US" altLang="en-US" sz="2400" b="1" dirty="0"/>
              <a:t>C&amp;W Duplex Fund</a:t>
            </a:r>
            <a:r>
              <a:rPr lang="en-US" altLang="en-US" sz="2400" dirty="0"/>
              <a:t> – Combined loan and grant towards costs of capital investments. Loans of up to £150k and grants of up to 40% of costs. (Managed by CWRT)</a:t>
            </a:r>
          </a:p>
          <a:p>
            <a:r>
              <a:rPr lang="en-US" altLang="en-US" sz="2400" b="1" dirty="0"/>
              <a:t>CW Innovation Fund </a:t>
            </a:r>
            <a:r>
              <a:rPr lang="en-US" altLang="en-US" sz="2400" dirty="0"/>
              <a:t>– grants of up to £75k for development of innovative new products and services.</a:t>
            </a:r>
            <a:endParaRPr lang="en-US" altLang="en-US" sz="2400" b="1" dirty="0"/>
          </a:p>
          <a:p>
            <a:r>
              <a:rPr lang="en-US" altLang="en-US" sz="2400" b="1" dirty="0"/>
              <a:t>Coventry &amp; Warwickshire Green Business Programme </a:t>
            </a:r>
            <a:r>
              <a:rPr lang="en-US" altLang="en-US" sz="2400" dirty="0"/>
              <a:t>–energy resource efficiency audits &amp; green business grants.</a:t>
            </a:r>
            <a:endParaRPr lang="en-US" altLang="en-US" sz="2400" b="1" dirty="0"/>
          </a:p>
          <a:p>
            <a:r>
              <a:rPr lang="en-US" altLang="en-US" sz="2400" b="1" dirty="0">
                <a:solidFill>
                  <a:srgbClr val="000000"/>
                </a:solidFill>
                <a:cs typeface="Arial"/>
              </a:rPr>
              <a:t>Warwickshire Recovery and Investment Fund (WRIF) </a:t>
            </a:r>
            <a:r>
              <a:rPr lang="en-US" altLang="en-US" sz="2400" dirty="0">
                <a:solidFill>
                  <a:srgbClr val="000000"/>
                </a:solidFill>
                <a:cs typeface="Arial"/>
              </a:rPr>
              <a:t>– New £140m fund. Debt finance for Warwickshire businesses.</a:t>
            </a:r>
          </a:p>
          <a:p>
            <a:endParaRPr lang="en-US" altLang="en-US" sz="2400" dirty="0">
              <a:solidFill>
                <a:srgbClr val="000000"/>
              </a:solidFill>
              <a:cs typeface="Arial"/>
            </a:endParaRPr>
          </a:p>
          <a:p>
            <a:pPr marL="0" indent="0">
              <a:buNone/>
            </a:pPr>
            <a:endParaRPr lang="en-US" altLang="en-US" sz="2400" dirty="0">
              <a:solidFill>
                <a:srgbClr val="000000"/>
              </a:solidFill>
              <a:cs typeface="Arial"/>
            </a:endParaRPr>
          </a:p>
          <a:p>
            <a:endParaRPr lang="en-US" altLang="en-US" sz="2400" b="1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800" dirty="0"/>
          </a:p>
          <a:p>
            <a:endParaRPr lang="en-US" alt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E72B5E-1067-4BCD-ACCC-7274B7020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504" y="6196548"/>
            <a:ext cx="1950889" cy="4267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1A34CF-C4CC-4318-B6EA-DFFDE37E00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855" y="6047844"/>
            <a:ext cx="1368152" cy="72416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562E555-1783-42BC-B281-D7ACF7205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23" y="5833863"/>
            <a:ext cx="115212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WCC logo.jpg">
            <a:extLst>
              <a:ext uri="{FF2B5EF4-FFF2-40B4-BE49-F238E27FC236}">
                <a16:creationId xmlns:a16="http://schemas.microsoft.com/office/drawing/2014/main" id="{19185E4E-ABE5-4033-8015-02458A6D4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349" y="6319791"/>
            <a:ext cx="1010498" cy="45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44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AB8B74-A39A-4308-ADC1-BF1B7A4DD4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128" b="1"/>
          <a:stretch/>
        </p:blipFill>
        <p:spPr>
          <a:xfrm>
            <a:off x="1672211" y="781781"/>
            <a:ext cx="4847023" cy="43895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5A520E-A52E-48D3-B61E-9EC062F56A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347" b="86909"/>
          <a:stretch/>
        </p:blipFill>
        <p:spPr>
          <a:xfrm>
            <a:off x="1672211" y="0"/>
            <a:ext cx="4847023" cy="8815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1F08FC-7612-4493-9674-5EC2D17D9EF8}"/>
              </a:ext>
            </a:extLst>
          </p:cNvPr>
          <p:cNvSpPr txBox="1"/>
          <p:nvPr/>
        </p:nvSpPr>
        <p:spPr>
          <a:xfrm>
            <a:off x="1763687" y="5378558"/>
            <a:ext cx="1202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>
                <a:latin typeface="Arial Narrow" panose="020B0606020202030204" pitchFamily="34" charset="0"/>
              </a:rPr>
              <a:t>Open</a:t>
            </a:r>
          </a:p>
          <a:p>
            <a:endParaRPr lang="en-GB" sz="1100" b="1">
              <a:latin typeface="Arial Narrow" panose="020B0606020202030204" pitchFamily="34" charset="0"/>
            </a:endParaRPr>
          </a:p>
          <a:p>
            <a:r>
              <a:rPr lang="en-GB" sz="1100" b="1">
                <a:latin typeface="Arial Narrow" panose="020B0606020202030204" pitchFamily="34" charset="0"/>
              </a:rPr>
              <a:t>Loans of between £0.5 and £10m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E0814B-A934-4C12-9718-598BAA2BA382}"/>
              </a:ext>
            </a:extLst>
          </p:cNvPr>
          <p:cNvCxnSpPr/>
          <p:nvPr/>
        </p:nvCxnSpPr>
        <p:spPr>
          <a:xfrm>
            <a:off x="1851893" y="5378558"/>
            <a:ext cx="111390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8E066FC-A514-4AD7-80D0-6C6953F534FB}"/>
              </a:ext>
            </a:extLst>
          </p:cNvPr>
          <p:cNvSpPr txBox="1"/>
          <p:nvPr/>
        </p:nvSpPr>
        <p:spPr>
          <a:xfrm>
            <a:off x="5220072" y="5393136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>
                <a:latin typeface="Arial Narrow" panose="020B0606020202030204" pitchFamily="34" charset="0"/>
              </a:rPr>
              <a:t>Opening soon</a:t>
            </a:r>
          </a:p>
          <a:p>
            <a:endParaRPr lang="en-GB" sz="1100" b="1">
              <a:latin typeface="Arial Narrow" panose="020B0606020202030204" pitchFamily="34" charset="0"/>
            </a:endParaRPr>
          </a:p>
          <a:p>
            <a:r>
              <a:rPr lang="en-GB" sz="1100" b="1">
                <a:latin typeface="Arial Narrow" panose="020B0606020202030204" pitchFamily="34" charset="0"/>
              </a:rPr>
              <a:t>Loans of between £0.5 and £10m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DF10D7-7D26-4A59-ACDB-B0BE02CE20FD}"/>
              </a:ext>
            </a:extLst>
          </p:cNvPr>
          <p:cNvCxnSpPr/>
          <p:nvPr/>
        </p:nvCxnSpPr>
        <p:spPr>
          <a:xfrm>
            <a:off x="3550460" y="5393136"/>
            <a:ext cx="111390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2">
            <a:extLst>
              <a:ext uri="{FF2B5EF4-FFF2-40B4-BE49-F238E27FC236}">
                <a16:creationId xmlns:a16="http://schemas.microsoft.com/office/drawing/2014/main" id="{5145D8F3-6BB3-4E34-AFB2-3F7E20F5F154}"/>
              </a:ext>
            </a:extLst>
          </p:cNvPr>
          <p:cNvSpPr txBox="1"/>
          <p:nvPr/>
        </p:nvSpPr>
        <p:spPr>
          <a:xfrm>
            <a:off x="3521504" y="5400941"/>
            <a:ext cx="114286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>
                <a:latin typeface="Arial Narrow" panose="020B0606020202030204" pitchFamily="34" charset="0"/>
              </a:rPr>
              <a:t>Open</a:t>
            </a:r>
          </a:p>
          <a:p>
            <a:endParaRPr lang="en-GB" sz="1100" b="1">
              <a:latin typeface="Arial Narrow" panose="020B0606020202030204" pitchFamily="34" charset="0"/>
            </a:endParaRPr>
          </a:p>
          <a:p>
            <a:r>
              <a:rPr lang="en-GB" sz="1100" b="1">
                <a:latin typeface="Arial Narrow" panose="020B0606020202030204" pitchFamily="34" charset="0"/>
              </a:rPr>
              <a:t>Loans of up to £100k</a:t>
            </a:r>
          </a:p>
          <a:p>
            <a:endParaRPr lang="en-GB" sz="1100" b="1">
              <a:latin typeface="Arial Narrow" panose="020B0606020202030204" pitchFamily="34" charset="0"/>
            </a:endParaRPr>
          </a:p>
          <a:p>
            <a:r>
              <a:rPr lang="en-GB" sz="1100" b="1">
                <a:latin typeface="Arial Narrow" panose="020B0606020202030204" pitchFamily="34" charset="0"/>
              </a:rPr>
              <a:t>Managed by CWRT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AEF8C6-0B2D-4670-B9F1-2FE6F43490C4}"/>
              </a:ext>
            </a:extLst>
          </p:cNvPr>
          <p:cNvCxnSpPr/>
          <p:nvPr/>
        </p:nvCxnSpPr>
        <p:spPr>
          <a:xfrm>
            <a:off x="5296133" y="5378558"/>
            <a:ext cx="111390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5" descr="WCC logo.jpg">
            <a:extLst>
              <a:ext uri="{FF2B5EF4-FFF2-40B4-BE49-F238E27FC236}">
                <a16:creationId xmlns:a16="http://schemas.microsoft.com/office/drawing/2014/main" id="{D83408EB-D981-4F31-AC2F-FF633D141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592" y="6409927"/>
            <a:ext cx="1010498" cy="45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8D16E8-172C-4310-BB17-3E2593B674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65" y="261004"/>
            <a:ext cx="1870916" cy="99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48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07955" y="1603550"/>
            <a:ext cx="8291264" cy="4525963"/>
          </a:xfrm>
        </p:spPr>
        <p:txBody>
          <a:bodyPr/>
          <a:lstStyle/>
          <a:p>
            <a:pPr marL="0" indent="0">
              <a:buNone/>
            </a:pPr>
            <a:endParaRPr lang="en-US" altLang="en-US" sz="2400" b="1">
              <a:cs typeface="Arial"/>
            </a:endParaRPr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800"/>
          </a:p>
          <a:p>
            <a:endParaRPr lang="en-US" altLang="en-US" sz="2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6933C3-C56C-4A6F-9407-636142D66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55" y="447253"/>
            <a:ext cx="6022181" cy="1325563"/>
          </a:xfrm>
        </p:spPr>
        <p:txBody>
          <a:bodyPr>
            <a:normAutofit/>
          </a:bodyPr>
          <a:lstStyle/>
          <a:p>
            <a:r>
              <a:rPr lang="en-GB" sz="3200"/>
              <a:t>Applying for Grants – Hints &amp; Tips!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D5252-8010-43D2-AF82-0D98005924CC}"/>
              </a:ext>
            </a:extLst>
          </p:cNvPr>
          <p:cNvSpPr/>
          <p:nvPr/>
        </p:nvSpPr>
        <p:spPr>
          <a:xfrm>
            <a:off x="395536" y="1772816"/>
            <a:ext cx="6430118" cy="4190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spcBef>
                <a:spcPts val="1013"/>
              </a:spcBef>
              <a:buFont typeface="Arial" panose="020B0604020202020204" pitchFamily="34" charset="0"/>
              <a:buChar char="•"/>
            </a:pPr>
            <a:r>
              <a:rPr lang="en-GB" sz="1600">
                <a:solidFill>
                  <a:prstClr val="black"/>
                </a:solidFill>
                <a:latin typeface="+mn-lt"/>
                <a:cs typeface="Calibri Light" panose="020F0302020204030204" pitchFamily="34" charset="0"/>
              </a:rPr>
              <a:t>Read the eligibility criteria (Location, size of company, sector, capital/ revenue) – speak to a business adviser at earliest opportunity</a:t>
            </a:r>
          </a:p>
          <a:p>
            <a:pPr marL="214313" indent="-214313">
              <a:spcBef>
                <a:spcPts val="1013"/>
              </a:spcBef>
              <a:buFont typeface="Arial" panose="020B0604020202020204" pitchFamily="34" charset="0"/>
              <a:buChar char="•"/>
            </a:pPr>
            <a:r>
              <a:rPr lang="en-GB" sz="1600">
                <a:solidFill>
                  <a:prstClr val="black"/>
                </a:solidFill>
                <a:latin typeface="+mn-lt"/>
                <a:cs typeface="Calibri Light" panose="020F0302020204030204" pitchFamily="34" charset="0"/>
              </a:rPr>
              <a:t>Understand intervention rates! Very rare to get 100% grant</a:t>
            </a:r>
          </a:p>
          <a:p>
            <a:pPr marL="214313" indent="-214313">
              <a:spcBef>
                <a:spcPts val="1013"/>
              </a:spcBef>
              <a:buFont typeface="Arial" panose="020B0604020202020204" pitchFamily="34" charset="0"/>
              <a:buChar char="•"/>
            </a:pPr>
            <a:r>
              <a:rPr lang="en-GB" sz="1600">
                <a:solidFill>
                  <a:prstClr val="black"/>
                </a:solidFill>
                <a:latin typeface="+mn-lt"/>
                <a:cs typeface="Calibri Light" panose="020F0302020204030204" pitchFamily="34" charset="0"/>
              </a:rPr>
              <a:t>Ensure you have all information (e.g. Business plan, costed project plan, historic accounts, company ownership documents, planning permission, etc)</a:t>
            </a:r>
          </a:p>
          <a:p>
            <a:pPr marL="214313" indent="-214313">
              <a:spcBef>
                <a:spcPts val="1013"/>
              </a:spcBef>
              <a:buFont typeface="Arial" panose="020B0604020202020204" pitchFamily="34" charset="0"/>
              <a:buChar char="•"/>
            </a:pPr>
            <a:r>
              <a:rPr lang="en-GB" sz="1600">
                <a:solidFill>
                  <a:prstClr val="black"/>
                </a:solidFill>
                <a:latin typeface="+mn-lt"/>
                <a:cs typeface="Calibri Light" panose="020F0302020204030204" pitchFamily="34" charset="0"/>
              </a:rPr>
              <a:t>Answer the questions!</a:t>
            </a:r>
          </a:p>
          <a:p>
            <a:pPr marL="214313" indent="-214313">
              <a:spcBef>
                <a:spcPts val="1013"/>
              </a:spcBef>
              <a:buFont typeface="Arial" panose="020B0604020202020204" pitchFamily="34" charset="0"/>
              <a:buChar char="•"/>
            </a:pPr>
            <a:r>
              <a:rPr lang="en-GB" sz="1600">
                <a:solidFill>
                  <a:prstClr val="black"/>
                </a:solidFill>
                <a:latin typeface="+mn-lt"/>
                <a:cs typeface="Calibri Light" panose="020F0302020204030204" pitchFamily="34" charset="0"/>
              </a:rPr>
              <a:t>Do you have the match funding in place? And evidence of it.</a:t>
            </a:r>
          </a:p>
          <a:p>
            <a:pPr marL="214313" indent="-214313">
              <a:spcBef>
                <a:spcPts val="1013"/>
              </a:spcBef>
              <a:buFont typeface="Arial" panose="020B0604020202020204" pitchFamily="34" charset="0"/>
              <a:buChar char="•"/>
            </a:pPr>
            <a:r>
              <a:rPr lang="en-GB" sz="1600">
                <a:solidFill>
                  <a:prstClr val="black"/>
                </a:solidFill>
                <a:latin typeface="+mn-lt"/>
                <a:cs typeface="Calibri Light" panose="020F0302020204030204" pitchFamily="34" charset="0"/>
              </a:rPr>
              <a:t>Obtain quotes for purchases (usually at least 3 per item)</a:t>
            </a:r>
          </a:p>
          <a:p>
            <a:pPr marL="214313" indent="-214313">
              <a:spcBef>
                <a:spcPts val="1013"/>
              </a:spcBef>
              <a:buFont typeface="Arial" panose="020B0604020202020204" pitchFamily="34" charset="0"/>
              <a:buChar char="•"/>
            </a:pPr>
            <a:r>
              <a:rPr lang="en-GB" sz="1600">
                <a:solidFill>
                  <a:prstClr val="black"/>
                </a:solidFill>
                <a:latin typeface="+mn-lt"/>
                <a:cs typeface="Calibri Light" panose="020F0302020204030204" pitchFamily="34" charset="0"/>
              </a:rPr>
              <a:t>Be aware of the procurement rules! Don’t buy before you get the grant offer letter</a:t>
            </a:r>
          </a:p>
          <a:p>
            <a:pPr marL="214313" indent="-214313">
              <a:spcBef>
                <a:spcPts val="1013"/>
              </a:spcBef>
              <a:buFont typeface="Arial" panose="020B0604020202020204" pitchFamily="34" charset="0"/>
              <a:buChar char="•"/>
            </a:pPr>
            <a:r>
              <a:rPr lang="en-GB" sz="1600">
                <a:solidFill>
                  <a:prstClr val="black"/>
                </a:solidFill>
                <a:latin typeface="+mn-lt"/>
                <a:cs typeface="Calibri Light" panose="020F0302020204030204" pitchFamily="34" charset="0"/>
              </a:rPr>
              <a:t>Complete all information required – be honest!</a:t>
            </a:r>
          </a:p>
        </p:txBody>
      </p:sp>
      <p:pic>
        <p:nvPicPr>
          <p:cNvPr id="5" name="Picture 5" descr="WCC logo.jpg">
            <a:extLst>
              <a:ext uri="{FF2B5EF4-FFF2-40B4-BE49-F238E27FC236}">
                <a16:creationId xmlns:a16="http://schemas.microsoft.com/office/drawing/2014/main" id="{DCAC1833-D6C4-4D15-A6AA-F03EDA5EA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592" y="6409927"/>
            <a:ext cx="1010498" cy="45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394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684" y="411379"/>
            <a:ext cx="5825202" cy="2152664"/>
          </a:xfrm>
        </p:spPr>
        <p:txBody>
          <a:bodyPr/>
          <a:lstStyle/>
          <a:p>
            <a:br>
              <a:rPr lang="en-GB"/>
            </a:br>
            <a:r>
              <a:rPr lang="en-GB"/>
              <a:t>Thank you!</a:t>
            </a:r>
            <a:br>
              <a:rPr lang="en-GB"/>
            </a:b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6950350" cy="1614898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Coventry &amp; Warwickshire LEP Growth Hub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Phone: 0300 060 3747 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Email: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jim.clark@cwgrowthhub.co.uk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Web:</a:t>
            </a:r>
            <a:r>
              <a:rPr lang="en-GB" dirty="0"/>
              <a:t> </a:t>
            </a:r>
            <a:r>
              <a:rPr lang="en-GB" dirty="0">
                <a:hlinkClick r:id="rId3"/>
              </a:rPr>
              <a:t>www.cwgrowthhub.co.uk</a:t>
            </a:r>
            <a:r>
              <a:rPr lang="en-GB" dirty="0"/>
              <a:t>  </a:t>
            </a:r>
            <a:r>
              <a:rPr lang="en-GB" dirty="0">
                <a:solidFill>
                  <a:schemeClr val="tx1"/>
                </a:solidFill>
              </a:rPr>
              <a:t>//  Twitter: @CW_GrowthHub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78" y="1736222"/>
            <a:ext cx="1712051" cy="1498196"/>
          </a:xfrm>
          <a:prstGeom prst="rect">
            <a:avLst/>
          </a:prstGeom>
        </p:spPr>
      </p:pic>
      <p:pic>
        <p:nvPicPr>
          <p:cNvPr id="7" name="Picture 5" descr="WCC logo.jpg">
            <a:extLst>
              <a:ext uri="{FF2B5EF4-FFF2-40B4-BE49-F238E27FC236}">
                <a16:creationId xmlns:a16="http://schemas.microsoft.com/office/drawing/2014/main" id="{7EAFD337-51C8-49FB-9137-3EFEF92B0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54" y="4250123"/>
            <a:ext cx="1757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C41852DA-38E3-4F39-9B39-3011E35EA71E}"/>
              </a:ext>
            </a:extLst>
          </p:cNvPr>
          <p:cNvSpPr txBox="1">
            <a:spLocks/>
          </p:cNvSpPr>
          <p:nvPr/>
        </p:nvSpPr>
        <p:spPr>
          <a:xfrm>
            <a:off x="420485" y="3888886"/>
            <a:ext cx="6925401" cy="19489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GB" dirty="0">
                <a:solidFill>
                  <a:schemeClr val="tx1"/>
                </a:solidFill>
              </a:rPr>
              <a:t>Warwickshire County Council Business Investment Delivery Team</a:t>
            </a:r>
            <a:endParaRPr lang="en-US" dirty="0">
              <a:solidFill>
                <a:schemeClr val="tx1"/>
              </a:solidFill>
            </a:endParaRPr>
          </a:p>
          <a:p>
            <a:pPr fontAlgn="auto"/>
            <a:r>
              <a:rPr lang="en-GB" dirty="0">
                <a:solidFill>
                  <a:schemeClr val="tx1"/>
                </a:solidFill>
              </a:rPr>
              <a:t>Phone: 01926 412709  </a:t>
            </a:r>
            <a:endParaRPr lang="en-US" dirty="0">
              <a:solidFill>
                <a:schemeClr val="tx1"/>
              </a:solidFill>
            </a:endParaRPr>
          </a:p>
          <a:p>
            <a:pPr fontAlgn="auto"/>
            <a:r>
              <a:rPr lang="en-GB" dirty="0">
                <a:solidFill>
                  <a:schemeClr val="tx1"/>
                </a:solidFill>
              </a:rPr>
              <a:t>Email:</a:t>
            </a:r>
            <a:r>
              <a:rPr lang="en-GB" dirty="0"/>
              <a:t>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business@warwickshire.gov.uk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fontAlgn="auto"/>
            <a:r>
              <a:rPr lang="en-GB" dirty="0">
                <a:solidFill>
                  <a:schemeClr val="tx1"/>
                </a:solidFill>
              </a:rPr>
              <a:t>Web: </a:t>
            </a:r>
            <a:r>
              <a:rPr lang="en-GB" dirty="0">
                <a:hlinkClick r:id="rId6"/>
              </a:rPr>
              <a:t>https://www.warwickshire.gov.uk/businesssupport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40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33484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68234" y="3681413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1926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400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068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694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4568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223" y="-8467"/>
            <a:ext cx="4495777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5A4E34D4-D0E3-88AE-3F31-32AF06D7CC87}"/>
              </a:ext>
            </a:extLst>
          </p:cNvPr>
          <p:cNvSpPr txBox="1">
            <a:spLocks noChangeArrowheads="1"/>
          </p:cNvSpPr>
          <p:nvPr/>
        </p:nvSpPr>
        <p:spPr>
          <a:xfrm>
            <a:off x="5386293" y="2837329"/>
            <a:ext cx="3384741" cy="3317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dirty="0">
                <a:solidFill>
                  <a:srgbClr val="FFFFFF"/>
                </a:solidFill>
              </a:rPr>
              <a:t>Jim Clark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  <a:cs typeface="Calibri"/>
              </a:rPr>
              <a:t>Account Manager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  <a:cs typeface="Calibri" panose="020F0502020204030204" pitchFamily="34" charset="0"/>
              </a:rPr>
              <a:t>Stratford Upon Avon District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  <a:cs typeface="Calibri"/>
              </a:rPr>
              <a:t>CWLEP Growth Hub</a:t>
            </a: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F834E68-0F2F-4628-969B-364046620473}"/>
              </a:ext>
            </a:extLst>
          </p:cNvPr>
          <p:cNvSpPr txBox="1">
            <a:spLocks/>
          </p:cNvSpPr>
          <p:nvPr/>
        </p:nvSpPr>
        <p:spPr>
          <a:xfrm>
            <a:off x="5386292" y="392681"/>
            <a:ext cx="3384742" cy="2227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Coventry and Warwickshire LEP Growth Hub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CBD4CD0-2619-45F3-AB3E-498915ADF8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49" y="2221741"/>
            <a:ext cx="2759169" cy="241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23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, scatter chart&#10;&#10;Description automatically generated">
            <a:extLst>
              <a:ext uri="{FF2B5EF4-FFF2-40B4-BE49-F238E27FC236}">
                <a16:creationId xmlns:a16="http://schemas.microsoft.com/office/drawing/2014/main" id="{3B9C48D5-52B1-44BF-898B-9F38CC26EC2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070" y="1943859"/>
            <a:ext cx="2999752" cy="3359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DD35C0-0D50-424F-B7E7-F0D715FE4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" y="2039234"/>
            <a:ext cx="4088050" cy="2946652"/>
          </a:xfrm>
        </p:spPr>
        <p:txBody>
          <a:bodyPr>
            <a:normAutofit fontScale="90000"/>
          </a:bodyPr>
          <a:lstStyle/>
          <a:p>
            <a:br>
              <a:rPr lang="en-GB" sz="2700" dirty="0"/>
            </a:br>
            <a:r>
              <a:rPr lang="en-GB" sz="1800" dirty="0">
                <a:solidFill>
                  <a:schemeClr val="tx1"/>
                </a:solidFill>
              </a:rPr>
              <a:t>Coventry &amp; Warwickshire LEP Growth Hub</a:t>
            </a:r>
            <a:br>
              <a:rPr lang="en-GB" sz="1800" dirty="0">
                <a:solidFill>
                  <a:schemeClr val="tx1"/>
                </a:solidFill>
              </a:rPr>
            </a:b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Greater Birmingham &amp; Solihull LEP Growth Hub</a:t>
            </a:r>
            <a:br>
              <a:rPr lang="en-GB" sz="1800" dirty="0">
                <a:solidFill>
                  <a:schemeClr val="tx1"/>
                </a:solidFill>
              </a:rPr>
            </a:b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The Black Country Growth Hub</a:t>
            </a:r>
            <a:br>
              <a:rPr lang="en-GB" sz="1800" dirty="0">
                <a:solidFill>
                  <a:schemeClr val="tx1"/>
                </a:solidFill>
              </a:rPr>
            </a:b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Stoke-on-Trent &amp; Staffordshire Growth Hub</a:t>
            </a:r>
            <a:br>
              <a:rPr lang="en-GB" sz="1800" dirty="0">
                <a:solidFill>
                  <a:schemeClr val="tx1"/>
                </a:solidFill>
              </a:rPr>
            </a:b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The Marches Growth Hub</a:t>
            </a:r>
            <a:br>
              <a:rPr lang="en-GB" sz="1800" dirty="0">
                <a:solidFill>
                  <a:schemeClr val="tx1"/>
                </a:solidFill>
              </a:rPr>
            </a:b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Worcestershire Business Central</a:t>
            </a:r>
            <a:br>
              <a:rPr lang="en-GB" sz="2000" dirty="0">
                <a:solidFill>
                  <a:srgbClr val="002060"/>
                </a:solidFill>
              </a:rPr>
            </a:br>
            <a:br>
              <a:rPr lang="en-GB" dirty="0"/>
            </a:b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3F65D2-BB0E-4B03-BCB6-A9CFF8965035}"/>
              </a:ext>
            </a:extLst>
          </p:cNvPr>
          <p:cNvSpPr txBox="1"/>
          <p:nvPr/>
        </p:nvSpPr>
        <p:spPr>
          <a:xfrm>
            <a:off x="1972176" y="377139"/>
            <a:ext cx="4919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Working together as a region to deliver consistent, local SME support.</a:t>
            </a:r>
            <a:endParaRPr lang="en-GB" sz="21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16597E-D6D9-44D0-AB16-047C0802A329}"/>
              </a:ext>
            </a:extLst>
          </p:cNvPr>
          <p:cNvSpPr txBox="1"/>
          <p:nvPr/>
        </p:nvSpPr>
        <p:spPr>
          <a:xfrm>
            <a:off x="4360244" y="2039234"/>
            <a:ext cx="2733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West Midlands Growth Hubs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DE4057A-8930-403E-ACB8-027E02FF62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4593" cy="161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8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4593" cy="1614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8246" y="264169"/>
            <a:ext cx="4947508" cy="108568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200" dirty="0">
                <a:latin typeface="+mn-lt"/>
              </a:rPr>
              <a:t>Typical Areas of Growth Hubs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5868399" cy="4320939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1600" b="1" dirty="0"/>
              <a:t>Access To Finance </a:t>
            </a:r>
            <a:endParaRPr lang="en-GB" sz="1600" dirty="0"/>
          </a:p>
          <a:p>
            <a:pPr lvl="1">
              <a:lnSpc>
                <a:spcPct val="90000"/>
              </a:lnSpc>
            </a:pPr>
            <a:r>
              <a:rPr lang="en-GB" dirty="0"/>
              <a:t>Private and Public sector inc. </a:t>
            </a:r>
            <a:r>
              <a:rPr lang="en-GB" b="1" dirty="0"/>
              <a:t>Covid-19</a:t>
            </a:r>
            <a:r>
              <a:rPr lang="en-GB" dirty="0"/>
              <a:t> support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Inward Investment</a:t>
            </a:r>
          </a:p>
          <a:p>
            <a:pPr>
              <a:lnSpc>
                <a:spcPct val="90000"/>
              </a:lnSpc>
            </a:pPr>
            <a:r>
              <a:rPr lang="en-GB" sz="1600" b="1" dirty="0"/>
              <a:t>People &amp; Skills </a:t>
            </a:r>
            <a:r>
              <a:rPr lang="en-GB" sz="1600" dirty="0"/>
              <a:t>(recruitment, training, apprenticeships, Kickstart)</a:t>
            </a:r>
          </a:p>
          <a:p>
            <a:pPr>
              <a:lnSpc>
                <a:spcPct val="90000"/>
              </a:lnSpc>
            </a:pPr>
            <a:r>
              <a:rPr lang="en-GB" sz="1600" b="1" dirty="0"/>
              <a:t>Commercial Property </a:t>
            </a:r>
            <a:r>
              <a:rPr lang="en-GB" sz="1600" dirty="0"/>
              <a:t>(finding new, expanding existing, planning issues)</a:t>
            </a:r>
          </a:p>
          <a:p>
            <a:pPr>
              <a:lnSpc>
                <a:spcPct val="90000"/>
              </a:lnSpc>
            </a:pPr>
            <a:r>
              <a:rPr lang="en-GB" sz="1600" b="1" dirty="0"/>
              <a:t>Innovation</a:t>
            </a:r>
            <a:r>
              <a:rPr lang="en-GB" sz="1600" dirty="0"/>
              <a:t> (new products and processes)</a:t>
            </a:r>
          </a:p>
          <a:p>
            <a:pPr>
              <a:lnSpc>
                <a:spcPct val="90000"/>
              </a:lnSpc>
            </a:pPr>
            <a:r>
              <a:rPr lang="en-GB" sz="1600" b="1" dirty="0"/>
              <a:t>Business Support </a:t>
            </a:r>
            <a:r>
              <a:rPr lang="en-GB" sz="1600" dirty="0"/>
              <a:t>(business planning, diversification, sales &amp; marketing, export, IP etc.)</a:t>
            </a:r>
          </a:p>
          <a:p>
            <a:pPr>
              <a:lnSpc>
                <a:spcPct val="90000"/>
              </a:lnSpc>
            </a:pPr>
            <a:r>
              <a:rPr lang="en-GB" sz="1600" b="1" dirty="0"/>
              <a:t>Added Value </a:t>
            </a:r>
            <a:r>
              <a:rPr lang="en-GB" sz="1600" dirty="0"/>
              <a:t>(e.g. </a:t>
            </a:r>
            <a:r>
              <a:rPr lang="en-GB" sz="1600" dirty="0" err="1"/>
              <a:t>Intertrading</a:t>
            </a:r>
            <a:r>
              <a:rPr lang="en-GB" sz="1600" dirty="0"/>
              <a:t>, explore new sectors)</a:t>
            </a:r>
          </a:p>
          <a:p>
            <a:pPr>
              <a:lnSpc>
                <a:spcPct val="90000"/>
              </a:lnSpc>
            </a:pPr>
            <a:r>
              <a:rPr lang="en-GB" sz="1600" b="1" dirty="0"/>
              <a:t>Business Collaboration </a:t>
            </a:r>
            <a:r>
              <a:rPr lang="en-GB" sz="1600" dirty="0"/>
              <a:t>(Targeted B2B introductions)</a:t>
            </a:r>
          </a:p>
          <a:p>
            <a:pPr>
              <a:lnSpc>
                <a:spcPct val="90000"/>
              </a:lnSpc>
            </a:pPr>
            <a:r>
              <a:rPr lang="en-GB" sz="1600" b="1" dirty="0"/>
              <a:t>Supply Chain &amp; Procurement Opportunities</a:t>
            </a:r>
            <a:endParaRPr lang="en-GB" sz="1600" dirty="0"/>
          </a:p>
          <a:p>
            <a:pPr>
              <a:lnSpc>
                <a:spcPct val="90000"/>
              </a:lnSpc>
            </a:pPr>
            <a:r>
              <a:rPr lang="en-GB" sz="1600" b="1" dirty="0"/>
              <a:t>Access to national &amp; regional business support programmes</a:t>
            </a:r>
          </a:p>
        </p:txBody>
      </p:sp>
    </p:spTree>
    <p:extLst>
      <p:ext uri="{BB962C8B-B14F-4D97-AF65-F5344CB8AC3E}">
        <p14:creationId xmlns:p14="http://schemas.microsoft.com/office/powerpoint/2010/main" val="3830079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97098-992A-4313-A60E-14B79DBCC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725" y="1102779"/>
            <a:ext cx="6347713" cy="957074"/>
          </a:xfrm>
        </p:spPr>
        <p:txBody>
          <a:bodyPr>
            <a:normAutofit/>
          </a:bodyPr>
          <a:lstStyle/>
          <a:p>
            <a:r>
              <a:rPr lang="en-GB" sz="3200" dirty="0"/>
              <a:t>How to Engage…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50651BF2-B969-4355-A9C3-2D2A0D9302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8942611"/>
              </p:ext>
            </p:extLst>
          </p:nvPr>
        </p:nvGraphicFramePr>
        <p:xfrm>
          <a:off x="593175" y="2199132"/>
          <a:ext cx="6447234" cy="2911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BF4C14C-0AEF-4C66-9153-652DCDA438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4593" cy="161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70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80" y="543372"/>
            <a:ext cx="5226518" cy="1197429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+mn-lt"/>
              </a:rPr>
              <a:t>Face-to-Face support tailored to your business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2404" r="12674"/>
          <a:stretch/>
        </p:blipFill>
        <p:spPr>
          <a:xfrm>
            <a:off x="1" y="4754740"/>
            <a:ext cx="2385725" cy="21228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6942" r="17304"/>
          <a:stretch/>
        </p:blipFill>
        <p:spPr>
          <a:xfrm>
            <a:off x="2385725" y="4754740"/>
            <a:ext cx="2200656" cy="2122832"/>
          </a:xfrm>
          <a:prstGeom prst="rect">
            <a:avLst/>
          </a:prstGeom>
        </p:spPr>
      </p:pic>
      <p:pic>
        <p:nvPicPr>
          <p:cNvPr id="1026" name="Picture 2" descr="https://www.cwgrowthhub.co.uk/sites/default/files/Indigo%20Fitness%201_0.jpg">
            <a:extLst>
              <a:ext uri="{FF2B5EF4-FFF2-40B4-BE49-F238E27FC236}">
                <a16:creationId xmlns:a16="http://schemas.microsoft.com/office/drawing/2014/main" id="{A375F7D6-8658-4F62-AE0E-B5A75F0183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3" r="8412"/>
          <a:stretch/>
        </p:blipFill>
        <p:spPr bwMode="auto">
          <a:xfrm>
            <a:off x="4586381" y="4754740"/>
            <a:ext cx="2442386" cy="213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cwgrowthhub.co.uk/sites/default/files/Kopek%20Security%2014_0.jpg">
            <a:extLst>
              <a:ext uri="{FF2B5EF4-FFF2-40B4-BE49-F238E27FC236}">
                <a16:creationId xmlns:a16="http://schemas.microsoft.com/office/drawing/2014/main" id="{D5953F0B-2E75-4184-A494-5BC90908AE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1"/>
          <a:stretch/>
        </p:blipFill>
        <p:spPr bwMode="auto">
          <a:xfrm>
            <a:off x="7028767" y="4750572"/>
            <a:ext cx="2115233" cy="212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86CF591-1340-4B6D-A9AA-CBF44B78387A}"/>
              </a:ext>
            </a:extLst>
          </p:cNvPr>
          <p:cNvSpPr txBox="1">
            <a:spLocks/>
          </p:cNvSpPr>
          <p:nvPr/>
        </p:nvSpPr>
        <p:spPr>
          <a:xfrm>
            <a:off x="107504" y="1991342"/>
            <a:ext cx="7593012" cy="2484200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00" b="1" dirty="0"/>
              <a:t>Step 1</a:t>
            </a:r>
            <a:r>
              <a:rPr lang="en-GB" sz="1900" dirty="0"/>
              <a:t>: Initial contact and diagnostic of your business needs</a:t>
            </a:r>
            <a:endParaRPr lang="en-GB" sz="1900" b="1" dirty="0"/>
          </a:p>
          <a:p>
            <a:r>
              <a:rPr lang="en-GB" sz="1900" b="1" dirty="0"/>
              <a:t>Step 2</a:t>
            </a:r>
            <a:r>
              <a:rPr lang="en-GB" sz="1900" dirty="0"/>
              <a:t>: Meeting or phone call to discuss your business and growth ambitions in depth</a:t>
            </a:r>
            <a:endParaRPr lang="en-GB" sz="1900" b="1" dirty="0"/>
          </a:p>
          <a:p>
            <a:r>
              <a:rPr lang="en-GB" sz="1900" b="1" dirty="0"/>
              <a:t>Step 3</a:t>
            </a:r>
            <a:r>
              <a:rPr lang="en-GB" sz="1900" dirty="0"/>
              <a:t>: Assess what support opportunities are available to suit your needs</a:t>
            </a:r>
          </a:p>
          <a:p>
            <a:r>
              <a:rPr lang="en-GB" sz="1900" b="1" dirty="0"/>
              <a:t>Step 4</a:t>
            </a:r>
            <a:r>
              <a:rPr lang="en-GB" sz="1900" dirty="0"/>
              <a:t>: Refer to the relevant people that can provide you with the right tools</a:t>
            </a:r>
          </a:p>
          <a:p>
            <a:r>
              <a:rPr lang="en-GB" sz="1900" b="1" dirty="0"/>
              <a:t>Step 5: </a:t>
            </a:r>
            <a:r>
              <a:rPr lang="en-GB" sz="1900" dirty="0"/>
              <a:t>On going support, building a relationship between the client and the Growth Hub</a:t>
            </a:r>
          </a:p>
          <a:p>
            <a:pPr marL="0" indent="0">
              <a:buNone/>
            </a:pPr>
            <a:endParaRPr lang="en-GB" sz="1500" dirty="0">
              <a:latin typeface="Century Gothic" panose="020B0502020202020204" pitchFamily="34" charset="0"/>
            </a:endParaRP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D334C6EF-80B0-4FF2-949A-70BC0FB607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4593" cy="161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69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38" y="419729"/>
            <a:ext cx="6807438" cy="927574"/>
          </a:xfrm>
        </p:spPr>
        <p:txBody>
          <a:bodyPr>
            <a:normAutofit/>
          </a:bodyPr>
          <a:lstStyle/>
          <a:p>
            <a:r>
              <a:rPr lang="en-GB" sz="3200"/>
              <a:t>Examples of Growth Hub Referrals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86CF591-1340-4B6D-A9AA-CBF44B78387A}"/>
              </a:ext>
            </a:extLst>
          </p:cNvPr>
          <p:cNvSpPr txBox="1">
            <a:spLocks/>
          </p:cNvSpPr>
          <p:nvPr/>
        </p:nvSpPr>
        <p:spPr>
          <a:xfrm>
            <a:off x="107504" y="1991342"/>
            <a:ext cx="7593012" cy="212283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500">
              <a:latin typeface="Century Gothic" panose="020B0502020202020204" pitchFamily="34" charset="0"/>
            </a:endParaRP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13E926BF-C808-4F2E-91FD-255DBDF849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072" y="1256656"/>
            <a:ext cx="2532566" cy="221599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8473DFA-3C8B-4E8F-A3C3-3986FB11C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8" y="1452197"/>
            <a:ext cx="2914568" cy="291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750770-2BE9-468D-889E-C3F2D57917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13" y="4619356"/>
            <a:ext cx="3602736" cy="1078992"/>
          </a:xfrm>
          <a:prstGeom prst="rect">
            <a:avLst/>
          </a:prstGeom>
        </p:spPr>
      </p:pic>
      <p:pic>
        <p:nvPicPr>
          <p:cNvPr id="2052" name="Picture 4" descr="WARWICKSHIRE MEANS BUSINESS -">
            <a:extLst>
              <a:ext uri="{FF2B5EF4-FFF2-40B4-BE49-F238E27FC236}">
                <a16:creationId xmlns:a16="http://schemas.microsoft.com/office/drawing/2014/main" id="{F54776F0-AEC4-4CC3-AB38-895858A5F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926" y="1635020"/>
            <a:ext cx="2100180" cy="263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hamber Business Support Programmes | LinkedIn">
            <a:extLst>
              <a:ext uri="{FF2B5EF4-FFF2-40B4-BE49-F238E27FC236}">
                <a16:creationId xmlns:a16="http://schemas.microsoft.com/office/drawing/2014/main" id="{5B39D1D1-AF78-4243-8F08-AC64168AF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942" y="420635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257AE0D-844D-4AD5-9F73-762A43061684}"/>
              </a:ext>
            </a:extLst>
          </p:cNvPr>
          <p:cNvCxnSpPr>
            <a:cxnSpLocks/>
          </p:cNvCxnSpPr>
          <p:nvPr/>
        </p:nvCxnSpPr>
        <p:spPr>
          <a:xfrm>
            <a:off x="5086215" y="2322379"/>
            <a:ext cx="639669" cy="526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9F41F96-B938-44F6-ADCB-F70FA32B898A}"/>
              </a:ext>
            </a:extLst>
          </p:cNvPr>
          <p:cNvCxnSpPr>
            <a:cxnSpLocks/>
          </p:cNvCxnSpPr>
          <p:nvPr/>
        </p:nvCxnSpPr>
        <p:spPr>
          <a:xfrm flipH="1">
            <a:off x="2877339" y="2379771"/>
            <a:ext cx="624747" cy="411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5B96448-8333-4434-915E-DDA41B3D2DFA}"/>
              </a:ext>
            </a:extLst>
          </p:cNvPr>
          <p:cNvCxnSpPr/>
          <p:nvPr/>
        </p:nvCxnSpPr>
        <p:spPr>
          <a:xfrm flipH="1">
            <a:off x="3189712" y="3429000"/>
            <a:ext cx="321511" cy="1009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BE4415E-EC1F-4C1E-8264-E2C67949CF0C}"/>
              </a:ext>
            </a:extLst>
          </p:cNvPr>
          <p:cNvCxnSpPr>
            <a:cxnSpLocks/>
          </p:cNvCxnSpPr>
          <p:nvPr/>
        </p:nvCxnSpPr>
        <p:spPr>
          <a:xfrm>
            <a:off x="4957677" y="3376971"/>
            <a:ext cx="384104" cy="1061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512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33484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68234" y="3681413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1926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400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068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694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4568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223" y="-8467"/>
            <a:ext cx="4495777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41D17B-369F-B2A2-F3F8-074C67B72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292" y="609600"/>
            <a:ext cx="3384742" cy="222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Warwickshire County Council Economy &amp; Skills</a:t>
            </a:r>
          </a:p>
        </p:txBody>
      </p:sp>
      <p:pic>
        <p:nvPicPr>
          <p:cNvPr id="4" name="Picture 5" descr="WCC logo.jpg">
            <a:extLst>
              <a:ext uri="{FF2B5EF4-FFF2-40B4-BE49-F238E27FC236}">
                <a16:creationId xmlns:a16="http://schemas.microsoft.com/office/drawing/2014/main" id="{F4424741-47B8-F2CA-DFB6-7189E651B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938" y="2826235"/>
            <a:ext cx="2892580" cy="129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5A4E34D4-D0E3-88AE-3F31-32AF06D7CC87}"/>
              </a:ext>
            </a:extLst>
          </p:cNvPr>
          <p:cNvSpPr txBox="1">
            <a:spLocks noChangeArrowheads="1"/>
          </p:cNvSpPr>
          <p:nvPr/>
        </p:nvSpPr>
        <p:spPr>
          <a:xfrm>
            <a:off x="5386293" y="2837329"/>
            <a:ext cx="3384741" cy="3317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dirty="0">
                <a:solidFill>
                  <a:srgbClr val="FFFFFF"/>
                </a:solidFill>
              </a:rPr>
              <a:t>Joanna Smith 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Business Advisor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Economy &amp; Skills 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Warwickshire County Council</a:t>
            </a:r>
            <a:r>
              <a:rPr lang="en-US" altLang="en-US" dirty="0">
                <a:solidFill>
                  <a:srgbClr val="FFFFFF"/>
                </a:solidFill>
              </a:rPr>
              <a:t>       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01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rkshops to help businesses 'Build Back Stronger' after lockdown">
            <a:extLst>
              <a:ext uri="{FF2B5EF4-FFF2-40B4-BE49-F238E27FC236}">
                <a16:creationId xmlns:a16="http://schemas.microsoft.com/office/drawing/2014/main" id="{F9A38B31-0FD8-46D6-A80E-ADE10ED56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2" y="1396966"/>
            <a:ext cx="1772790" cy="192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vest in or relocate your business to Warwickshire – Warwickshire County  Council">
            <a:extLst>
              <a:ext uri="{FF2B5EF4-FFF2-40B4-BE49-F238E27FC236}">
                <a16:creationId xmlns:a16="http://schemas.microsoft.com/office/drawing/2014/main" id="{C8216299-74B2-4EB4-8F83-DEE01845D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945" y="3020431"/>
            <a:ext cx="2701172" cy="18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arwickshire Business Centres - Home | Facebook">
            <a:extLst>
              <a:ext uri="{FF2B5EF4-FFF2-40B4-BE49-F238E27FC236}">
                <a16:creationId xmlns:a16="http://schemas.microsoft.com/office/drawing/2014/main" id="{ADEFAE7E-E676-4736-BFA6-8F912CF38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29" y="4497614"/>
            <a:ext cx="1844748" cy="184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6C1DC-B3E8-40D0-A6F0-2225C8C92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824" y="4968944"/>
            <a:ext cx="5771601" cy="1802125"/>
          </a:xfrm>
        </p:spPr>
        <p:txBody>
          <a:bodyPr>
            <a:normAutofit/>
          </a:bodyPr>
          <a:lstStyle/>
          <a:p>
            <a:r>
              <a:rPr lang="en-GB" b="1"/>
              <a:t>Business Centres </a:t>
            </a:r>
          </a:p>
          <a:p>
            <a:pPr marL="0" indent="0">
              <a:buNone/>
            </a:pPr>
            <a:r>
              <a:rPr lang="en-GB"/>
              <a:t>Managed offices and light industrial space in Nuneaton, </a:t>
            </a:r>
            <a:r>
              <a:rPr lang="en-GB" err="1"/>
              <a:t>Bidford</a:t>
            </a:r>
            <a:r>
              <a:rPr lang="en-GB"/>
              <a:t>-on-Avon, and Rugby.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A44331-865A-48FD-AFF9-C4FAF8D71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042" y="295027"/>
            <a:ext cx="6347713" cy="1320800"/>
          </a:xfrm>
        </p:spPr>
        <p:txBody>
          <a:bodyPr>
            <a:normAutofit/>
          </a:bodyPr>
          <a:lstStyle/>
          <a:p>
            <a:r>
              <a:rPr lang="en-GB" sz="3200" dirty="0"/>
              <a:t>Support from Warwickshire County Council Economy &amp; Skills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AE021A0-5DFD-4AEA-9F12-CA74E70E9148}"/>
              </a:ext>
            </a:extLst>
          </p:cNvPr>
          <p:cNvSpPr txBox="1">
            <a:spLocks/>
          </p:cNvSpPr>
          <p:nvPr/>
        </p:nvSpPr>
        <p:spPr>
          <a:xfrm>
            <a:off x="2030602" y="1930400"/>
            <a:ext cx="5771601" cy="109476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GB" sz="2100" b="1"/>
              <a:t>Warwickshire Skills Hub</a:t>
            </a:r>
          </a:p>
          <a:p>
            <a:pPr marL="0" indent="0" fontAlgn="auto">
              <a:buFont typeface="Wingdings 3" charset="2"/>
              <a:buNone/>
            </a:pPr>
            <a:r>
              <a:rPr lang="en-GB" sz="2100"/>
              <a:t>Business skills reviews, apprenticeship support, recruitment filming, and access to local talent pools.</a:t>
            </a:r>
          </a:p>
          <a:p>
            <a:pPr marL="0" indent="0" fontAlgn="auto">
              <a:buNone/>
            </a:pP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05AED7A-3ECC-4A80-AB79-7C3D16BE0901}"/>
              </a:ext>
            </a:extLst>
          </p:cNvPr>
          <p:cNvSpPr txBox="1">
            <a:spLocks/>
          </p:cNvSpPr>
          <p:nvPr/>
        </p:nvSpPr>
        <p:spPr>
          <a:xfrm>
            <a:off x="182506" y="3355369"/>
            <a:ext cx="4733897" cy="132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GB" b="1"/>
              <a:t>Invest in Warwickshire</a:t>
            </a:r>
          </a:p>
          <a:p>
            <a:pPr marL="0" indent="0" fontAlgn="auto">
              <a:buFont typeface="Wingdings 3" charset="2"/>
              <a:buNone/>
            </a:pPr>
            <a:r>
              <a:rPr lang="en-GB"/>
              <a:t>Help with resizing, relocation, and soft-landing support in Warwickshire.</a:t>
            </a:r>
          </a:p>
          <a:p>
            <a:pPr marL="0" indent="0" fontAlgn="auto">
              <a:buNone/>
            </a:pPr>
            <a:endParaRPr lang="en-GB"/>
          </a:p>
        </p:txBody>
      </p:sp>
      <p:pic>
        <p:nvPicPr>
          <p:cNvPr id="5" name="Picture 5" descr="WCC logo.jpg">
            <a:extLst>
              <a:ext uri="{FF2B5EF4-FFF2-40B4-BE49-F238E27FC236}">
                <a16:creationId xmlns:a16="http://schemas.microsoft.com/office/drawing/2014/main" id="{75430C6C-1684-AE24-8F8A-7A6A79F6B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592" y="6409927"/>
            <a:ext cx="1010498" cy="45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630889"/>
      </p:ext>
    </p:extLst>
  </p:cSld>
  <p:clrMapOvr>
    <a:masterClrMapping/>
  </p:clrMapOvr>
</p:sld>
</file>

<file path=ppt/theme/theme1.xml><?xml version="1.0" encoding="utf-8"?>
<a:theme xmlns:a="http://schemas.openxmlformats.org/drawingml/2006/main" name="WCC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ee6548-4b4d-436e-b675-321cd80f8a79" xsi:nil="true"/>
    <lcf76f155ced4ddcb4097134ff3c332f xmlns="f96ea93e-28b5-456d-bbe2-02524d4ccb5c">
      <Terms xmlns="http://schemas.microsoft.com/office/infopath/2007/PartnerControls"/>
    </lcf76f155ced4ddcb4097134ff3c332f>
    <SharedWithUsers xmlns="7aee6548-4b4d-436e-b675-321cd80f8a79">
      <UserInfo>
        <DisplayName>Hardeep Sandhu</DisplayName>
        <AccountId>15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AB79F0252B924F8386D4BA30D0CF56" ma:contentTypeVersion="15" ma:contentTypeDescription="Create a new document." ma:contentTypeScope="" ma:versionID="585cd98ce60b321bdc109e43abfaa7ec">
  <xsd:schema xmlns:xsd="http://www.w3.org/2001/XMLSchema" xmlns:xs="http://www.w3.org/2001/XMLSchema" xmlns:p="http://schemas.microsoft.com/office/2006/metadata/properties" xmlns:ns2="f96ea93e-28b5-456d-bbe2-02524d4ccb5c" xmlns:ns3="7aee6548-4b4d-436e-b675-321cd80f8a79" targetNamespace="http://schemas.microsoft.com/office/2006/metadata/properties" ma:root="true" ma:fieldsID="6fac4d0109cab46b89757c461c302828" ns2:_="" ns3:_="">
    <xsd:import namespace="f96ea93e-28b5-456d-bbe2-02524d4ccb5c"/>
    <xsd:import namespace="7aee6548-4b4d-436e-b675-321cd80f8a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6ea93e-28b5-456d-bbe2-02524d4ccb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c45229e-f6e3-48e4-a132-9a8ab844bf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ee6548-4b4d-436e-b675-321cd80f8a7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e751fa8-84f9-4a13-913d-90ece04d2790}" ma:internalName="TaxCatchAll" ma:showField="CatchAllData" ma:web="7aee6548-4b4d-436e-b675-321cd80f8a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A3D9FD-B1D0-4330-9062-F1B75F78A9BF}">
  <ds:schemaRefs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f96ea93e-28b5-456d-bbe2-02524d4ccb5c"/>
    <ds:schemaRef ds:uri="7aee6548-4b4d-436e-b675-321cd80f8a79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337CB70-75DF-4ABC-9ABE-4824D90B92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AFAE2B-B397-44A6-8D53-51D0548DB5C7}">
  <ds:schemaRefs>
    <ds:schemaRef ds:uri="7aee6548-4b4d-436e-b675-321cd80f8a79"/>
    <ds:schemaRef ds:uri="f96ea93e-28b5-456d-bbe2-02524d4ccb5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WCC</Template>
  <TotalTime>10</TotalTime>
  <Words>901</Words>
  <Application>Microsoft Office PowerPoint</Application>
  <PresentationFormat>On-screen Show (4:3)</PresentationFormat>
  <Paragraphs>112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Century Gothic</vt:lpstr>
      <vt:lpstr>Trebuchet MS</vt:lpstr>
      <vt:lpstr>Wingdings 3</vt:lpstr>
      <vt:lpstr>WCC</vt:lpstr>
      <vt:lpstr>Facet</vt:lpstr>
      <vt:lpstr>Business Support in Coventry and Warwickshire</vt:lpstr>
      <vt:lpstr>PowerPoint Presentation</vt:lpstr>
      <vt:lpstr> Coventry &amp; Warwickshire LEP Growth Hub  Greater Birmingham &amp; Solihull LEP Growth Hub  The Black Country Growth Hub  Stoke-on-Trent &amp; Staffordshire Growth Hub  The Marches Growth Hub  Worcestershire Business Central  </vt:lpstr>
      <vt:lpstr>Typical Areas of Growth Hubs support</vt:lpstr>
      <vt:lpstr>How to Engage…</vt:lpstr>
      <vt:lpstr>Face-to-Face support tailored to your business</vt:lpstr>
      <vt:lpstr>Examples of Growth Hub Referrals</vt:lpstr>
      <vt:lpstr>Warwickshire County Council Economy &amp; Skills</vt:lpstr>
      <vt:lpstr>Support from Warwickshire County Council Economy &amp; Skills</vt:lpstr>
      <vt:lpstr>CW Business: Start, Grow and Scale</vt:lpstr>
      <vt:lpstr>Examples of Current Finance Programmes in Coventry and Warwickshire</vt:lpstr>
      <vt:lpstr>PowerPoint Presentation</vt:lpstr>
      <vt:lpstr>Applying for Grants – Hints &amp; Tips!</vt:lpstr>
      <vt:lpstr> Thank you! </vt:lpstr>
    </vt:vector>
  </TitlesOfParts>
  <Company>Warwickshire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Antill</dc:creator>
  <cp:lastModifiedBy>Joanna Smith</cp:lastModifiedBy>
  <cp:revision>65</cp:revision>
  <dcterms:created xsi:type="dcterms:W3CDTF">2018-08-21T09:41:24Z</dcterms:created>
  <dcterms:modified xsi:type="dcterms:W3CDTF">2022-09-08T15:55:47Z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0x01010003AB79F0252B924F8386D4BA30D0CF56</vt:lpwstr>
  </property>
  <property fmtid="{D5CDD505-2E9C-101B-9397-08002B2CF9AE}" pid="3" name="WCCCoverage">
    <vt:lpwstr>3;#Warwickshire|fdf4e556-e695-42e5-9fab-ade9797388af</vt:lpwstr>
  </property>
  <property fmtid="{D5CDD505-2E9C-101B-9397-08002B2CF9AE}" pid="4" name="TeamOwner">
    <vt:lpwstr>708;#Communications ＆ Marketing|4e10c5e4-24a4-4ba5-b323-4826dc3475ec</vt:lpwstr>
  </property>
  <property fmtid="{D5CDD505-2E9C-101B-9397-08002B2CF9AE}" pid="5" name="WCCSubject">
    <vt:lpwstr>4;#Internal Communications|41bc5834-826a-4cf1-a6fe-e2b5739f5226</vt:lpwstr>
  </property>
  <property fmtid="{D5CDD505-2E9C-101B-9397-08002B2CF9AE}" pid="6" name="WCCKeywords">
    <vt:lpwstr>23;#Marketing|82c942d6-da74-4033-99ad-cf80027e80dd;#2;#Communications|88eb463e-8eb2-438a-b707-9a4a0990806c</vt:lpwstr>
  </property>
  <property fmtid="{D5CDD505-2E9C-101B-9397-08002B2CF9AE}" pid="7" name="_dlc_policyId">
    <vt:lpwstr>0x01010035C89CCD2483A2479FECC59E2E56452D00E53E4C0FE5E82A48A500E89033CFD0E8|-626270482</vt:lpwstr>
  </property>
  <property fmtid="{D5CDD505-2E9C-101B-9397-08002B2CF9AE}" pid="8" name="ItemRetentionFormula">
    <vt:lpwstr>&lt;formula id="Microsoft.Office.RecordsManagement.PolicyFeatures.Expiration.Formula.BuiltIn"&gt;&lt;number&gt;0&lt;/number&gt;&lt;property&gt;WCC_x005f_x0020_Disposal_x005f_x0020_Date&lt;/property&gt;&lt;propertyId&gt;9ea57d62-0549-4e65-a581-55f823dbf45c&lt;/propertyId&gt;&lt;period&gt;days&lt;/period&gt;&lt;/formula&gt;</vt:lpwstr>
  </property>
  <property fmtid="{D5CDD505-2E9C-101B-9397-08002B2CF9AE}" pid="9" name="ProtectiveMarking">
    <vt:lpwstr>11;#Public|d3c6ebfc-cc52-4ccb-bc46-feaefa0989f8</vt:lpwstr>
  </property>
  <property fmtid="{D5CDD505-2E9C-101B-9397-08002B2CF9AE}" pid="10" name="WCCLanguage">
    <vt:lpwstr>7;#English|748e06bf-4d1a-4a4c-bcd9-5803f35d29e0</vt:lpwstr>
  </property>
  <property fmtid="{D5CDD505-2E9C-101B-9397-08002B2CF9AE}" pid="11" name="DocumentType">
    <vt:lpwstr>21;#Template|7a82d1e4-a8a0-45be-883d-062bde3dda22</vt:lpwstr>
  </property>
  <property fmtid="{D5CDD505-2E9C-101B-9397-08002B2CF9AE}" pid="12" name="_dlc_DocIdItemGuid">
    <vt:lpwstr>49e6a46f-aba1-4a16-ab89-1ace12e60a18</vt:lpwstr>
  </property>
  <property fmtid="{D5CDD505-2E9C-101B-9397-08002B2CF9AE}" pid="13" name="WorkflowChangePath">
    <vt:lpwstr>9600fa29-3ac2-4b36-809d-5c72a87a7fd1,5;9600fa29-3ac2-4b36-809d-5c72a87a7fd1,5;9600fa29-3ac2-4b36-809d-5c72a87a7fd1,8;9600fa29-3ac2-4b36-809d-5c72a87a7fd1,8;9600fa29-3ac2-4b36-809d-5c72a87a7fd1,12;9600fa29-3ac2-4b36-809d-5c72a87a7fd1,12;9600fa29-3ac2-4b36-</vt:lpwstr>
  </property>
  <property fmtid="{D5CDD505-2E9C-101B-9397-08002B2CF9AE}" pid="14" name="Order">
    <vt:r8>96700</vt:r8>
  </property>
  <property fmtid="{D5CDD505-2E9C-101B-9397-08002B2CF9AE}" pid="15" name="MediaServiceImageTags">
    <vt:lpwstr/>
  </property>
  <property fmtid="{D5CDD505-2E9C-101B-9397-08002B2CF9AE}" pid="16" name="MSIP_Label_06273429-ee1e-4f26-bb4f-6ffaf4c128e1_Enabled">
    <vt:lpwstr>true</vt:lpwstr>
  </property>
  <property fmtid="{D5CDD505-2E9C-101B-9397-08002B2CF9AE}" pid="17" name="MSIP_Label_06273429-ee1e-4f26-bb4f-6ffaf4c128e1_SetDate">
    <vt:lpwstr>2022-09-08T15:55:46Z</vt:lpwstr>
  </property>
  <property fmtid="{D5CDD505-2E9C-101B-9397-08002B2CF9AE}" pid="18" name="MSIP_Label_06273429-ee1e-4f26-bb4f-6ffaf4c128e1_Method">
    <vt:lpwstr>Privileged</vt:lpwstr>
  </property>
  <property fmtid="{D5CDD505-2E9C-101B-9397-08002B2CF9AE}" pid="19" name="MSIP_Label_06273429-ee1e-4f26-bb4f-6ffaf4c128e1_Name">
    <vt:lpwstr>Official</vt:lpwstr>
  </property>
  <property fmtid="{D5CDD505-2E9C-101B-9397-08002B2CF9AE}" pid="20" name="MSIP_Label_06273429-ee1e-4f26-bb4f-6ffaf4c128e1_SiteId">
    <vt:lpwstr>88b0aa06-5927-4bbb-a893-89cc2713ac82</vt:lpwstr>
  </property>
  <property fmtid="{D5CDD505-2E9C-101B-9397-08002B2CF9AE}" pid="21" name="MSIP_Label_06273429-ee1e-4f26-bb4f-6ffaf4c128e1_ActionId">
    <vt:lpwstr>bafbc9f6-57dc-4a6a-bbfe-989e47c323c2</vt:lpwstr>
  </property>
  <property fmtid="{D5CDD505-2E9C-101B-9397-08002B2CF9AE}" pid="22" name="MSIP_Label_06273429-ee1e-4f26-bb4f-6ffaf4c128e1_ContentBits">
    <vt:lpwstr>3</vt:lpwstr>
  </property>
</Properties>
</file>