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44" r:id="rId5"/>
  </p:sldMasterIdLst>
  <p:notesMasterIdLst>
    <p:notesMasterId r:id="rId33"/>
  </p:notesMasterIdLst>
  <p:sldIdLst>
    <p:sldId id="1112" r:id="rId6"/>
    <p:sldId id="1179" r:id="rId7"/>
    <p:sldId id="1101" r:id="rId8"/>
    <p:sldId id="1211" r:id="rId9"/>
    <p:sldId id="1235" r:id="rId10"/>
    <p:sldId id="1117" r:id="rId11"/>
    <p:sldId id="1224" r:id="rId12"/>
    <p:sldId id="1206" r:id="rId13"/>
    <p:sldId id="1215" r:id="rId14"/>
    <p:sldId id="1208" r:id="rId15"/>
    <p:sldId id="1107" r:id="rId16"/>
    <p:sldId id="1210" r:id="rId17"/>
    <p:sldId id="1213" r:id="rId18"/>
    <p:sldId id="1232" r:id="rId19"/>
    <p:sldId id="1214" r:id="rId20"/>
    <p:sldId id="1228" r:id="rId21"/>
    <p:sldId id="1219" r:id="rId22"/>
    <p:sldId id="1226" r:id="rId23"/>
    <p:sldId id="1227" r:id="rId24"/>
    <p:sldId id="1234" r:id="rId25"/>
    <p:sldId id="1229" r:id="rId26"/>
    <p:sldId id="1222" r:id="rId27"/>
    <p:sldId id="1223" r:id="rId28"/>
    <p:sldId id="1231" r:id="rId29"/>
    <p:sldId id="1225" r:id="rId30"/>
    <p:sldId id="1233" r:id="rId31"/>
    <p:sldId id="123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7B9B04-889D-DC61-3A6E-2C492446D9AD}" name="Rogers, Stella" initials="RS" userId="S::cvste553@coventry.gov.uk::7b9d85b7-0d13-4a10-a2c4-af110495868f" providerId="AD"/>
  <p188:author id="{36294279-F9D0-C0D3-F486-DE74B9CEBA30}" name="Coles, Adrian" initials="CA" userId="S::cvaco310@coventry.gov.uk::cd2c5f90-1648-402a-8b20-86a4c1c99d55" providerId="AD"/>
  <p188:author id="{3DBE9D88-9930-DB94-3E6D-37148EFA5B81}" name="Holland, Lorna" initials="HL" userId="S::cvlor617@coventry.gov.uk::79e91fa4-449f-4682-8976-298ddb2fd807" providerId="AD"/>
  <p188:author id="{8FB959B1-B0B1-E007-D5E9-CB966606330A}" name="Hollingsworth, Daisy" initials="HD" userId="S::cvdai597@coventry.gov.uk::05c57535-b94d-4471-8562-6ff76de2d8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0DF6D9-CC9E-411E-927E-0FD551ACCFC8}" v="18" dt="2023-02-23T16:06:59.949"/>
    <p1510:client id="{E5B61E2F-4AB5-4F31-8260-1997C0563CEA}" v="1" dt="2023-02-23T08:50:16.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s, Adrian" userId="S::cvaco310@coventry.gov.uk::cd2c5f90-1648-402a-8b20-86a4c1c99d55" providerId="AD" clId="Web-{8B0DF6D9-CC9E-411E-927E-0FD551ACCFC8}"/>
    <pc:docChg chg="modSld">
      <pc:chgData name="Coles, Adrian" userId="S::cvaco310@coventry.gov.uk::cd2c5f90-1648-402a-8b20-86a4c1c99d55" providerId="AD" clId="Web-{8B0DF6D9-CC9E-411E-927E-0FD551ACCFC8}" dt="2023-02-23T16:06:59.949" v="17" actId="20577"/>
      <pc:docMkLst>
        <pc:docMk/>
      </pc:docMkLst>
      <pc:sldChg chg="modSp">
        <pc:chgData name="Coles, Adrian" userId="S::cvaco310@coventry.gov.uk::cd2c5f90-1648-402a-8b20-86a4c1c99d55" providerId="AD" clId="Web-{8B0DF6D9-CC9E-411E-927E-0FD551ACCFC8}" dt="2023-02-23T16:06:59.949" v="17" actId="20577"/>
        <pc:sldMkLst>
          <pc:docMk/>
          <pc:sldMk cId="1358238469" sldId="1215"/>
        </pc:sldMkLst>
        <pc:spChg chg="mod">
          <ac:chgData name="Coles, Adrian" userId="S::cvaco310@coventry.gov.uk::cd2c5f90-1648-402a-8b20-86a4c1c99d55" providerId="AD" clId="Web-{8B0DF6D9-CC9E-411E-927E-0FD551ACCFC8}" dt="2023-02-23T16:06:59.949" v="17" actId="20577"/>
          <ac:spMkLst>
            <pc:docMk/>
            <pc:sldMk cId="1358238469" sldId="1215"/>
            <ac:spMk id="3" creationId="{A88AE734-AD07-41DD-B3C6-105B78C88C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A5DC4-C104-4D38-87E5-96697201B5A5}" type="datetimeFigureOut">
              <a:rPr lang="en-GB" smtClean="0"/>
              <a:t>23/02/2023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AA9F9-D26B-4858-95E9-3902B04966FC}" type="slidenum">
              <a:rPr lang="en-GB" smtClean="0"/>
              <a:t>‹#›</a:t>
            </a:fld>
            <a:endParaRPr lang="en-GB"/>
          </a:p>
        </p:txBody>
      </p:sp>
    </p:spTree>
    <p:extLst>
      <p:ext uri="{BB962C8B-B14F-4D97-AF65-F5344CB8AC3E}">
        <p14:creationId xmlns:p14="http://schemas.microsoft.com/office/powerpoint/2010/main" val="5962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7A9975-8A57-494E-B35D-F95523086AC8}"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F387C-4ACD-449F-92D7-4AA1BC73D227}" type="slidenum">
              <a:rPr lang="en-GB" smtClean="0"/>
              <a:t>‹#›</a:t>
            </a:fld>
            <a:endParaRPr lang="en-GB"/>
          </a:p>
        </p:txBody>
      </p:sp>
    </p:spTree>
    <p:extLst>
      <p:ext uri="{BB962C8B-B14F-4D97-AF65-F5344CB8AC3E}">
        <p14:creationId xmlns:p14="http://schemas.microsoft.com/office/powerpoint/2010/main" val="1975132790"/>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A9975-8A57-494E-B35D-F95523086AC8}"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F387C-4ACD-449F-92D7-4AA1BC73D227}" type="slidenum">
              <a:rPr lang="en-GB" smtClean="0"/>
              <a:t>‹#›</a:t>
            </a:fld>
            <a:endParaRPr lang="en-GB"/>
          </a:p>
        </p:txBody>
      </p:sp>
    </p:spTree>
    <p:extLst>
      <p:ext uri="{BB962C8B-B14F-4D97-AF65-F5344CB8AC3E}">
        <p14:creationId xmlns:p14="http://schemas.microsoft.com/office/powerpoint/2010/main" val="391728461"/>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A9975-8A57-494E-B35D-F95523086AC8}"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F387C-4ACD-449F-92D7-4AA1BC73D227}" type="slidenum">
              <a:rPr lang="en-GB" smtClean="0"/>
              <a:t>‹#›</a:t>
            </a:fld>
            <a:endParaRPr lang="en-GB"/>
          </a:p>
        </p:txBody>
      </p:sp>
    </p:spTree>
    <p:extLst>
      <p:ext uri="{BB962C8B-B14F-4D97-AF65-F5344CB8AC3E}">
        <p14:creationId xmlns:p14="http://schemas.microsoft.com/office/powerpoint/2010/main" val="1704298733"/>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C5EE-FCCC-4B61-8A5F-0DAC2E9F57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1BA602-4F30-434E-BEB8-3F8CFFA4E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200F52-ACB4-4B9A-9E7C-FB6A5D3A9530}"/>
              </a:ext>
            </a:extLst>
          </p:cNvPr>
          <p:cNvSpPr>
            <a:spLocks noGrp="1"/>
          </p:cNvSpPr>
          <p:nvPr>
            <p:ph type="dt" sz="half" idx="10"/>
          </p:nvPr>
        </p:nvSpPr>
        <p:spPr/>
        <p:txBody>
          <a:bodyPr/>
          <a:lstStyle/>
          <a:p>
            <a:fld id="{E819F737-D66A-4DD0-A9FE-C557363516C8}" type="datetimeFigureOut">
              <a:rPr lang="en-GB" smtClean="0"/>
              <a:t>23/02/2023</a:t>
            </a:fld>
            <a:endParaRPr lang="en-GB"/>
          </a:p>
        </p:txBody>
      </p:sp>
      <p:sp>
        <p:nvSpPr>
          <p:cNvPr id="5" name="Footer Placeholder 4">
            <a:extLst>
              <a:ext uri="{FF2B5EF4-FFF2-40B4-BE49-F238E27FC236}">
                <a16:creationId xmlns:a16="http://schemas.microsoft.com/office/drawing/2014/main" id="{DD236838-C56A-4F47-9F06-E53D515483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AE5D42-BAF0-4254-9C66-7DB9FC85FC50}"/>
              </a:ext>
            </a:extLst>
          </p:cNvPr>
          <p:cNvSpPr>
            <a:spLocks noGrp="1"/>
          </p:cNvSpPr>
          <p:nvPr>
            <p:ph type="sldNum" sz="quarter" idx="12"/>
          </p:nvPr>
        </p:nvSpPr>
        <p:spPr/>
        <p:txBody>
          <a:bodyPr/>
          <a:lstStyle/>
          <a:p>
            <a:fld id="{85F3AD59-6FDD-4A90-81D4-FF9D08B06AB8}" type="slidenum">
              <a:rPr lang="en-GB" smtClean="0"/>
              <a:t>‹#›</a:t>
            </a:fld>
            <a:endParaRPr lang="en-GB"/>
          </a:p>
        </p:txBody>
      </p:sp>
    </p:spTree>
    <p:extLst>
      <p:ext uri="{BB962C8B-B14F-4D97-AF65-F5344CB8AC3E}">
        <p14:creationId xmlns:p14="http://schemas.microsoft.com/office/powerpoint/2010/main" val="3068932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402E-05D3-4426-BB35-675FFF77D2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CF491F-97BE-490D-A888-42D5169D16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A5F6C2-8CDE-48F6-A832-12E35F5AF20E}"/>
              </a:ext>
            </a:extLst>
          </p:cNvPr>
          <p:cNvSpPr>
            <a:spLocks noGrp="1"/>
          </p:cNvSpPr>
          <p:nvPr>
            <p:ph type="dt" sz="half" idx="10"/>
          </p:nvPr>
        </p:nvSpPr>
        <p:spPr/>
        <p:txBody>
          <a:bodyPr/>
          <a:lstStyle/>
          <a:p>
            <a:fld id="{E819F737-D66A-4DD0-A9FE-C557363516C8}" type="datetimeFigureOut">
              <a:rPr lang="en-GB" smtClean="0"/>
              <a:t>23/02/2023</a:t>
            </a:fld>
            <a:endParaRPr lang="en-GB"/>
          </a:p>
        </p:txBody>
      </p:sp>
      <p:sp>
        <p:nvSpPr>
          <p:cNvPr id="5" name="Footer Placeholder 4">
            <a:extLst>
              <a:ext uri="{FF2B5EF4-FFF2-40B4-BE49-F238E27FC236}">
                <a16:creationId xmlns:a16="http://schemas.microsoft.com/office/drawing/2014/main" id="{BB08749C-47A5-45D4-A58E-36977A0E5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6EB726-BE5D-4490-8228-258DCD253BFF}"/>
              </a:ext>
            </a:extLst>
          </p:cNvPr>
          <p:cNvSpPr>
            <a:spLocks noGrp="1"/>
          </p:cNvSpPr>
          <p:nvPr>
            <p:ph type="sldNum" sz="quarter" idx="12"/>
          </p:nvPr>
        </p:nvSpPr>
        <p:spPr/>
        <p:txBody>
          <a:bodyPr/>
          <a:lstStyle/>
          <a:p>
            <a:fld id="{85F3AD59-6FDD-4A90-81D4-FF9D08B06AB8}" type="slidenum">
              <a:rPr lang="en-GB" smtClean="0"/>
              <a:t>‹#›</a:t>
            </a:fld>
            <a:endParaRPr lang="en-GB"/>
          </a:p>
        </p:txBody>
      </p:sp>
    </p:spTree>
    <p:extLst>
      <p:ext uri="{BB962C8B-B14F-4D97-AF65-F5344CB8AC3E}">
        <p14:creationId xmlns:p14="http://schemas.microsoft.com/office/powerpoint/2010/main" val="645457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FE22-21E1-4E50-90EB-E89ABE9978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7CDAEC-3DF3-4EF3-8F05-74995E42E4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DEB2FB-27FB-4316-B0D0-882BA943DB03}"/>
              </a:ext>
            </a:extLst>
          </p:cNvPr>
          <p:cNvSpPr>
            <a:spLocks noGrp="1"/>
          </p:cNvSpPr>
          <p:nvPr>
            <p:ph type="dt" sz="half" idx="10"/>
          </p:nvPr>
        </p:nvSpPr>
        <p:spPr/>
        <p:txBody>
          <a:bodyPr/>
          <a:lstStyle/>
          <a:p>
            <a:fld id="{E819F737-D66A-4DD0-A9FE-C557363516C8}" type="datetimeFigureOut">
              <a:rPr lang="en-GB" smtClean="0"/>
              <a:t>23/02/2023</a:t>
            </a:fld>
            <a:endParaRPr lang="en-GB"/>
          </a:p>
        </p:txBody>
      </p:sp>
      <p:sp>
        <p:nvSpPr>
          <p:cNvPr id="5" name="Footer Placeholder 4">
            <a:extLst>
              <a:ext uri="{FF2B5EF4-FFF2-40B4-BE49-F238E27FC236}">
                <a16:creationId xmlns:a16="http://schemas.microsoft.com/office/drawing/2014/main" id="{1CD9ACA1-6772-496D-91C3-440D6619C6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48A78D-1018-4C02-99F1-7D414CB6EE3E}"/>
              </a:ext>
            </a:extLst>
          </p:cNvPr>
          <p:cNvSpPr>
            <a:spLocks noGrp="1"/>
          </p:cNvSpPr>
          <p:nvPr>
            <p:ph type="sldNum" sz="quarter" idx="12"/>
          </p:nvPr>
        </p:nvSpPr>
        <p:spPr/>
        <p:txBody>
          <a:bodyPr/>
          <a:lstStyle/>
          <a:p>
            <a:fld id="{85F3AD59-6FDD-4A90-81D4-FF9D08B06AB8}" type="slidenum">
              <a:rPr lang="en-GB" smtClean="0"/>
              <a:t>‹#›</a:t>
            </a:fld>
            <a:endParaRPr lang="en-GB"/>
          </a:p>
        </p:txBody>
      </p:sp>
    </p:spTree>
    <p:extLst>
      <p:ext uri="{BB962C8B-B14F-4D97-AF65-F5344CB8AC3E}">
        <p14:creationId xmlns:p14="http://schemas.microsoft.com/office/powerpoint/2010/main" val="3360142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9A19-C9A6-4781-AE5D-046165973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0147CC-1FBD-4D6B-80FA-FFF4EF4BF8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6D1892-41CD-4167-A2C3-3E3505A275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D345A0-4AED-473C-92B4-BB02052B29E2}"/>
              </a:ext>
            </a:extLst>
          </p:cNvPr>
          <p:cNvSpPr>
            <a:spLocks noGrp="1"/>
          </p:cNvSpPr>
          <p:nvPr>
            <p:ph type="dt" sz="half" idx="10"/>
          </p:nvPr>
        </p:nvSpPr>
        <p:spPr/>
        <p:txBody>
          <a:bodyPr/>
          <a:lstStyle/>
          <a:p>
            <a:fld id="{E819F737-D66A-4DD0-A9FE-C557363516C8}" type="datetimeFigureOut">
              <a:rPr lang="en-GB" smtClean="0"/>
              <a:t>23/02/2023</a:t>
            </a:fld>
            <a:endParaRPr lang="en-GB"/>
          </a:p>
        </p:txBody>
      </p:sp>
      <p:sp>
        <p:nvSpPr>
          <p:cNvPr id="6" name="Footer Placeholder 5">
            <a:extLst>
              <a:ext uri="{FF2B5EF4-FFF2-40B4-BE49-F238E27FC236}">
                <a16:creationId xmlns:a16="http://schemas.microsoft.com/office/drawing/2014/main" id="{59B78E95-AB64-4972-9E18-53D31451E2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32C56-F17A-413A-B712-DF37E6A766E5}"/>
              </a:ext>
            </a:extLst>
          </p:cNvPr>
          <p:cNvSpPr>
            <a:spLocks noGrp="1"/>
          </p:cNvSpPr>
          <p:nvPr>
            <p:ph type="sldNum" sz="quarter" idx="12"/>
          </p:nvPr>
        </p:nvSpPr>
        <p:spPr/>
        <p:txBody>
          <a:bodyPr/>
          <a:lstStyle/>
          <a:p>
            <a:fld id="{85F3AD59-6FDD-4A90-81D4-FF9D08B06AB8}" type="slidenum">
              <a:rPr lang="en-GB" smtClean="0"/>
              <a:t>‹#›</a:t>
            </a:fld>
            <a:endParaRPr lang="en-GB"/>
          </a:p>
        </p:txBody>
      </p:sp>
    </p:spTree>
    <p:extLst>
      <p:ext uri="{BB962C8B-B14F-4D97-AF65-F5344CB8AC3E}">
        <p14:creationId xmlns:p14="http://schemas.microsoft.com/office/powerpoint/2010/main" val="3230446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AC26-72BE-43E1-9F68-4AA664420D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99DD2D-AF9F-4EED-BDC8-318E608AE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25FD6-E328-483B-8E60-C02ECB6CF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1DDE67-8156-433C-9B17-03FEEA22D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EBA526-F550-4AFC-B907-ACB327FF2D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7C2A1C-677E-4C0D-9936-009D602E4C41}"/>
              </a:ext>
            </a:extLst>
          </p:cNvPr>
          <p:cNvSpPr>
            <a:spLocks noGrp="1"/>
          </p:cNvSpPr>
          <p:nvPr>
            <p:ph type="dt" sz="half" idx="10"/>
          </p:nvPr>
        </p:nvSpPr>
        <p:spPr/>
        <p:txBody>
          <a:bodyPr/>
          <a:lstStyle/>
          <a:p>
            <a:fld id="{E819F737-D66A-4DD0-A9FE-C557363516C8}" type="datetimeFigureOut">
              <a:rPr lang="en-GB" smtClean="0"/>
              <a:t>23/02/2023</a:t>
            </a:fld>
            <a:endParaRPr lang="en-GB"/>
          </a:p>
        </p:txBody>
      </p:sp>
      <p:sp>
        <p:nvSpPr>
          <p:cNvPr id="8" name="Footer Placeholder 7">
            <a:extLst>
              <a:ext uri="{FF2B5EF4-FFF2-40B4-BE49-F238E27FC236}">
                <a16:creationId xmlns:a16="http://schemas.microsoft.com/office/drawing/2014/main" id="{1ECFA6D7-7CEB-4825-98D0-526DFF6BBE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D244BF-180D-4869-AF61-94D27DF71E9D}"/>
              </a:ext>
            </a:extLst>
          </p:cNvPr>
          <p:cNvSpPr>
            <a:spLocks noGrp="1"/>
          </p:cNvSpPr>
          <p:nvPr>
            <p:ph type="sldNum" sz="quarter" idx="12"/>
          </p:nvPr>
        </p:nvSpPr>
        <p:spPr/>
        <p:txBody>
          <a:bodyPr/>
          <a:lstStyle/>
          <a:p>
            <a:fld id="{85F3AD59-6FDD-4A90-81D4-FF9D08B06AB8}" type="slidenum">
              <a:rPr lang="en-GB" smtClean="0"/>
              <a:t>‹#›</a:t>
            </a:fld>
            <a:endParaRPr lang="en-GB"/>
          </a:p>
        </p:txBody>
      </p:sp>
    </p:spTree>
    <p:extLst>
      <p:ext uri="{BB962C8B-B14F-4D97-AF65-F5344CB8AC3E}">
        <p14:creationId xmlns:p14="http://schemas.microsoft.com/office/powerpoint/2010/main" val="1982159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372E-221F-4A68-8662-0F31489840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256B80-197A-4E16-A66E-D13F2D8C736D}"/>
              </a:ext>
            </a:extLst>
          </p:cNvPr>
          <p:cNvSpPr>
            <a:spLocks noGrp="1"/>
          </p:cNvSpPr>
          <p:nvPr>
            <p:ph type="dt" sz="half" idx="10"/>
          </p:nvPr>
        </p:nvSpPr>
        <p:spPr/>
        <p:txBody>
          <a:bodyPr/>
          <a:lstStyle/>
          <a:p>
            <a:fld id="{E819F737-D66A-4DD0-A9FE-C557363516C8}" type="datetimeFigureOut">
              <a:rPr lang="en-GB" smtClean="0"/>
              <a:t>23/02/2023</a:t>
            </a:fld>
            <a:endParaRPr lang="en-GB"/>
          </a:p>
        </p:txBody>
      </p:sp>
      <p:sp>
        <p:nvSpPr>
          <p:cNvPr id="4" name="Footer Placeholder 3">
            <a:extLst>
              <a:ext uri="{FF2B5EF4-FFF2-40B4-BE49-F238E27FC236}">
                <a16:creationId xmlns:a16="http://schemas.microsoft.com/office/drawing/2014/main" id="{6668FA9D-A423-489A-B922-AFED3FC906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E8EA14-B7BF-464A-9F3F-91685BF2C935}"/>
              </a:ext>
            </a:extLst>
          </p:cNvPr>
          <p:cNvSpPr>
            <a:spLocks noGrp="1"/>
          </p:cNvSpPr>
          <p:nvPr>
            <p:ph type="sldNum" sz="quarter" idx="12"/>
          </p:nvPr>
        </p:nvSpPr>
        <p:spPr/>
        <p:txBody>
          <a:bodyPr/>
          <a:lstStyle/>
          <a:p>
            <a:fld id="{85F3AD59-6FDD-4A90-81D4-FF9D08B06AB8}" type="slidenum">
              <a:rPr lang="en-GB" smtClean="0"/>
              <a:t>‹#›</a:t>
            </a:fld>
            <a:endParaRPr lang="en-GB"/>
          </a:p>
        </p:txBody>
      </p:sp>
    </p:spTree>
    <p:extLst>
      <p:ext uri="{BB962C8B-B14F-4D97-AF65-F5344CB8AC3E}">
        <p14:creationId xmlns:p14="http://schemas.microsoft.com/office/powerpoint/2010/main" val="110286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1336A-9135-48FB-9191-02A38F687224}"/>
              </a:ext>
            </a:extLst>
          </p:cNvPr>
          <p:cNvSpPr>
            <a:spLocks noGrp="1"/>
          </p:cNvSpPr>
          <p:nvPr>
            <p:ph type="dt" sz="half" idx="10"/>
          </p:nvPr>
        </p:nvSpPr>
        <p:spPr/>
        <p:txBody>
          <a:bodyPr/>
          <a:lstStyle/>
          <a:p>
            <a:fld id="{E819F737-D66A-4DD0-A9FE-C557363516C8}" type="datetimeFigureOut">
              <a:rPr lang="en-GB" smtClean="0"/>
              <a:t>23/02/2023</a:t>
            </a:fld>
            <a:endParaRPr lang="en-GB"/>
          </a:p>
        </p:txBody>
      </p:sp>
      <p:sp>
        <p:nvSpPr>
          <p:cNvPr id="3" name="Footer Placeholder 2">
            <a:extLst>
              <a:ext uri="{FF2B5EF4-FFF2-40B4-BE49-F238E27FC236}">
                <a16:creationId xmlns:a16="http://schemas.microsoft.com/office/drawing/2014/main" id="{900D731F-8AFA-4A92-93A2-C6AD9C73E6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EE1A91-FC78-47DB-A1F3-D9E62B2AF1CD}"/>
              </a:ext>
            </a:extLst>
          </p:cNvPr>
          <p:cNvSpPr>
            <a:spLocks noGrp="1"/>
          </p:cNvSpPr>
          <p:nvPr>
            <p:ph type="sldNum" sz="quarter" idx="12"/>
          </p:nvPr>
        </p:nvSpPr>
        <p:spPr/>
        <p:txBody>
          <a:bodyPr/>
          <a:lstStyle/>
          <a:p>
            <a:fld id="{85F3AD59-6FDD-4A90-81D4-FF9D08B06AB8}" type="slidenum">
              <a:rPr lang="en-GB" smtClean="0"/>
              <a:t>‹#›</a:t>
            </a:fld>
            <a:endParaRPr lang="en-GB"/>
          </a:p>
        </p:txBody>
      </p:sp>
    </p:spTree>
    <p:extLst>
      <p:ext uri="{BB962C8B-B14F-4D97-AF65-F5344CB8AC3E}">
        <p14:creationId xmlns:p14="http://schemas.microsoft.com/office/powerpoint/2010/main" val="1155481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0B030-C48F-47AD-BEA7-54DB635FA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93806E-15DB-4B54-AB11-330CA1521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DCBE9C-9591-4F5E-9322-592745208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7F789-FC2D-4106-9BF7-1A6452278C00}"/>
              </a:ext>
            </a:extLst>
          </p:cNvPr>
          <p:cNvSpPr>
            <a:spLocks noGrp="1"/>
          </p:cNvSpPr>
          <p:nvPr>
            <p:ph type="dt" sz="half" idx="10"/>
          </p:nvPr>
        </p:nvSpPr>
        <p:spPr/>
        <p:txBody>
          <a:bodyPr/>
          <a:lstStyle/>
          <a:p>
            <a:fld id="{E819F737-D66A-4DD0-A9FE-C557363516C8}" type="datetimeFigureOut">
              <a:rPr lang="en-GB" smtClean="0"/>
              <a:t>23/02/2023</a:t>
            </a:fld>
            <a:endParaRPr lang="en-GB"/>
          </a:p>
        </p:txBody>
      </p:sp>
      <p:sp>
        <p:nvSpPr>
          <p:cNvPr id="6" name="Footer Placeholder 5">
            <a:extLst>
              <a:ext uri="{FF2B5EF4-FFF2-40B4-BE49-F238E27FC236}">
                <a16:creationId xmlns:a16="http://schemas.microsoft.com/office/drawing/2014/main" id="{13B855BA-1B71-4CE3-BB51-208D2D110B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7A22A3-AF43-405C-B505-F529F7ABF22E}"/>
              </a:ext>
            </a:extLst>
          </p:cNvPr>
          <p:cNvSpPr>
            <a:spLocks noGrp="1"/>
          </p:cNvSpPr>
          <p:nvPr>
            <p:ph type="sldNum" sz="quarter" idx="12"/>
          </p:nvPr>
        </p:nvSpPr>
        <p:spPr/>
        <p:txBody>
          <a:bodyPr/>
          <a:lstStyle/>
          <a:p>
            <a:fld id="{85F3AD59-6FDD-4A90-81D4-FF9D08B06AB8}" type="slidenum">
              <a:rPr lang="en-GB" smtClean="0"/>
              <a:t>‹#›</a:t>
            </a:fld>
            <a:endParaRPr lang="en-GB"/>
          </a:p>
        </p:txBody>
      </p:sp>
    </p:spTree>
    <p:extLst>
      <p:ext uri="{BB962C8B-B14F-4D97-AF65-F5344CB8AC3E}">
        <p14:creationId xmlns:p14="http://schemas.microsoft.com/office/powerpoint/2010/main" val="32527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A9975-8A57-494E-B35D-F95523086AC8}"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F387C-4ACD-449F-92D7-4AA1BC73D227}" type="slidenum">
              <a:rPr lang="en-GB" smtClean="0"/>
              <a:t>‹#›</a:t>
            </a:fld>
            <a:endParaRPr lang="en-GB"/>
          </a:p>
        </p:txBody>
      </p:sp>
    </p:spTree>
    <p:extLst>
      <p:ext uri="{BB962C8B-B14F-4D97-AF65-F5344CB8AC3E}">
        <p14:creationId xmlns:p14="http://schemas.microsoft.com/office/powerpoint/2010/main" val="971270020"/>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9668-618A-430D-AC75-DFBA0C74E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108658-E4CE-43F7-BD3D-3E55D77D7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3D4E7F-19B0-4C31-A9BE-0FB0DDFC6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BD9878-644F-4F0F-841C-940CB8DBB47C}"/>
              </a:ext>
            </a:extLst>
          </p:cNvPr>
          <p:cNvSpPr>
            <a:spLocks noGrp="1"/>
          </p:cNvSpPr>
          <p:nvPr>
            <p:ph type="dt" sz="half" idx="10"/>
          </p:nvPr>
        </p:nvSpPr>
        <p:spPr/>
        <p:txBody>
          <a:bodyPr/>
          <a:lstStyle/>
          <a:p>
            <a:fld id="{E819F737-D66A-4DD0-A9FE-C557363516C8}" type="datetimeFigureOut">
              <a:rPr lang="en-GB" smtClean="0"/>
              <a:t>23/02/2023</a:t>
            </a:fld>
            <a:endParaRPr lang="en-GB"/>
          </a:p>
        </p:txBody>
      </p:sp>
      <p:sp>
        <p:nvSpPr>
          <p:cNvPr id="6" name="Footer Placeholder 5">
            <a:extLst>
              <a:ext uri="{FF2B5EF4-FFF2-40B4-BE49-F238E27FC236}">
                <a16:creationId xmlns:a16="http://schemas.microsoft.com/office/drawing/2014/main" id="{D59ED7C4-3C30-4D2A-9EFE-C7F1EDCE22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BC74F2-0EE2-4112-B72C-E70F40310577}"/>
              </a:ext>
            </a:extLst>
          </p:cNvPr>
          <p:cNvSpPr>
            <a:spLocks noGrp="1"/>
          </p:cNvSpPr>
          <p:nvPr>
            <p:ph type="sldNum" sz="quarter" idx="12"/>
          </p:nvPr>
        </p:nvSpPr>
        <p:spPr/>
        <p:txBody>
          <a:bodyPr/>
          <a:lstStyle/>
          <a:p>
            <a:fld id="{85F3AD59-6FDD-4A90-81D4-FF9D08B06AB8}" type="slidenum">
              <a:rPr lang="en-GB" smtClean="0"/>
              <a:t>‹#›</a:t>
            </a:fld>
            <a:endParaRPr lang="en-GB"/>
          </a:p>
        </p:txBody>
      </p:sp>
    </p:spTree>
    <p:extLst>
      <p:ext uri="{BB962C8B-B14F-4D97-AF65-F5344CB8AC3E}">
        <p14:creationId xmlns:p14="http://schemas.microsoft.com/office/powerpoint/2010/main" val="1890542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34AB7-85D9-4284-901F-7B05A58A39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ABFFDD-58CB-49C5-82BD-1CE453C5BB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63FA2-13CB-4598-92F7-AAA460F52D61}"/>
              </a:ext>
            </a:extLst>
          </p:cNvPr>
          <p:cNvSpPr>
            <a:spLocks noGrp="1"/>
          </p:cNvSpPr>
          <p:nvPr>
            <p:ph type="dt" sz="half" idx="10"/>
          </p:nvPr>
        </p:nvSpPr>
        <p:spPr/>
        <p:txBody>
          <a:bodyPr/>
          <a:lstStyle/>
          <a:p>
            <a:fld id="{E819F737-D66A-4DD0-A9FE-C557363516C8}" type="datetimeFigureOut">
              <a:rPr lang="en-GB" smtClean="0"/>
              <a:t>23/02/2023</a:t>
            </a:fld>
            <a:endParaRPr lang="en-GB"/>
          </a:p>
        </p:txBody>
      </p:sp>
      <p:sp>
        <p:nvSpPr>
          <p:cNvPr id="5" name="Footer Placeholder 4">
            <a:extLst>
              <a:ext uri="{FF2B5EF4-FFF2-40B4-BE49-F238E27FC236}">
                <a16:creationId xmlns:a16="http://schemas.microsoft.com/office/drawing/2014/main" id="{37E7A2FA-B6C9-4D42-AEB4-BB4235220D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3382E-5F9B-4AA0-9131-0997659FF9E7}"/>
              </a:ext>
            </a:extLst>
          </p:cNvPr>
          <p:cNvSpPr>
            <a:spLocks noGrp="1"/>
          </p:cNvSpPr>
          <p:nvPr>
            <p:ph type="sldNum" sz="quarter" idx="12"/>
          </p:nvPr>
        </p:nvSpPr>
        <p:spPr/>
        <p:txBody>
          <a:bodyPr/>
          <a:lstStyle/>
          <a:p>
            <a:fld id="{85F3AD59-6FDD-4A90-81D4-FF9D08B06AB8}" type="slidenum">
              <a:rPr lang="en-GB" smtClean="0"/>
              <a:t>‹#›</a:t>
            </a:fld>
            <a:endParaRPr lang="en-GB"/>
          </a:p>
        </p:txBody>
      </p:sp>
    </p:spTree>
    <p:extLst>
      <p:ext uri="{BB962C8B-B14F-4D97-AF65-F5344CB8AC3E}">
        <p14:creationId xmlns:p14="http://schemas.microsoft.com/office/powerpoint/2010/main" val="2072419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C24C2-69B3-4D4F-8F56-8B13046949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869092-838F-40F9-8FA6-0C13F19A7C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BF695-8F3C-4087-B5C1-262087171603}"/>
              </a:ext>
            </a:extLst>
          </p:cNvPr>
          <p:cNvSpPr>
            <a:spLocks noGrp="1"/>
          </p:cNvSpPr>
          <p:nvPr>
            <p:ph type="dt" sz="half" idx="10"/>
          </p:nvPr>
        </p:nvSpPr>
        <p:spPr/>
        <p:txBody>
          <a:bodyPr/>
          <a:lstStyle/>
          <a:p>
            <a:fld id="{E819F737-D66A-4DD0-A9FE-C557363516C8}" type="datetimeFigureOut">
              <a:rPr lang="en-GB" smtClean="0"/>
              <a:t>23/02/2023</a:t>
            </a:fld>
            <a:endParaRPr lang="en-GB"/>
          </a:p>
        </p:txBody>
      </p:sp>
      <p:sp>
        <p:nvSpPr>
          <p:cNvPr id="5" name="Footer Placeholder 4">
            <a:extLst>
              <a:ext uri="{FF2B5EF4-FFF2-40B4-BE49-F238E27FC236}">
                <a16:creationId xmlns:a16="http://schemas.microsoft.com/office/drawing/2014/main" id="{A7F18FCB-14A7-4772-B6DE-33A392AEA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543353-97E4-49AB-B5F8-03B1A4B0CB42}"/>
              </a:ext>
            </a:extLst>
          </p:cNvPr>
          <p:cNvSpPr>
            <a:spLocks noGrp="1"/>
          </p:cNvSpPr>
          <p:nvPr>
            <p:ph type="sldNum" sz="quarter" idx="12"/>
          </p:nvPr>
        </p:nvSpPr>
        <p:spPr/>
        <p:txBody>
          <a:bodyPr/>
          <a:lstStyle/>
          <a:p>
            <a:fld id="{85F3AD59-6FDD-4A90-81D4-FF9D08B06AB8}" type="slidenum">
              <a:rPr lang="en-GB" smtClean="0"/>
              <a:t>‹#›</a:t>
            </a:fld>
            <a:endParaRPr lang="en-GB"/>
          </a:p>
        </p:txBody>
      </p:sp>
    </p:spTree>
    <p:extLst>
      <p:ext uri="{BB962C8B-B14F-4D97-AF65-F5344CB8AC3E}">
        <p14:creationId xmlns:p14="http://schemas.microsoft.com/office/powerpoint/2010/main" val="306934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7A9975-8A57-494E-B35D-F95523086AC8}"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F387C-4ACD-449F-92D7-4AA1BC73D227}" type="slidenum">
              <a:rPr lang="en-GB" smtClean="0"/>
              <a:t>‹#›</a:t>
            </a:fld>
            <a:endParaRPr lang="en-GB"/>
          </a:p>
        </p:txBody>
      </p:sp>
    </p:spTree>
    <p:extLst>
      <p:ext uri="{BB962C8B-B14F-4D97-AF65-F5344CB8AC3E}">
        <p14:creationId xmlns:p14="http://schemas.microsoft.com/office/powerpoint/2010/main" val="1960282696"/>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7A9975-8A57-494E-B35D-F95523086AC8}"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F387C-4ACD-449F-92D7-4AA1BC73D227}" type="slidenum">
              <a:rPr lang="en-GB" smtClean="0"/>
              <a:t>‹#›</a:t>
            </a:fld>
            <a:endParaRPr lang="en-GB"/>
          </a:p>
        </p:txBody>
      </p:sp>
    </p:spTree>
    <p:extLst>
      <p:ext uri="{BB962C8B-B14F-4D97-AF65-F5344CB8AC3E}">
        <p14:creationId xmlns:p14="http://schemas.microsoft.com/office/powerpoint/2010/main" val="1267535639"/>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7A9975-8A57-494E-B35D-F95523086AC8}" type="datetimeFigureOut">
              <a:rPr lang="en-GB" smtClean="0"/>
              <a:t>23/02/2023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F387C-4ACD-449F-92D7-4AA1BC73D227}" type="slidenum">
              <a:rPr lang="en-GB" smtClean="0"/>
              <a:t>‹#›</a:t>
            </a:fld>
            <a:endParaRPr lang="en-GB"/>
          </a:p>
        </p:txBody>
      </p:sp>
    </p:spTree>
    <p:extLst>
      <p:ext uri="{BB962C8B-B14F-4D97-AF65-F5344CB8AC3E}">
        <p14:creationId xmlns:p14="http://schemas.microsoft.com/office/powerpoint/2010/main" val="3500628871"/>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7A9975-8A57-494E-B35D-F95523086AC8}" type="datetimeFigureOut">
              <a:rPr lang="en-GB" smtClean="0"/>
              <a:t>23/02/2023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F387C-4ACD-449F-92D7-4AA1BC73D227}" type="slidenum">
              <a:rPr lang="en-GB" smtClean="0"/>
              <a:t>‹#›</a:t>
            </a:fld>
            <a:endParaRPr lang="en-GB"/>
          </a:p>
        </p:txBody>
      </p:sp>
    </p:spTree>
    <p:extLst>
      <p:ext uri="{BB962C8B-B14F-4D97-AF65-F5344CB8AC3E}">
        <p14:creationId xmlns:p14="http://schemas.microsoft.com/office/powerpoint/2010/main" val="1436560870"/>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A9975-8A57-494E-B35D-F95523086AC8}" type="datetimeFigureOut">
              <a:rPr lang="en-GB" smtClean="0"/>
              <a:t>23/02/2023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F387C-4ACD-449F-92D7-4AA1BC73D227}" type="slidenum">
              <a:rPr lang="en-GB" smtClean="0"/>
              <a:t>‹#›</a:t>
            </a:fld>
            <a:endParaRPr lang="en-GB"/>
          </a:p>
        </p:txBody>
      </p:sp>
    </p:spTree>
    <p:extLst>
      <p:ext uri="{BB962C8B-B14F-4D97-AF65-F5344CB8AC3E}">
        <p14:creationId xmlns:p14="http://schemas.microsoft.com/office/powerpoint/2010/main" val="239026243"/>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7A9975-8A57-494E-B35D-F95523086AC8}"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F387C-4ACD-449F-92D7-4AA1BC73D227}" type="slidenum">
              <a:rPr lang="en-GB" smtClean="0"/>
              <a:t>‹#›</a:t>
            </a:fld>
            <a:endParaRPr lang="en-GB"/>
          </a:p>
        </p:txBody>
      </p:sp>
    </p:spTree>
    <p:extLst>
      <p:ext uri="{BB962C8B-B14F-4D97-AF65-F5344CB8AC3E}">
        <p14:creationId xmlns:p14="http://schemas.microsoft.com/office/powerpoint/2010/main" val="1695466552"/>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7A9975-8A57-494E-B35D-F95523086AC8}"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F387C-4ACD-449F-92D7-4AA1BC73D227}" type="slidenum">
              <a:rPr lang="en-GB" smtClean="0"/>
              <a:t>‹#›</a:t>
            </a:fld>
            <a:endParaRPr lang="en-GB"/>
          </a:p>
        </p:txBody>
      </p:sp>
    </p:spTree>
    <p:extLst>
      <p:ext uri="{BB962C8B-B14F-4D97-AF65-F5344CB8AC3E}">
        <p14:creationId xmlns:p14="http://schemas.microsoft.com/office/powerpoint/2010/main" val="3374917476"/>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A9975-8A57-494E-B35D-F95523086AC8}" type="datetimeFigureOut">
              <a:rPr lang="en-GB" smtClean="0"/>
              <a:t>23/02/2023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F387C-4ACD-449F-92D7-4AA1BC73D227}" type="slidenum">
              <a:rPr lang="en-GB" smtClean="0"/>
              <a:t>‹#›</a:t>
            </a:fld>
            <a:endParaRPr lang="en-GB"/>
          </a:p>
        </p:txBody>
      </p:sp>
    </p:spTree>
    <p:extLst>
      <p:ext uri="{BB962C8B-B14F-4D97-AF65-F5344CB8AC3E}">
        <p14:creationId xmlns:p14="http://schemas.microsoft.com/office/powerpoint/2010/main" val="8995413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EB4E6-6B32-4629-A6FD-B9BA05827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1E360D-9436-4CC8-B62A-89654F8B9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7B6806-717A-4E94-BA4A-3D4DFAFF5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9F737-D66A-4DD0-A9FE-C557363516C8}" type="datetimeFigureOut">
              <a:rPr lang="en-GB" smtClean="0"/>
              <a:t>23/02/2023</a:t>
            </a:fld>
            <a:endParaRPr lang="en-GB"/>
          </a:p>
        </p:txBody>
      </p:sp>
      <p:sp>
        <p:nvSpPr>
          <p:cNvPr id="5" name="Footer Placeholder 4">
            <a:extLst>
              <a:ext uri="{FF2B5EF4-FFF2-40B4-BE49-F238E27FC236}">
                <a16:creationId xmlns:a16="http://schemas.microsoft.com/office/drawing/2014/main" id="{F0DB0670-8626-4CB6-92D4-198D0AA82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23D62C-E331-4107-80AE-F917F6E71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3AD59-6FDD-4A90-81D4-FF9D08B06AB8}" type="slidenum">
              <a:rPr lang="en-GB" smtClean="0"/>
              <a:t>‹#›</a:t>
            </a:fld>
            <a:endParaRPr lang="en-GB"/>
          </a:p>
        </p:txBody>
      </p:sp>
    </p:spTree>
    <p:extLst>
      <p:ext uri="{BB962C8B-B14F-4D97-AF65-F5344CB8AC3E}">
        <p14:creationId xmlns:p14="http://schemas.microsoft.com/office/powerpoint/2010/main" val="41627179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ventry.gov.uk/ha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oventry.gov.uk/costofliving"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oventry.gov.uk/holiday-activities-food/coventry-holiday-activities-food-programme/4"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haf@coventry.gov.uk"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124B-35D3-44F5-BB2A-309D5A016A32}"/>
              </a:ext>
            </a:extLst>
          </p:cNvPr>
          <p:cNvSpPr>
            <a:spLocks noGrp="1"/>
          </p:cNvSpPr>
          <p:nvPr>
            <p:ph type="title"/>
          </p:nvPr>
        </p:nvSpPr>
        <p:spPr>
          <a:xfrm>
            <a:off x="428537" y="2668516"/>
            <a:ext cx="5160606" cy="1325563"/>
          </a:xfrm>
        </p:spPr>
        <p:txBody>
          <a:bodyPr>
            <a:noAutofit/>
          </a:bodyPr>
          <a:lstStyle/>
          <a:p>
            <a:pPr algn="ctr"/>
            <a:r>
              <a:rPr lang="en-GB" sz="4000" b="1">
                <a:latin typeface="Segoe UI" panose="020B0502040204020203" pitchFamily="34" charset="0"/>
                <a:cs typeface="Segoe UI" panose="020B0502040204020203" pitchFamily="34" charset="0"/>
              </a:rPr>
              <a:t>Coventry HAF</a:t>
            </a:r>
            <a:br>
              <a:rPr lang="en-GB" sz="4000" b="1">
                <a:latin typeface="Segoe UI" panose="020B0502040204020203" pitchFamily="34" charset="0"/>
                <a:cs typeface="Segoe UI" panose="020B0502040204020203" pitchFamily="34" charset="0"/>
              </a:rPr>
            </a:br>
            <a:r>
              <a:rPr lang="en-GB" sz="4000" b="1">
                <a:latin typeface="Segoe UI" panose="020B0502040204020203" pitchFamily="34" charset="0"/>
                <a:cs typeface="Segoe UI" panose="020B0502040204020203" pitchFamily="34" charset="0"/>
              </a:rPr>
              <a:t>Spring Fun 2023 </a:t>
            </a:r>
            <a:br>
              <a:rPr lang="en-GB" b="1">
                <a:latin typeface="Segoe UI" panose="020B0502040204020203" pitchFamily="34" charset="0"/>
                <a:cs typeface="Segoe UI" panose="020B0502040204020203" pitchFamily="34" charset="0"/>
              </a:rPr>
            </a:br>
            <a:br>
              <a:rPr lang="en-GB" b="1">
                <a:latin typeface="Segoe UI" panose="020B0502040204020203" pitchFamily="34" charset="0"/>
                <a:cs typeface="Segoe UI" panose="020B0502040204020203" pitchFamily="34" charset="0"/>
              </a:rPr>
            </a:br>
            <a:r>
              <a:rPr lang="en-GB" sz="3600" b="1">
                <a:latin typeface="Segoe UI" panose="020B0502040204020203" pitchFamily="34" charset="0"/>
                <a:cs typeface="Segoe UI" panose="020B0502040204020203" pitchFamily="34" charset="0"/>
              </a:rPr>
              <a:t>Provider </a:t>
            </a:r>
            <a:br>
              <a:rPr lang="en-GB" sz="3600" b="1">
                <a:latin typeface="Segoe UI" panose="020B0502040204020203" pitchFamily="34" charset="0"/>
                <a:cs typeface="Segoe UI" panose="020B0502040204020203" pitchFamily="34" charset="0"/>
              </a:rPr>
            </a:br>
            <a:r>
              <a:rPr lang="en-GB" sz="3600" b="1">
                <a:latin typeface="Segoe UI" panose="020B0502040204020203" pitchFamily="34" charset="0"/>
                <a:cs typeface="Segoe UI" panose="020B0502040204020203" pitchFamily="34" charset="0"/>
              </a:rPr>
              <a:t>briefing sessions</a:t>
            </a:r>
            <a:br>
              <a:rPr lang="en-GB" b="1">
                <a:latin typeface="Segoe UI" panose="020B0502040204020203" pitchFamily="34" charset="0"/>
                <a:cs typeface="Segoe UI" panose="020B0502040204020203" pitchFamily="34" charset="0"/>
              </a:rPr>
            </a:br>
            <a:br>
              <a:rPr lang="en-GB" b="1">
                <a:latin typeface="Segoe UI" panose="020B0502040204020203" pitchFamily="34" charset="0"/>
                <a:cs typeface="Segoe UI" panose="020B0502040204020203" pitchFamily="34" charset="0"/>
              </a:rPr>
            </a:br>
            <a:r>
              <a:rPr lang="en-GB" sz="3200" b="1">
                <a:latin typeface="Segoe UI" panose="020B0502040204020203" pitchFamily="34" charset="0"/>
                <a:cs typeface="Segoe UI" panose="020B0502040204020203" pitchFamily="34" charset="0"/>
              </a:rPr>
              <a:t>23</a:t>
            </a:r>
            <a:r>
              <a:rPr lang="en-GB" sz="3200" b="1" baseline="30000">
                <a:latin typeface="Segoe UI" panose="020B0502040204020203" pitchFamily="34" charset="0"/>
                <a:cs typeface="Segoe UI" panose="020B0502040204020203" pitchFamily="34" charset="0"/>
              </a:rPr>
              <a:t>rd</a:t>
            </a:r>
            <a:r>
              <a:rPr lang="en-GB" sz="3200" b="1">
                <a:latin typeface="Segoe UI" panose="020B0502040204020203" pitchFamily="34" charset="0"/>
                <a:cs typeface="Segoe UI" panose="020B0502040204020203" pitchFamily="34" charset="0"/>
              </a:rPr>
              <a:t> February &amp;</a:t>
            </a:r>
            <a:r>
              <a:rPr lang="en-GB" sz="3200" b="1" baseline="30000">
                <a:latin typeface="Segoe UI" panose="020B0502040204020203" pitchFamily="34" charset="0"/>
                <a:cs typeface="Segoe UI" panose="020B0502040204020203" pitchFamily="34" charset="0"/>
              </a:rPr>
              <a:t> </a:t>
            </a:r>
            <a:r>
              <a:rPr lang="en-GB" sz="3200" b="1">
                <a:latin typeface="Segoe UI" panose="020B0502040204020203" pitchFamily="34" charset="0"/>
                <a:cs typeface="Segoe UI" panose="020B0502040204020203" pitchFamily="34" charset="0"/>
              </a:rPr>
              <a:t> </a:t>
            </a:r>
            <a:br>
              <a:rPr lang="en-GB" sz="3200" b="1">
                <a:latin typeface="Segoe UI" panose="020B0502040204020203" pitchFamily="34" charset="0"/>
                <a:cs typeface="Segoe UI" panose="020B0502040204020203" pitchFamily="34" charset="0"/>
              </a:rPr>
            </a:br>
            <a:r>
              <a:rPr lang="en-GB" sz="3200" b="1">
                <a:latin typeface="Segoe UI" panose="020B0502040204020203" pitchFamily="34" charset="0"/>
                <a:cs typeface="Segoe UI" panose="020B0502040204020203" pitchFamily="34" charset="0"/>
              </a:rPr>
              <a:t>1</a:t>
            </a:r>
            <a:r>
              <a:rPr lang="en-GB" sz="3200" b="1" baseline="30000">
                <a:latin typeface="Segoe UI" panose="020B0502040204020203" pitchFamily="34" charset="0"/>
                <a:cs typeface="Segoe UI" panose="020B0502040204020203" pitchFamily="34" charset="0"/>
              </a:rPr>
              <a:t>st</a:t>
            </a:r>
            <a:r>
              <a:rPr lang="en-GB" sz="3200" b="1">
                <a:latin typeface="Segoe UI" panose="020B0502040204020203" pitchFamily="34" charset="0"/>
                <a:cs typeface="Segoe UI" panose="020B0502040204020203" pitchFamily="34" charset="0"/>
              </a:rPr>
              <a:t> March 2023</a:t>
            </a:r>
          </a:p>
        </p:txBody>
      </p:sp>
      <p:pic>
        <p:nvPicPr>
          <p:cNvPr id="4" name="Picture 3" descr="A picture containing text, person, screenshot&#10;&#10;Description automatically generated">
            <a:extLst>
              <a:ext uri="{FF2B5EF4-FFF2-40B4-BE49-F238E27FC236}">
                <a16:creationId xmlns:a16="http://schemas.microsoft.com/office/drawing/2014/main" id="{BBC9FB18-0A60-D140-4209-DA7C42F90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841" y="841958"/>
            <a:ext cx="4059700" cy="5336541"/>
          </a:xfrm>
          <a:prstGeom prst="rect">
            <a:avLst/>
          </a:prstGeom>
        </p:spPr>
      </p:pic>
    </p:spTree>
    <p:extLst>
      <p:ext uri="{BB962C8B-B14F-4D97-AF65-F5344CB8AC3E}">
        <p14:creationId xmlns:p14="http://schemas.microsoft.com/office/powerpoint/2010/main" val="1589821409"/>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371469" y="1137211"/>
            <a:ext cx="11597923" cy="5382270"/>
          </a:xfrm>
        </p:spPr>
        <p:txBody>
          <a:bodyPr anchor="t">
            <a:normAutofit/>
          </a:bodyPr>
          <a:lstStyle/>
          <a:p>
            <a:pPr>
              <a:lnSpc>
                <a:spcPct val="120000"/>
              </a:lnSpc>
            </a:pPr>
            <a:r>
              <a:rPr lang="en-GB" sz="2400">
                <a:latin typeface="Segoe UI" panose="020B0502040204020203" pitchFamily="34" charset="0"/>
                <a:cs typeface="Segoe UI" panose="020B0502040204020203" pitchFamily="34" charset="0"/>
              </a:rPr>
              <a:t>Brochures available at libraries, family hubs and other venues (15</a:t>
            </a:r>
            <a:r>
              <a:rPr lang="en-GB" sz="2400" baseline="30000">
                <a:latin typeface="Segoe UI" panose="020B0502040204020203" pitchFamily="34" charset="0"/>
                <a:cs typeface="Segoe UI" panose="020B0502040204020203" pitchFamily="34" charset="0"/>
              </a:rPr>
              <a:t>th</a:t>
            </a:r>
            <a:r>
              <a:rPr lang="en-GB" sz="2400">
                <a:latin typeface="Segoe UI" panose="020B0502040204020203" pitchFamily="34" charset="0"/>
                <a:cs typeface="Segoe UI" panose="020B0502040204020203" pitchFamily="34" charset="0"/>
              </a:rPr>
              <a:t> March onwards)</a:t>
            </a:r>
          </a:p>
          <a:p>
            <a:pPr>
              <a:lnSpc>
                <a:spcPct val="120000"/>
              </a:lnSpc>
            </a:pPr>
            <a:r>
              <a:rPr lang="en-GB" sz="2400">
                <a:latin typeface="Segoe UI" panose="020B0502040204020203" pitchFamily="34" charset="0"/>
                <a:cs typeface="Segoe UI" panose="020B0502040204020203" pitchFamily="34" charset="0"/>
              </a:rPr>
              <a:t>Further communications to HAF school champions &amp; Council/partnership staff who work with children &amp; families (15</a:t>
            </a:r>
            <a:r>
              <a:rPr lang="en-GB" sz="2400" baseline="30000">
                <a:latin typeface="Segoe UI" panose="020B0502040204020203" pitchFamily="34" charset="0"/>
                <a:cs typeface="Segoe UI" panose="020B0502040204020203" pitchFamily="34" charset="0"/>
              </a:rPr>
              <a:t>th</a:t>
            </a:r>
            <a:r>
              <a:rPr lang="en-GB" sz="2400">
                <a:latin typeface="Segoe UI" panose="020B0502040204020203" pitchFamily="34" charset="0"/>
                <a:cs typeface="Segoe UI" panose="020B0502040204020203" pitchFamily="34" charset="0"/>
              </a:rPr>
              <a:t> March)</a:t>
            </a:r>
          </a:p>
          <a:p>
            <a:pPr>
              <a:lnSpc>
                <a:spcPct val="120000"/>
              </a:lnSpc>
            </a:pPr>
            <a:r>
              <a:rPr lang="en-GB" sz="2400">
                <a:latin typeface="Segoe UI" panose="020B0502040204020203" pitchFamily="34" charset="0"/>
                <a:cs typeface="Segoe UI" panose="020B0502040204020203" pitchFamily="34" charset="0"/>
              </a:rPr>
              <a:t>Marketing on Council screens throughout Coventry (13</a:t>
            </a:r>
            <a:r>
              <a:rPr lang="en-GB" sz="2400" baseline="30000">
                <a:latin typeface="Segoe UI" panose="020B0502040204020203" pitchFamily="34" charset="0"/>
                <a:cs typeface="Segoe UI" panose="020B0502040204020203" pitchFamily="34" charset="0"/>
              </a:rPr>
              <a:t>th</a:t>
            </a:r>
            <a:r>
              <a:rPr lang="en-GB" sz="2400">
                <a:latin typeface="Segoe UI" panose="020B0502040204020203" pitchFamily="34" charset="0"/>
                <a:cs typeface="Segoe UI" panose="020B0502040204020203" pitchFamily="34" charset="0"/>
              </a:rPr>
              <a:t> March onwards)</a:t>
            </a:r>
          </a:p>
          <a:p>
            <a:pPr>
              <a:lnSpc>
                <a:spcPct val="120000"/>
              </a:lnSpc>
            </a:pPr>
            <a:r>
              <a:rPr lang="en-GB" sz="2400">
                <a:latin typeface="Segoe UI" panose="020B0502040204020203" pitchFamily="34" charset="0"/>
                <a:cs typeface="Segoe UI" panose="020B0502040204020203" pitchFamily="34" charset="0"/>
              </a:rPr>
              <a:t>Further text and email prompts to parents/carers (throughout March) </a:t>
            </a:r>
          </a:p>
          <a:p>
            <a:pPr>
              <a:lnSpc>
                <a:spcPct val="120000"/>
              </a:lnSpc>
            </a:pPr>
            <a:r>
              <a:rPr lang="en-GB" sz="2400">
                <a:latin typeface="Segoe UI" panose="020B0502040204020203" pitchFamily="34" charset="0"/>
                <a:cs typeface="Segoe UI" panose="020B0502040204020203" pitchFamily="34" charset="0"/>
              </a:rPr>
              <a:t>Social media (Facebook) activity (throughout March)</a:t>
            </a:r>
          </a:p>
          <a:p>
            <a:pPr>
              <a:lnSpc>
                <a:spcPct val="120000"/>
              </a:lnSpc>
            </a:pPr>
            <a:endParaRPr lang="en-GB" sz="2400">
              <a:latin typeface="Segoe UI" panose="020B0502040204020203" pitchFamily="34" charset="0"/>
              <a:cs typeface="Segoe UI" panose="020B0502040204020203" pitchFamily="34" charset="0"/>
            </a:endParaRP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9143"/>
            <a:ext cx="7159264" cy="1128068"/>
          </a:xfrm>
        </p:spPr>
        <p:txBody>
          <a:bodyPr anchor="ctr">
            <a:noAutofit/>
          </a:bodyPr>
          <a:lstStyle/>
          <a:p>
            <a:r>
              <a:rPr lang="en-GB" sz="4000" b="1">
                <a:latin typeface="Segoe UI" panose="020B0502040204020203" pitchFamily="34" charset="0"/>
                <a:cs typeface="Segoe UI" panose="020B0502040204020203" pitchFamily="34" charset="0"/>
              </a:rPr>
              <a:t>HAF programme marketing</a:t>
            </a:r>
          </a:p>
        </p:txBody>
      </p:sp>
    </p:spTree>
    <p:extLst>
      <p:ext uri="{BB962C8B-B14F-4D97-AF65-F5344CB8AC3E}">
        <p14:creationId xmlns:p14="http://schemas.microsoft.com/office/powerpoint/2010/main" val="3924762091"/>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7" name="Freeform: Shape 4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utoShape 2" descr="Where Light Falls - Coventry Cathedral | Historic England">
            <a:extLst>
              <a:ext uri="{FF2B5EF4-FFF2-40B4-BE49-F238E27FC236}">
                <a16:creationId xmlns:a16="http://schemas.microsoft.com/office/drawing/2014/main" id="{887B4834-738A-4E27-85D9-45E204C766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utoShape 4" descr="Where Light Falls - Coventry Cathedral | Historic England">
            <a:extLst>
              <a:ext uri="{FF2B5EF4-FFF2-40B4-BE49-F238E27FC236}">
                <a16:creationId xmlns:a16="http://schemas.microsoft.com/office/drawing/2014/main" id="{1A50E707-94B6-40AA-B343-2343F901333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utoShape 6" descr="Where Light Falls - Coventry Cathedral | Historic England">
            <a:extLst>
              <a:ext uri="{FF2B5EF4-FFF2-40B4-BE49-F238E27FC236}">
                <a16:creationId xmlns:a16="http://schemas.microsoft.com/office/drawing/2014/main" id="{B2F0D59A-C114-4CA0-B5A1-BD1FDC1B0794}"/>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utoShape 8" descr="Where Light Falls - Coventry Cathedral | Historic England">
            <a:extLst>
              <a:ext uri="{FF2B5EF4-FFF2-40B4-BE49-F238E27FC236}">
                <a16:creationId xmlns:a16="http://schemas.microsoft.com/office/drawing/2014/main" id="{2CA8E978-1E9C-41DF-BA15-F32F98FBEEAE}"/>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89531AF9-7B5E-4CFB-9771-E1CB4CB9AFE4}"/>
              </a:ext>
            </a:extLst>
          </p:cNvPr>
          <p:cNvSpPr txBox="1">
            <a:spLocks/>
          </p:cNvSpPr>
          <p:nvPr/>
        </p:nvSpPr>
        <p:spPr>
          <a:xfrm>
            <a:off x="347754" y="1865343"/>
            <a:ext cx="523859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400" b="1" i="0" u="none" strike="noStrike" kern="1200" cap="none" spc="0" normalizeH="0" baseline="0" noProof="0">
              <a:ln>
                <a:noFill/>
              </a:ln>
              <a:solidFill>
                <a:prstClr val="white"/>
              </a:solidFill>
              <a:effectLst/>
              <a:uLnTx/>
              <a:uFillTx/>
              <a:latin typeface="Segoe UI" panose="020B0502040204020203" pitchFamily="34" charset="0"/>
              <a:ea typeface="+mj-ea"/>
              <a:cs typeface="Segoe UI" panose="020B0502040204020203" pitchFamily="34" charset="0"/>
            </a:endParaRPr>
          </a:p>
        </p:txBody>
      </p:sp>
      <p:sp>
        <p:nvSpPr>
          <p:cNvPr id="13" name="Title 1">
            <a:extLst>
              <a:ext uri="{FF2B5EF4-FFF2-40B4-BE49-F238E27FC236}">
                <a16:creationId xmlns:a16="http://schemas.microsoft.com/office/drawing/2014/main" id="{3D0A87EC-3156-4212-B057-1BB7B377C000}"/>
              </a:ext>
            </a:extLst>
          </p:cNvPr>
          <p:cNvSpPr>
            <a:spLocks noGrp="1"/>
          </p:cNvSpPr>
          <p:nvPr>
            <p:ph type="title"/>
          </p:nvPr>
        </p:nvSpPr>
        <p:spPr>
          <a:xfrm>
            <a:off x="1269607" y="186300"/>
            <a:ext cx="5648028" cy="573673"/>
          </a:xfrm>
        </p:spPr>
        <p:txBody>
          <a:bodyPr>
            <a:normAutofit fontScale="90000"/>
          </a:bodyPr>
          <a:lstStyle/>
          <a:p>
            <a:r>
              <a:rPr lang="en-GB" sz="3600" b="1">
                <a:solidFill>
                  <a:schemeClr val="bg1"/>
                </a:solidFill>
                <a:latin typeface="Segoe UI" panose="020B0502040204020203" pitchFamily="34" charset="0"/>
                <a:cs typeface="Segoe UI" panose="020B0502040204020203" pitchFamily="34" charset="0"/>
              </a:rPr>
              <a:t>Provider marketing</a:t>
            </a:r>
          </a:p>
        </p:txBody>
      </p:sp>
      <p:sp>
        <p:nvSpPr>
          <p:cNvPr id="14" name="TextBox 13">
            <a:extLst>
              <a:ext uri="{FF2B5EF4-FFF2-40B4-BE49-F238E27FC236}">
                <a16:creationId xmlns:a16="http://schemas.microsoft.com/office/drawing/2014/main" id="{1F2CE843-0A4B-40CB-910F-CC0E2170D9DF}"/>
              </a:ext>
            </a:extLst>
          </p:cNvPr>
          <p:cNvSpPr txBox="1"/>
          <p:nvPr/>
        </p:nvSpPr>
        <p:spPr>
          <a:xfrm>
            <a:off x="320496" y="1080348"/>
            <a:ext cx="7997931" cy="541686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Strong awareness of HAF marketing -  including Coventry HAF webpages (google “Coventry HAF”)</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Maximising use of HAF team/central marketing approaches and assets </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Proactive marketing of clubs and activities (word of mouth, existing contacts, social media, flyers, radio, face-to-face, websites, media, schools etc.)</a:t>
            </a:r>
            <a:endParaRPr kumimoji="0" lang="en-GB" sz="22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20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Good image/video capture (e.g. close-ups of children’s faces enjoying activities, gender and ethnic diversity, showing groups of children, venue etc.)</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20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Image/video capture posted on social media, used for future marketing and made available to the HAF team for wider HAF marketing and promotion  </a:t>
            </a:r>
          </a:p>
        </p:txBody>
      </p:sp>
      <p:pic>
        <p:nvPicPr>
          <p:cNvPr id="17" name="Picture 16" descr="Logo&#10;&#10;Description automatically generated">
            <a:extLst>
              <a:ext uri="{FF2B5EF4-FFF2-40B4-BE49-F238E27FC236}">
                <a16:creationId xmlns:a16="http://schemas.microsoft.com/office/drawing/2014/main" id="{9F889015-74E5-40AE-85D9-6CB3B01D1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6" y="213142"/>
            <a:ext cx="1118132" cy="749234"/>
          </a:xfrm>
          <a:prstGeom prst="rect">
            <a:avLst/>
          </a:prstGeom>
        </p:spPr>
      </p:pic>
      <p:pic>
        <p:nvPicPr>
          <p:cNvPr id="18" name="Picture 17" descr="Logo&#10;&#10;Description automatically generated">
            <a:extLst>
              <a:ext uri="{FF2B5EF4-FFF2-40B4-BE49-F238E27FC236}">
                <a16:creationId xmlns:a16="http://schemas.microsoft.com/office/drawing/2014/main" id="{DC2A9F98-9575-4F2C-9936-C0CFCAFFBC0E}"/>
              </a:ext>
            </a:extLst>
          </p:cNvPr>
          <p:cNvPicPr>
            <a:picLocks noChangeAspect="1"/>
          </p:cNvPicPr>
          <p:nvPr/>
        </p:nvPicPr>
        <p:blipFill rotWithShape="1">
          <a:blip r:embed="rId3">
            <a:extLst>
              <a:ext uri="{28A0092B-C50C-407E-A947-70E740481C1C}">
                <a14:useLocalDpi xmlns:a14="http://schemas.microsoft.com/office/drawing/2010/main" val="0"/>
              </a:ext>
            </a:extLst>
          </a:blip>
          <a:srcRect r="-2" b="-2"/>
          <a:stretch/>
        </p:blipFill>
        <p:spPr>
          <a:xfrm>
            <a:off x="10946602" y="171262"/>
            <a:ext cx="923335" cy="923335"/>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2" name="Picture 1" descr="A picture containing text, person, screenshot&#10;&#10;Description automatically generated">
            <a:extLst>
              <a:ext uri="{FF2B5EF4-FFF2-40B4-BE49-F238E27FC236}">
                <a16:creationId xmlns:a16="http://schemas.microsoft.com/office/drawing/2014/main" id="{70EFD5FE-F402-85DE-C71F-FD7D080B7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011" y="1268619"/>
            <a:ext cx="3518833" cy="4625562"/>
          </a:xfrm>
          <a:prstGeom prst="rect">
            <a:avLst/>
          </a:prstGeom>
        </p:spPr>
      </p:pic>
    </p:spTree>
    <p:extLst>
      <p:ext uri="{BB962C8B-B14F-4D97-AF65-F5344CB8AC3E}">
        <p14:creationId xmlns:p14="http://schemas.microsoft.com/office/powerpoint/2010/main" val="378656051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363080" y="1216655"/>
            <a:ext cx="10709111" cy="4424690"/>
          </a:xfrm>
        </p:spPr>
        <p:txBody>
          <a:bodyPr anchor="t">
            <a:normAutofit/>
          </a:bodyPr>
          <a:lstStyle/>
          <a:p>
            <a:pPr>
              <a:lnSpc>
                <a:spcPct val="120000"/>
              </a:lnSpc>
            </a:pPr>
            <a:r>
              <a:rPr lang="en-GB" sz="2000">
                <a:latin typeface="Segoe UI" panose="020B0502040204020203" pitchFamily="34" charset="0"/>
                <a:cs typeface="Segoe UI" panose="020B0502040204020203" pitchFamily="34" charset="0"/>
              </a:rPr>
              <a:t>Attendance at Festive Fun 2022 was up 30% compared to Festive Fun 2021.</a:t>
            </a:r>
            <a:endParaRPr lang="en-GB" sz="2000">
              <a:solidFill>
                <a:srgbClr val="FF0000"/>
              </a:solidFill>
              <a:highlight>
                <a:srgbClr val="FFFF00"/>
              </a:highlight>
              <a:latin typeface="Segoe UI" panose="020B0502040204020203" pitchFamily="34" charset="0"/>
              <a:cs typeface="Segoe UI" panose="020B0502040204020203" pitchFamily="34" charset="0"/>
            </a:endParaRPr>
          </a:p>
          <a:p>
            <a:pPr>
              <a:lnSpc>
                <a:spcPct val="120000"/>
              </a:lnSpc>
            </a:pPr>
            <a:r>
              <a:rPr lang="en-GB" sz="2000">
                <a:latin typeface="Segoe UI" panose="020B0502040204020203" pitchFamily="34" charset="0"/>
                <a:cs typeface="Segoe UI" panose="020B0502040204020203" pitchFamily="34" charset="0"/>
              </a:rPr>
              <a:t>Impact of sickness, but this meant that for every 100 places that the HAF programme had bought, 32 were not taken up</a:t>
            </a:r>
          </a:p>
          <a:p>
            <a:pPr>
              <a:lnSpc>
                <a:spcPct val="120000"/>
              </a:lnSpc>
            </a:pPr>
            <a:r>
              <a:rPr lang="en-GB" sz="2000">
                <a:latin typeface="Segoe UI" panose="020B0502040204020203" pitchFamily="34" charset="0"/>
                <a:cs typeface="Segoe UI" panose="020B0502040204020203" pitchFamily="34" charset="0"/>
              </a:rPr>
              <a:t>This meant that if an activity planned cost HAF £20 per child per hour, in reality it cost £26.40 per child per hour</a:t>
            </a:r>
            <a:endParaRPr lang="en-GB" sz="2000">
              <a:solidFill>
                <a:srgbClr val="FF0000"/>
              </a:solidFill>
              <a:highlight>
                <a:srgbClr val="FFFF00"/>
              </a:highlight>
              <a:latin typeface="Segoe UI" panose="020B0502040204020203" pitchFamily="34" charset="0"/>
              <a:cs typeface="Segoe UI" panose="020B0502040204020203" pitchFamily="34" charset="0"/>
            </a:endParaRPr>
          </a:p>
          <a:p>
            <a:pPr>
              <a:lnSpc>
                <a:spcPct val="120000"/>
              </a:lnSpc>
            </a:pPr>
            <a:r>
              <a:rPr lang="en-GB" sz="2000">
                <a:latin typeface="Segoe UI" panose="020B0502040204020203" pitchFamily="34" charset="0"/>
                <a:cs typeface="Segoe UI" panose="020B0502040204020203" pitchFamily="34" charset="0"/>
              </a:rPr>
              <a:t>Some HAF areas (local authorities) pay based on performance (i.e. only pay for the numbers who actually attend) and this is an option for Coventry</a:t>
            </a:r>
          </a:p>
          <a:p>
            <a:pPr>
              <a:lnSpc>
                <a:spcPct val="120000"/>
              </a:lnSpc>
            </a:pPr>
            <a:r>
              <a:rPr lang="en-GB" sz="2000">
                <a:latin typeface="Segoe UI" panose="020B0502040204020203" pitchFamily="34" charset="0"/>
                <a:cs typeface="Segoe UI" panose="020B0502040204020203" pitchFamily="34" charset="0"/>
              </a:rPr>
              <a:t>Coventry would rather a collaborative approach with agreed approach and standards for how we approach attendance</a:t>
            </a:r>
          </a:p>
          <a:p>
            <a:pPr marL="0" indent="0">
              <a:lnSpc>
                <a:spcPct val="120000"/>
              </a:lnSpc>
              <a:buNone/>
            </a:pPr>
            <a:endParaRPr lang="en-GB" sz="2000">
              <a:latin typeface="Segoe UI" panose="020B0502040204020203" pitchFamily="34" charset="0"/>
              <a:cs typeface="Segoe UI" panose="020B0502040204020203" pitchFamily="34" charset="0"/>
            </a:endParaRPr>
          </a:p>
          <a:p>
            <a:pPr>
              <a:lnSpc>
                <a:spcPct val="120000"/>
              </a:lnSpc>
            </a:pPr>
            <a:endParaRPr lang="en-GB" sz="2400">
              <a:latin typeface="Segoe UI" panose="020B0502040204020203" pitchFamily="34" charset="0"/>
              <a:cs typeface="Segoe UI" panose="020B0502040204020203" pitchFamily="34" charset="0"/>
            </a:endParaRP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9143"/>
            <a:ext cx="7159264" cy="1128068"/>
          </a:xfrm>
        </p:spPr>
        <p:txBody>
          <a:bodyPr anchor="ctr">
            <a:noAutofit/>
          </a:bodyPr>
          <a:lstStyle/>
          <a:p>
            <a:r>
              <a:rPr lang="en-GB" sz="4000" b="1">
                <a:latin typeface="Segoe UI" panose="020B0502040204020203" pitchFamily="34" charset="0"/>
                <a:cs typeface="Segoe UI" panose="020B0502040204020203" pitchFamily="34" charset="0"/>
              </a:rPr>
              <a:t>Improving attendance</a:t>
            </a:r>
          </a:p>
        </p:txBody>
      </p:sp>
    </p:spTree>
    <p:extLst>
      <p:ext uri="{BB962C8B-B14F-4D97-AF65-F5344CB8AC3E}">
        <p14:creationId xmlns:p14="http://schemas.microsoft.com/office/powerpoint/2010/main" val="3463826191"/>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497089" y="1335865"/>
            <a:ext cx="10931438" cy="5433605"/>
          </a:xfrm>
        </p:spPr>
        <p:txBody>
          <a:bodyPr anchor="t">
            <a:normAutofit fontScale="92500" lnSpcReduction="20000"/>
          </a:bodyPr>
          <a:lstStyle/>
          <a:p>
            <a:pPr marR="189230" eaLnBrk="0" hangingPunct="0">
              <a:lnSpc>
                <a:spcPct val="107000"/>
              </a:lnSpc>
            </a:pPr>
            <a:r>
              <a:rPr lang="en-GB" sz="1900">
                <a:latin typeface="Segoe UI" panose="020B0502040204020203" pitchFamily="34" charset="0"/>
                <a:ea typeface="Times New Roman" panose="02020603050405020304" pitchFamily="18" charset="0"/>
                <a:cs typeface="Segoe UI" panose="020B0502040204020203" pitchFamily="34" charset="0"/>
              </a:rPr>
              <a:t>Clear narrative to parents/carers about attendance (extract from letter to parents/carers)</a:t>
            </a:r>
          </a:p>
          <a:p>
            <a:pPr marR="189230" eaLnBrk="0" hangingPunct="0">
              <a:lnSpc>
                <a:spcPct val="107000"/>
              </a:lnSpc>
            </a:pPr>
            <a:endParaRPr lang="en-GB" sz="1900">
              <a:latin typeface="Calibri" panose="020F0502020204030204" pitchFamily="34" charset="0"/>
              <a:ea typeface="Times New Roman" panose="02020603050405020304" pitchFamily="18" charset="0"/>
            </a:endParaRPr>
          </a:p>
          <a:p>
            <a:pPr marR="189230" eaLnBrk="0" hangingPunct="0">
              <a:lnSpc>
                <a:spcPct val="107000"/>
              </a:lnSpc>
            </a:pPr>
            <a:endParaRPr lang="en-GB" sz="1800">
              <a:latin typeface="Calibri" panose="020F0502020204030204" pitchFamily="34" charset="0"/>
              <a:ea typeface="Times New Roman" panose="02020603050405020304" pitchFamily="18" charset="0"/>
            </a:endParaRPr>
          </a:p>
          <a:p>
            <a:pPr marR="189230" eaLnBrk="0" hangingPunct="0">
              <a:lnSpc>
                <a:spcPct val="107000"/>
              </a:lnSpc>
            </a:pPr>
            <a:endParaRPr lang="en-GB" sz="1800">
              <a:latin typeface="Calibri" panose="020F0502020204030204" pitchFamily="34" charset="0"/>
              <a:ea typeface="Times New Roman" panose="02020603050405020304" pitchFamily="18" charset="0"/>
            </a:endParaRPr>
          </a:p>
          <a:p>
            <a:pPr>
              <a:lnSpc>
                <a:spcPct val="120000"/>
              </a:lnSpc>
            </a:pPr>
            <a:endParaRPr lang="en-GB" sz="1600">
              <a:latin typeface="Segoe UI" panose="020B0502040204020203" pitchFamily="34" charset="0"/>
              <a:cs typeface="Segoe UI" panose="020B0502040204020203" pitchFamily="34" charset="0"/>
            </a:endParaRPr>
          </a:p>
          <a:p>
            <a:pPr>
              <a:lnSpc>
                <a:spcPct val="120000"/>
              </a:lnSpc>
            </a:pPr>
            <a:endParaRPr lang="en-GB" sz="1600">
              <a:latin typeface="Segoe UI" panose="020B0502040204020203" pitchFamily="34" charset="0"/>
              <a:cs typeface="Segoe UI" panose="020B0502040204020203" pitchFamily="34" charset="0"/>
            </a:endParaRPr>
          </a:p>
          <a:p>
            <a:pPr>
              <a:lnSpc>
                <a:spcPct val="120000"/>
              </a:lnSpc>
            </a:pPr>
            <a:endParaRPr lang="en-GB" sz="1600">
              <a:latin typeface="Segoe UI" panose="020B0502040204020203" pitchFamily="34" charset="0"/>
              <a:cs typeface="Segoe UI" panose="020B0502040204020203" pitchFamily="34" charset="0"/>
            </a:endParaRPr>
          </a:p>
          <a:p>
            <a:pPr>
              <a:lnSpc>
                <a:spcPct val="120000"/>
              </a:lnSpc>
            </a:pPr>
            <a:endParaRPr lang="en-GB" sz="1800">
              <a:latin typeface="Segoe UI" panose="020B0502040204020203" pitchFamily="34" charset="0"/>
              <a:cs typeface="Segoe UI" panose="020B0502040204020203" pitchFamily="34" charset="0"/>
            </a:endParaRPr>
          </a:p>
          <a:p>
            <a:pPr>
              <a:lnSpc>
                <a:spcPct val="120000"/>
              </a:lnSpc>
            </a:pPr>
            <a:r>
              <a:rPr lang="en-GB" sz="1800">
                <a:latin typeface="Segoe UI" panose="020B0502040204020203" pitchFamily="34" charset="0"/>
                <a:cs typeface="Segoe UI" panose="020B0502040204020203" pitchFamily="34" charset="0"/>
              </a:rPr>
              <a:t>On the basis of historic no-shows, the HAF team will set your bookable places at 125% (except for trips). (e.g. funded for 20 places - set at 25 places; funded for 30 places – set at 38 places; funded for 40 places – set at 50 places etc.)</a:t>
            </a:r>
          </a:p>
          <a:p>
            <a:pPr>
              <a:lnSpc>
                <a:spcPct val="120000"/>
              </a:lnSpc>
            </a:pPr>
            <a:r>
              <a:rPr lang="en-GB" sz="1800">
                <a:latin typeface="Segoe UI" panose="020B0502040204020203" pitchFamily="34" charset="0"/>
                <a:cs typeface="Segoe UI" panose="020B0502040204020203" pitchFamily="34" charset="0"/>
              </a:rPr>
              <a:t>Children/young people (HAF) that you have an on-going relationship may be more likely to be committed to attend.</a:t>
            </a:r>
          </a:p>
          <a:p>
            <a:pPr>
              <a:lnSpc>
                <a:spcPct val="120000"/>
              </a:lnSpc>
            </a:pPr>
            <a:r>
              <a:rPr lang="en-GB" sz="1800">
                <a:latin typeface="Segoe UI" panose="020B0502040204020203" pitchFamily="34" charset="0"/>
                <a:cs typeface="Segoe UI" panose="020B0502040204020203" pitchFamily="34" charset="0"/>
              </a:rPr>
              <a:t>Can consider the option of designating some of your places as “private” (i.e. not available to book universally). If you do want to chose this option, the condition is that you will need to book these children on yourself (supported booking) and without delay</a:t>
            </a:r>
          </a:p>
          <a:p>
            <a:pPr>
              <a:lnSpc>
                <a:spcPct val="120000"/>
              </a:lnSpc>
            </a:pPr>
            <a:endParaRPr lang="en-GB" sz="2700">
              <a:latin typeface="Segoe UI" panose="020B0502040204020203" pitchFamily="34" charset="0"/>
              <a:cs typeface="Segoe UI" panose="020B0502040204020203" pitchFamily="34" charset="0"/>
            </a:endParaRP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9143"/>
            <a:ext cx="8244018" cy="1128068"/>
          </a:xfrm>
        </p:spPr>
        <p:txBody>
          <a:bodyPr anchor="ctr">
            <a:noAutofit/>
          </a:bodyPr>
          <a:lstStyle/>
          <a:p>
            <a:r>
              <a:rPr lang="en-GB" sz="4000" b="1">
                <a:latin typeface="Segoe UI" panose="020B0502040204020203" pitchFamily="34" charset="0"/>
                <a:cs typeface="Segoe UI" panose="020B0502040204020203" pitchFamily="34" charset="0"/>
              </a:rPr>
              <a:t>Improving attendance</a:t>
            </a:r>
          </a:p>
        </p:txBody>
      </p:sp>
      <p:graphicFrame>
        <p:nvGraphicFramePr>
          <p:cNvPr id="6" name="Table 6">
            <a:extLst>
              <a:ext uri="{FF2B5EF4-FFF2-40B4-BE49-F238E27FC236}">
                <a16:creationId xmlns:a16="http://schemas.microsoft.com/office/drawing/2014/main" id="{E00A570A-B2B2-9A07-0F5F-C4E973563807}"/>
              </a:ext>
            </a:extLst>
          </p:cNvPr>
          <p:cNvGraphicFramePr>
            <a:graphicFrameLocks noGrp="1"/>
          </p:cNvGraphicFramePr>
          <p:nvPr>
            <p:extLst>
              <p:ext uri="{D42A27DB-BD31-4B8C-83A1-F6EECF244321}">
                <p14:modId xmlns:p14="http://schemas.microsoft.com/office/powerpoint/2010/main" val="3587865266"/>
              </p:ext>
            </p:extLst>
          </p:nvPr>
        </p:nvGraphicFramePr>
        <p:xfrm>
          <a:off x="763473" y="1883620"/>
          <a:ext cx="10477684" cy="1963865"/>
        </p:xfrm>
        <a:graphic>
          <a:graphicData uri="http://schemas.openxmlformats.org/drawingml/2006/table">
            <a:tbl>
              <a:tblPr firstRow="1" bandRow="1">
                <a:tableStyleId>{5C22544A-7EE6-4342-B048-85BDC9FD1C3A}</a:tableStyleId>
              </a:tblPr>
              <a:tblGrid>
                <a:gridCol w="10477684">
                  <a:extLst>
                    <a:ext uri="{9D8B030D-6E8A-4147-A177-3AD203B41FA5}">
                      <a16:colId xmlns:a16="http://schemas.microsoft.com/office/drawing/2014/main" val="2056545243"/>
                    </a:ext>
                  </a:extLst>
                </a:gridCol>
              </a:tblGrid>
              <a:tr h="1833614">
                <a:tc>
                  <a:txBody>
                    <a:bodyPr/>
                    <a:lstStyle/>
                    <a:p>
                      <a:pPr marL="0" marR="189230" indent="0" eaLnBrk="0" hangingPunct="0">
                        <a:lnSpc>
                          <a:spcPct val="107000"/>
                        </a:lnSpc>
                        <a:buNone/>
                      </a:pPr>
                      <a:r>
                        <a:rPr lang="en-GB" sz="1800" b="0">
                          <a:effectLst/>
                          <a:latin typeface="Calibri" panose="020F0502020204030204" pitchFamily="34" charset="0"/>
                          <a:ea typeface="Times New Roman" panose="02020603050405020304" pitchFamily="18" charset="0"/>
                        </a:rPr>
                        <a:t>“</a:t>
                      </a:r>
                      <a:r>
                        <a:rPr lang="en-GB" sz="1600" b="1">
                          <a:solidFill>
                            <a:schemeClr val="tx1"/>
                          </a:solidFill>
                          <a:effectLst/>
                          <a:latin typeface="Calibri" panose="020F0502020204030204" pitchFamily="34" charset="0"/>
                          <a:ea typeface="Times New Roman" panose="02020603050405020304" pitchFamily="18" charset="0"/>
                        </a:rPr>
                        <a:t>What if my child has booked onto activities and cannot attend?</a:t>
                      </a:r>
                    </a:p>
                    <a:p>
                      <a:pPr marL="342900" marR="189230" lvl="0" indent="-342900" eaLnBrk="0" hangingPunct="0">
                        <a:lnSpc>
                          <a:spcPct val="107000"/>
                        </a:lnSpc>
                        <a:spcAft>
                          <a:spcPts val="0"/>
                        </a:spcAft>
                        <a:buFont typeface="Symbol" panose="05050102010706020507" pitchFamily="18" charset="2"/>
                        <a:buChar char=""/>
                      </a:pPr>
                      <a:r>
                        <a:rPr lang="en-GB" sz="1600" b="0">
                          <a:solidFill>
                            <a:schemeClr val="tx1"/>
                          </a:solidFill>
                          <a:effectLst/>
                          <a:latin typeface="Calibri" panose="020F0502020204030204" pitchFamily="34" charset="0"/>
                          <a:ea typeface="Times New Roman" panose="02020603050405020304" pitchFamily="18" charset="0"/>
                        </a:rPr>
                        <a:t>We understand that there are times when a child has booked onto activities, but subsequently cannot attend. Please can you let us know about this as soon as possible. Without this communication another parent/carer cannot take up this HAF activity for their child, which is a missed opportunity. </a:t>
                      </a:r>
                    </a:p>
                    <a:p>
                      <a:pPr marL="342900" marR="189230" lvl="0" indent="-342900" eaLnBrk="0" hangingPunct="0">
                        <a:lnSpc>
                          <a:spcPct val="107000"/>
                        </a:lnSpc>
                        <a:spcAft>
                          <a:spcPts val="0"/>
                        </a:spcAft>
                        <a:buFont typeface="Symbol" panose="05050102010706020507" pitchFamily="18" charset="2"/>
                        <a:buChar char=""/>
                      </a:pPr>
                      <a:r>
                        <a:rPr lang="en-GB" sz="1600" b="0">
                          <a:solidFill>
                            <a:schemeClr val="tx1"/>
                          </a:solidFill>
                          <a:effectLst/>
                          <a:latin typeface="Calibri" panose="020F0502020204030204" pitchFamily="34" charset="0"/>
                          <a:ea typeface="Times New Roman" panose="02020603050405020304" pitchFamily="18" charset="0"/>
                        </a:rPr>
                        <a:t>If you have booked and realise that your child cannot attend, please enable another child to attend by either: letting the activity provider know, going to </a:t>
                      </a:r>
                      <a:r>
                        <a:rPr lang="en-GB" sz="1600" b="0" u="sng">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tooltip="https://www.coventry.gov.uk/haf">
                            <a:extLst>
                              <a:ext uri="{A12FA001-AC4F-418D-AE19-62706E023703}">
                                <ahyp:hlinkClr xmlns:ahyp="http://schemas.microsoft.com/office/drawing/2018/hyperlinkcolor" val="tx"/>
                              </a:ext>
                            </a:extLst>
                          </a:hlinkClick>
                        </a:rPr>
                        <a:t>www.coventry.gov.uk/haf</a:t>
                      </a:r>
                      <a:r>
                        <a:rPr lang="en-GB"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cancel or by calling 08085 834 333.</a:t>
                      </a:r>
                      <a:endParaRPr lang="en-GB" sz="1600" b="0">
                        <a:solidFill>
                          <a:schemeClr val="tx1"/>
                        </a:solidFill>
                      </a:endParaRPr>
                    </a:p>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8594533"/>
                  </a:ext>
                </a:extLst>
              </a:tr>
            </a:tbl>
          </a:graphicData>
        </a:graphic>
      </p:graphicFrame>
    </p:spTree>
    <p:extLst>
      <p:ext uri="{BB962C8B-B14F-4D97-AF65-F5344CB8AC3E}">
        <p14:creationId xmlns:p14="http://schemas.microsoft.com/office/powerpoint/2010/main" val="4090441272"/>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7" name="Freeform: Shape 4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utoShape 2" descr="Where Light Falls - Coventry Cathedral | Historic England">
            <a:extLst>
              <a:ext uri="{FF2B5EF4-FFF2-40B4-BE49-F238E27FC236}">
                <a16:creationId xmlns:a16="http://schemas.microsoft.com/office/drawing/2014/main" id="{887B4834-738A-4E27-85D9-45E204C766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utoShape 4" descr="Where Light Falls - Coventry Cathedral | Historic England">
            <a:extLst>
              <a:ext uri="{FF2B5EF4-FFF2-40B4-BE49-F238E27FC236}">
                <a16:creationId xmlns:a16="http://schemas.microsoft.com/office/drawing/2014/main" id="{1A50E707-94B6-40AA-B343-2343F901333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utoShape 6" descr="Where Light Falls - Coventry Cathedral | Historic England">
            <a:extLst>
              <a:ext uri="{FF2B5EF4-FFF2-40B4-BE49-F238E27FC236}">
                <a16:creationId xmlns:a16="http://schemas.microsoft.com/office/drawing/2014/main" id="{B2F0D59A-C114-4CA0-B5A1-BD1FDC1B0794}"/>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utoShape 8" descr="Where Light Falls - Coventry Cathedral | Historic England">
            <a:extLst>
              <a:ext uri="{FF2B5EF4-FFF2-40B4-BE49-F238E27FC236}">
                <a16:creationId xmlns:a16="http://schemas.microsoft.com/office/drawing/2014/main" id="{2CA8E978-1E9C-41DF-BA15-F32F98FBEEAE}"/>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89531AF9-7B5E-4CFB-9771-E1CB4CB9AFE4}"/>
              </a:ext>
            </a:extLst>
          </p:cNvPr>
          <p:cNvSpPr txBox="1">
            <a:spLocks/>
          </p:cNvSpPr>
          <p:nvPr/>
        </p:nvSpPr>
        <p:spPr>
          <a:xfrm>
            <a:off x="347754" y="1865343"/>
            <a:ext cx="523859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400" b="1" i="0" u="none" strike="noStrike" kern="1200" cap="none" spc="0" normalizeH="0" baseline="0" noProof="0">
              <a:ln>
                <a:noFill/>
              </a:ln>
              <a:solidFill>
                <a:prstClr val="white"/>
              </a:solidFill>
              <a:effectLst/>
              <a:uLnTx/>
              <a:uFillTx/>
              <a:latin typeface="Segoe UI" panose="020B0502040204020203" pitchFamily="34" charset="0"/>
              <a:ea typeface="+mj-ea"/>
              <a:cs typeface="Segoe UI" panose="020B0502040204020203" pitchFamily="34" charset="0"/>
            </a:endParaRPr>
          </a:p>
        </p:txBody>
      </p:sp>
      <p:sp>
        <p:nvSpPr>
          <p:cNvPr id="13" name="Title 1">
            <a:extLst>
              <a:ext uri="{FF2B5EF4-FFF2-40B4-BE49-F238E27FC236}">
                <a16:creationId xmlns:a16="http://schemas.microsoft.com/office/drawing/2014/main" id="{3D0A87EC-3156-4212-B057-1BB7B377C000}"/>
              </a:ext>
            </a:extLst>
          </p:cNvPr>
          <p:cNvSpPr>
            <a:spLocks noGrp="1"/>
          </p:cNvSpPr>
          <p:nvPr>
            <p:ph type="title"/>
          </p:nvPr>
        </p:nvSpPr>
        <p:spPr>
          <a:xfrm>
            <a:off x="1731943" y="268535"/>
            <a:ext cx="5901755" cy="573673"/>
          </a:xfrm>
        </p:spPr>
        <p:txBody>
          <a:bodyPr>
            <a:noAutofit/>
          </a:bodyPr>
          <a:lstStyle/>
          <a:p>
            <a:r>
              <a:rPr lang="en-GB" sz="3600" b="1">
                <a:solidFill>
                  <a:schemeClr val="bg1"/>
                </a:solidFill>
                <a:latin typeface="Segoe UI" panose="020B0502040204020203" pitchFamily="34" charset="0"/>
                <a:cs typeface="Segoe UI" panose="020B0502040204020203" pitchFamily="34" charset="0"/>
              </a:rPr>
              <a:t>Improving attendance  </a:t>
            </a:r>
          </a:p>
        </p:txBody>
      </p:sp>
      <p:sp>
        <p:nvSpPr>
          <p:cNvPr id="17" name="TextBox 16">
            <a:extLst>
              <a:ext uri="{FF2B5EF4-FFF2-40B4-BE49-F238E27FC236}">
                <a16:creationId xmlns:a16="http://schemas.microsoft.com/office/drawing/2014/main" id="{B8E2C61E-FBE3-49DB-B235-4CD416ACBB78}"/>
              </a:ext>
            </a:extLst>
          </p:cNvPr>
          <p:cNvSpPr txBox="1"/>
          <p:nvPr/>
        </p:nvSpPr>
        <p:spPr>
          <a:xfrm>
            <a:off x="437206" y="1490440"/>
            <a:ext cx="7305376" cy="3400931"/>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Segoe UI"/>
                <a:ea typeface="+mn-ea"/>
                <a:cs typeface="Segoe UI"/>
              </a:rPr>
              <a:t>Regular prompts and communication with families</a:t>
            </a:r>
          </a:p>
          <a:p>
            <a:pPr marL="742950" marR="0" lvl="1"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Segoe UI"/>
                <a:ea typeface="+mn-ea"/>
                <a:cs typeface="Segoe UI"/>
              </a:rPr>
              <a:t>Before delivery starts and if not showing up</a:t>
            </a:r>
          </a:p>
          <a:p>
            <a:pPr marL="742950" marR="0" lvl="1"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Segoe UI"/>
                <a:ea typeface="+mn-ea"/>
                <a:cs typeface="Segoe UI"/>
              </a:rPr>
              <a:t>Texts/messages/</a:t>
            </a:r>
            <a:r>
              <a:rPr kumimoji="0" lang="en-GB" sz="2400" b="0" i="0" u="none" strike="noStrike" kern="1200" cap="none" spc="0" normalizeH="0" baseline="0" noProof="0" err="1">
                <a:ln>
                  <a:noFill/>
                </a:ln>
                <a:solidFill>
                  <a:prstClr val="black"/>
                </a:solidFill>
                <a:effectLst/>
                <a:uLnTx/>
                <a:uFillTx/>
                <a:latin typeface="Segoe UI"/>
                <a:ea typeface="+mn-ea"/>
                <a:cs typeface="Segoe UI"/>
              </a:rPr>
              <a:t>whatsapps</a:t>
            </a:r>
            <a:r>
              <a:rPr kumimoji="0" lang="en-GB" sz="2400" b="0" i="0" u="none" strike="noStrike" kern="1200" cap="none" spc="0" normalizeH="0" baseline="0" noProof="0">
                <a:ln>
                  <a:noFill/>
                </a:ln>
                <a:solidFill>
                  <a:prstClr val="black"/>
                </a:solidFill>
                <a:effectLst/>
                <a:uLnTx/>
                <a:uFillTx/>
                <a:latin typeface="Segoe UI"/>
                <a:ea typeface="+mn-ea"/>
                <a:cs typeface="Segoe UI"/>
              </a:rPr>
              <a:t>, phone calls etc.</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Segoe UI"/>
                <a:ea typeface="+mn-ea"/>
                <a:cs typeface="Segoe UI"/>
              </a:rPr>
              <a:t>Inclusive and affirmative language and communications</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pic>
        <p:nvPicPr>
          <p:cNvPr id="15" name="Picture 14" descr="Logo&#10;&#10;Description automatically generated">
            <a:extLst>
              <a:ext uri="{FF2B5EF4-FFF2-40B4-BE49-F238E27FC236}">
                <a16:creationId xmlns:a16="http://schemas.microsoft.com/office/drawing/2014/main" id="{D0E3D8C4-D70A-4FFD-BED0-5EE758E6F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54" y="214068"/>
            <a:ext cx="1118132" cy="749234"/>
          </a:xfrm>
          <a:prstGeom prst="rect">
            <a:avLst/>
          </a:prstGeom>
        </p:spPr>
      </p:pic>
      <p:pic>
        <p:nvPicPr>
          <p:cNvPr id="18" name="Picture 17" descr="Logo&#10;&#10;Description automatically generated">
            <a:extLst>
              <a:ext uri="{FF2B5EF4-FFF2-40B4-BE49-F238E27FC236}">
                <a16:creationId xmlns:a16="http://schemas.microsoft.com/office/drawing/2014/main" id="{E68B3B25-AF94-47F1-A323-FCC28025E957}"/>
              </a:ext>
            </a:extLst>
          </p:cNvPr>
          <p:cNvPicPr>
            <a:picLocks noChangeAspect="1"/>
          </p:cNvPicPr>
          <p:nvPr/>
        </p:nvPicPr>
        <p:blipFill rotWithShape="1">
          <a:blip r:embed="rId3">
            <a:extLst>
              <a:ext uri="{28A0092B-C50C-407E-A947-70E740481C1C}">
                <a14:useLocalDpi xmlns:a14="http://schemas.microsoft.com/office/drawing/2010/main" val="0"/>
              </a:ext>
            </a:extLst>
          </a:blip>
          <a:srcRect r="-2" b="-2"/>
          <a:stretch/>
        </p:blipFill>
        <p:spPr>
          <a:xfrm>
            <a:off x="11001299" y="214068"/>
            <a:ext cx="923911" cy="92391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2" name="Picture 1" descr="A picture containing text, person, screenshot&#10;&#10;Description automatically generated">
            <a:extLst>
              <a:ext uri="{FF2B5EF4-FFF2-40B4-BE49-F238E27FC236}">
                <a16:creationId xmlns:a16="http://schemas.microsoft.com/office/drawing/2014/main" id="{EABDBE9B-329F-EA59-7670-B48F37BB0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788" y="1490440"/>
            <a:ext cx="3518833" cy="4625562"/>
          </a:xfrm>
          <a:prstGeom prst="rect">
            <a:avLst/>
          </a:prstGeom>
        </p:spPr>
      </p:pic>
    </p:spTree>
    <p:extLst>
      <p:ext uri="{BB962C8B-B14F-4D97-AF65-F5344CB8AC3E}">
        <p14:creationId xmlns:p14="http://schemas.microsoft.com/office/powerpoint/2010/main" val="315796028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363930" y="1137211"/>
            <a:ext cx="6195896" cy="4567303"/>
          </a:xfrm>
        </p:spPr>
        <p:txBody>
          <a:bodyPr anchor="t">
            <a:normAutofit/>
          </a:bodyPr>
          <a:lstStyle/>
          <a:p>
            <a:pPr>
              <a:lnSpc>
                <a:spcPct val="120000"/>
              </a:lnSpc>
            </a:pPr>
            <a:r>
              <a:rPr lang="en-GB" sz="2000">
                <a:latin typeface="Segoe UI" panose="020B0502040204020203" pitchFamily="34" charset="0"/>
                <a:cs typeface="Segoe UI" panose="020B0502040204020203" pitchFamily="34" charset="0"/>
              </a:rPr>
              <a:t>Use the “All About Me” template – where parent/carer identifies additional needs as part of booking</a:t>
            </a:r>
          </a:p>
          <a:p>
            <a:pPr>
              <a:lnSpc>
                <a:spcPct val="120000"/>
              </a:lnSpc>
            </a:pPr>
            <a:r>
              <a:rPr lang="en-GB" sz="2000">
                <a:latin typeface="Segoe UI" panose="020B0502040204020203" pitchFamily="34" charset="0"/>
                <a:cs typeface="Segoe UI" panose="020B0502040204020203" pitchFamily="34" charset="0"/>
              </a:rPr>
              <a:t>Contact your HAF team link if additional support/staffing is needed to enable a child/young person with additional needs to attend</a:t>
            </a:r>
          </a:p>
          <a:p>
            <a:pPr>
              <a:lnSpc>
                <a:spcPct val="120000"/>
              </a:lnSpc>
            </a:pPr>
            <a:r>
              <a:rPr lang="en-GB" sz="2000">
                <a:latin typeface="Segoe UI" panose="020B0502040204020203" pitchFamily="34" charset="0"/>
                <a:cs typeface="Segoe UI" panose="020B0502040204020203" pitchFamily="34" charset="0"/>
              </a:rPr>
              <a:t>Review the Grapevine awareness training</a:t>
            </a: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9143"/>
            <a:ext cx="8244018" cy="1128068"/>
          </a:xfrm>
        </p:spPr>
        <p:txBody>
          <a:bodyPr anchor="ctr">
            <a:noAutofit/>
          </a:bodyPr>
          <a:lstStyle/>
          <a:p>
            <a:r>
              <a:rPr lang="en-GB" sz="4000" b="1">
                <a:latin typeface="Segoe UI" panose="020B0502040204020203" pitchFamily="34" charset="0"/>
                <a:cs typeface="Segoe UI" panose="020B0502040204020203" pitchFamily="34" charset="0"/>
              </a:rPr>
              <a:t>Inclusion and SEND</a:t>
            </a:r>
          </a:p>
        </p:txBody>
      </p:sp>
      <p:pic>
        <p:nvPicPr>
          <p:cNvPr id="4" name="Picture 3">
            <a:extLst>
              <a:ext uri="{FF2B5EF4-FFF2-40B4-BE49-F238E27FC236}">
                <a16:creationId xmlns:a16="http://schemas.microsoft.com/office/drawing/2014/main" id="{1F251C8C-48CF-FEBA-A8E8-14C53E6DE29C}"/>
              </a:ext>
            </a:extLst>
          </p:cNvPr>
          <p:cNvPicPr>
            <a:picLocks noChangeAspect="1"/>
          </p:cNvPicPr>
          <p:nvPr/>
        </p:nvPicPr>
        <p:blipFill rotWithShape="1">
          <a:blip r:embed="rId3"/>
          <a:srcRect t="3611"/>
          <a:stretch/>
        </p:blipFill>
        <p:spPr>
          <a:xfrm>
            <a:off x="7399063" y="1137211"/>
            <a:ext cx="4508010" cy="5063456"/>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2570CE3C-3D11-9ADF-EA17-94B5C6FDF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30" y="4269765"/>
            <a:ext cx="6195897" cy="2267672"/>
          </a:xfrm>
          <a:prstGeom prst="rect">
            <a:avLst/>
          </a:prstGeom>
        </p:spPr>
      </p:pic>
    </p:spTree>
    <p:extLst>
      <p:ext uri="{BB962C8B-B14F-4D97-AF65-F5344CB8AC3E}">
        <p14:creationId xmlns:p14="http://schemas.microsoft.com/office/powerpoint/2010/main" val="3723494409"/>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297039" y="1137211"/>
            <a:ext cx="7634388" cy="4424690"/>
          </a:xfrm>
        </p:spPr>
        <p:txBody>
          <a:bodyPr anchor="t">
            <a:normAutofit/>
          </a:bodyPr>
          <a:lstStyle/>
          <a:p>
            <a:pPr>
              <a:lnSpc>
                <a:spcPct val="120000"/>
              </a:lnSpc>
            </a:pPr>
            <a:r>
              <a:rPr lang="en-GB" sz="2400">
                <a:latin typeface="Segoe UI" panose="020B0502040204020203" pitchFamily="34" charset="0"/>
                <a:cs typeface="Segoe UI" panose="020B0502040204020203" pitchFamily="34" charset="0"/>
              </a:rPr>
              <a:t>Context of cost of living crisis and challenges that families are facing</a:t>
            </a:r>
          </a:p>
          <a:p>
            <a:pPr>
              <a:lnSpc>
                <a:spcPct val="120000"/>
              </a:lnSpc>
            </a:pPr>
            <a:r>
              <a:rPr lang="en-GB" sz="2400">
                <a:latin typeface="Segoe UI" panose="020B0502040204020203" pitchFamily="34" charset="0"/>
                <a:cs typeface="Segoe UI" panose="020B0502040204020203" pitchFamily="34" charset="0"/>
              </a:rPr>
              <a:t>Making the most of positive HAF experiences to raise awareness with families of the range of support that is available in Coventry that they can access</a:t>
            </a: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9143"/>
            <a:ext cx="7159264" cy="1128068"/>
          </a:xfrm>
        </p:spPr>
        <p:txBody>
          <a:bodyPr anchor="ctr">
            <a:noAutofit/>
          </a:bodyPr>
          <a:lstStyle/>
          <a:p>
            <a:r>
              <a:rPr lang="en-GB" sz="4000" b="1">
                <a:latin typeface="Segoe UI" panose="020B0502040204020203" pitchFamily="34" charset="0"/>
                <a:cs typeface="Segoe UI" panose="020B0502040204020203" pitchFamily="34" charset="0"/>
              </a:rPr>
              <a:t>Supporting Families</a:t>
            </a:r>
          </a:p>
        </p:txBody>
      </p:sp>
      <p:pic>
        <p:nvPicPr>
          <p:cNvPr id="4" name="Picture 3" descr="A picture containing text, person, screenshot&#10;&#10;Description automatically generated">
            <a:extLst>
              <a:ext uri="{FF2B5EF4-FFF2-40B4-BE49-F238E27FC236}">
                <a16:creationId xmlns:a16="http://schemas.microsoft.com/office/drawing/2014/main" id="{BBD0BAF6-BE31-F52B-963D-264F7D738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9788" y="1490440"/>
            <a:ext cx="3518833" cy="4625562"/>
          </a:xfrm>
          <a:prstGeom prst="rect">
            <a:avLst/>
          </a:prstGeom>
        </p:spPr>
      </p:pic>
    </p:spTree>
    <p:extLst>
      <p:ext uri="{BB962C8B-B14F-4D97-AF65-F5344CB8AC3E}">
        <p14:creationId xmlns:p14="http://schemas.microsoft.com/office/powerpoint/2010/main" val="3414220782"/>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453735" y="1376725"/>
            <a:ext cx="11597923" cy="4424690"/>
          </a:xfrm>
        </p:spPr>
        <p:txBody>
          <a:bodyPr anchor="t">
            <a:normAutofit/>
          </a:bodyPr>
          <a:lstStyle/>
          <a:p>
            <a:pPr>
              <a:lnSpc>
                <a:spcPct val="120000"/>
              </a:lnSpc>
            </a:pPr>
            <a:r>
              <a:rPr lang="en-GB" sz="2400">
                <a:latin typeface="Segoe UI" panose="020B0502040204020203" pitchFamily="34" charset="0"/>
                <a:cs typeface="Segoe UI" panose="020B0502040204020203" pitchFamily="34" charset="0"/>
              </a:rPr>
              <a:t>Every organisation will be sent Z-cards (“wallet sized”) and leaflets to hand out to every child/parent who attends</a:t>
            </a:r>
          </a:p>
          <a:p>
            <a:pPr>
              <a:lnSpc>
                <a:spcPct val="120000"/>
              </a:lnSpc>
            </a:pPr>
            <a:r>
              <a:rPr lang="en-GB" sz="2400">
                <a:latin typeface="Segoe UI" panose="020B0502040204020203" pitchFamily="34" charset="0"/>
                <a:cs typeface="Segoe UI" panose="020B0502040204020203" pitchFamily="34" charset="0"/>
              </a:rPr>
              <a:t>Consider giving these out as part of a pack of any other freebies</a:t>
            </a:r>
          </a:p>
          <a:p>
            <a:pPr>
              <a:lnSpc>
                <a:spcPct val="120000"/>
              </a:lnSpc>
            </a:pPr>
            <a:endParaRPr lang="en-GB" sz="2400">
              <a:latin typeface="Segoe UI" panose="020B0502040204020203" pitchFamily="34" charset="0"/>
              <a:cs typeface="Segoe UI" panose="020B0502040204020203" pitchFamily="34" charset="0"/>
            </a:endParaRP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9143"/>
            <a:ext cx="7159264" cy="1128068"/>
          </a:xfrm>
        </p:spPr>
        <p:txBody>
          <a:bodyPr anchor="ctr">
            <a:noAutofit/>
          </a:bodyPr>
          <a:lstStyle/>
          <a:p>
            <a:r>
              <a:rPr lang="en-GB" sz="4000" b="1">
                <a:latin typeface="Segoe UI" panose="020B0502040204020203" pitchFamily="34" charset="0"/>
                <a:cs typeface="Segoe UI" panose="020B0502040204020203" pitchFamily="34" charset="0"/>
              </a:rPr>
              <a:t>Supporting Families</a:t>
            </a:r>
          </a:p>
        </p:txBody>
      </p:sp>
      <p:pic>
        <p:nvPicPr>
          <p:cNvPr id="6" name="Picture 5" descr="A picture containing website&#10;&#10;Description automatically generated">
            <a:extLst>
              <a:ext uri="{FF2B5EF4-FFF2-40B4-BE49-F238E27FC236}">
                <a16:creationId xmlns:a16="http://schemas.microsoft.com/office/drawing/2014/main" id="{C99F8651-F377-42B2-88B2-83062CE97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35" y="3092843"/>
            <a:ext cx="11240518" cy="3086259"/>
          </a:xfrm>
          <a:prstGeom prst="rect">
            <a:avLst/>
          </a:prstGeom>
        </p:spPr>
      </p:pic>
    </p:spTree>
    <p:extLst>
      <p:ext uri="{BB962C8B-B14F-4D97-AF65-F5344CB8AC3E}">
        <p14:creationId xmlns:p14="http://schemas.microsoft.com/office/powerpoint/2010/main" val="575013932"/>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9143"/>
            <a:ext cx="7159264" cy="1128068"/>
          </a:xfrm>
        </p:spPr>
        <p:txBody>
          <a:bodyPr anchor="ctr">
            <a:noAutofit/>
          </a:bodyPr>
          <a:lstStyle/>
          <a:p>
            <a:r>
              <a:rPr lang="en-GB" sz="4000" b="1">
                <a:latin typeface="Segoe UI" panose="020B0502040204020203" pitchFamily="34" charset="0"/>
                <a:cs typeface="Segoe UI" panose="020B0502040204020203" pitchFamily="34" charset="0"/>
              </a:rPr>
              <a:t>Supporting Families</a:t>
            </a:r>
          </a:p>
        </p:txBody>
      </p:sp>
      <p:pic>
        <p:nvPicPr>
          <p:cNvPr id="7" name="Picture 6" descr="A picture containing timeline&#10;&#10;Description automatically generated">
            <a:extLst>
              <a:ext uri="{FF2B5EF4-FFF2-40B4-BE49-F238E27FC236}">
                <a16:creationId xmlns:a16="http://schemas.microsoft.com/office/drawing/2014/main" id="{787FF229-2420-9D90-0AE5-8B77BC6C4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550" y="1110505"/>
            <a:ext cx="3127064" cy="4424690"/>
          </a:xfrm>
          <a:prstGeom prst="rect">
            <a:avLst/>
          </a:prstGeom>
        </p:spPr>
      </p:pic>
      <p:pic>
        <p:nvPicPr>
          <p:cNvPr id="9" name="Picture 8" descr="Text&#10;&#10;Description automatically generated">
            <a:extLst>
              <a:ext uri="{FF2B5EF4-FFF2-40B4-BE49-F238E27FC236}">
                <a16:creationId xmlns:a16="http://schemas.microsoft.com/office/drawing/2014/main" id="{C6B9773E-2A90-8C82-1D98-DDCE04083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514" y="1110505"/>
            <a:ext cx="3128411" cy="4371278"/>
          </a:xfrm>
          <a:prstGeom prst="rect">
            <a:avLst/>
          </a:prstGeom>
        </p:spPr>
      </p:pic>
      <p:sp>
        <p:nvSpPr>
          <p:cNvPr id="14" name="Content Placeholder 2">
            <a:extLst>
              <a:ext uri="{FF2B5EF4-FFF2-40B4-BE49-F238E27FC236}">
                <a16:creationId xmlns:a16="http://schemas.microsoft.com/office/drawing/2014/main" id="{5326F28D-75E4-BF61-81D5-BDF204BA81E5}"/>
              </a:ext>
            </a:extLst>
          </p:cNvPr>
          <p:cNvSpPr>
            <a:spLocks noGrp="1"/>
          </p:cNvSpPr>
          <p:nvPr>
            <p:ph idx="1"/>
          </p:nvPr>
        </p:nvSpPr>
        <p:spPr>
          <a:xfrm>
            <a:off x="297039" y="1137211"/>
            <a:ext cx="2639108" cy="4424690"/>
          </a:xfrm>
        </p:spPr>
        <p:txBody>
          <a:bodyPr anchor="t">
            <a:normAutofit/>
          </a:bodyPr>
          <a:lstStyle/>
          <a:p>
            <a:pPr>
              <a:lnSpc>
                <a:spcPct val="120000"/>
              </a:lnSpc>
            </a:pPr>
            <a:r>
              <a:rPr lang="en-GB" sz="2400">
                <a:latin typeface="Segoe UI" panose="020B0502040204020203" pitchFamily="34" charset="0"/>
                <a:cs typeface="Segoe UI" panose="020B0502040204020203" pitchFamily="34" charset="0"/>
              </a:rPr>
              <a:t>Family help and support leaflet</a:t>
            </a:r>
            <a:endParaRPr lang="en-GB" sz="2000"/>
          </a:p>
        </p:txBody>
      </p:sp>
    </p:spTree>
    <p:extLst>
      <p:ext uri="{BB962C8B-B14F-4D97-AF65-F5344CB8AC3E}">
        <p14:creationId xmlns:p14="http://schemas.microsoft.com/office/powerpoint/2010/main" val="2054167120"/>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297038" y="1137211"/>
            <a:ext cx="11597923" cy="4424690"/>
          </a:xfrm>
        </p:spPr>
        <p:txBody>
          <a:bodyPr anchor="t">
            <a:normAutofit/>
          </a:bodyPr>
          <a:lstStyle/>
          <a:p>
            <a:pPr>
              <a:lnSpc>
                <a:spcPct val="120000"/>
              </a:lnSpc>
            </a:pPr>
            <a:r>
              <a:rPr lang="en-GB" sz="2000">
                <a:latin typeface="Segoe UI" panose="020B0502040204020203" pitchFamily="34" charset="0"/>
                <a:cs typeface="Segoe UI" panose="020B0502040204020203" pitchFamily="34" charset="0"/>
              </a:rPr>
              <a:t>Send the following links to parents/carers in your communications (texts/</a:t>
            </a:r>
            <a:r>
              <a:rPr lang="en-GB" sz="2000" err="1">
                <a:latin typeface="Segoe UI" panose="020B0502040204020203" pitchFamily="34" charset="0"/>
                <a:cs typeface="Segoe UI" panose="020B0502040204020203" pitchFamily="34" charset="0"/>
              </a:rPr>
              <a:t>whatsapps</a:t>
            </a:r>
            <a:r>
              <a:rPr lang="en-GB" sz="2000">
                <a:latin typeface="Segoe UI" panose="020B0502040204020203" pitchFamily="34" charset="0"/>
                <a:cs typeface="Segoe UI" panose="020B0502040204020203" pitchFamily="34" charset="0"/>
              </a:rPr>
              <a:t>, emails etc.)</a:t>
            </a:r>
          </a:p>
          <a:p>
            <a:pPr>
              <a:lnSpc>
                <a:spcPct val="120000"/>
              </a:lnSpc>
            </a:pPr>
            <a:r>
              <a:rPr lang="en-GB" sz="2000">
                <a:latin typeface="Segoe UI" panose="020B0502040204020203" pitchFamily="34" charset="0"/>
                <a:cs typeface="Segoe UI" panose="020B0502040204020203" pitchFamily="34" charset="0"/>
              </a:rPr>
              <a:t>Help with cost of living: </a:t>
            </a:r>
            <a:r>
              <a:rPr lang="en-GB" sz="2000">
                <a:latin typeface="Segoe UI" panose="020B0502040204020203" pitchFamily="34" charset="0"/>
                <a:cs typeface="Segoe UI" panose="020B0502040204020203" pitchFamily="34" charset="0"/>
                <a:hlinkClick r:id="rId2"/>
              </a:rPr>
              <a:t>https://www.coventry.gov.uk/costofliving</a:t>
            </a:r>
            <a:endParaRPr lang="en-GB" sz="2000">
              <a:latin typeface="Segoe UI" panose="020B0502040204020203" pitchFamily="34" charset="0"/>
              <a:cs typeface="Segoe UI" panose="020B0502040204020203" pitchFamily="34" charset="0"/>
            </a:endParaRPr>
          </a:p>
          <a:p>
            <a:pPr>
              <a:lnSpc>
                <a:spcPct val="120000"/>
              </a:lnSpc>
            </a:pPr>
            <a:endParaRPr lang="en-GB" sz="2000">
              <a:latin typeface="Segoe UI" panose="020B0502040204020203" pitchFamily="34" charset="0"/>
              <a:cs typeface="Segoe UI" panose="020B0502040204020203" pitchFamily="34" charset="0"/>
            </a:endParaRP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9143"/>
            <a:ext cx="7159264" cy="1128068"/>
          </a:xfrm>
        </p:spPr>
        <p:txBody>
          <a:bodyPr anchor="ctr">
            <a:noAutofit/>
          </a:bodyPr>
          <a:lstStyle/>
          <a:p>
            <a:r>
              <a:rPr lang="en-GB" sz="4000" b="1">
                <a:latin typeface="Segoe UI" panose="020B0502040204020203" pitchFamily="34" charset="0"/>
                <a:cs typeface="Segoe UI" panose="020B0502040204020203" pitchFamily="34" charset="0"/>
              </a:rPr>
              <a:t>Supporting Families</a:t>
            </a:r>
          </a:p>
        </p:txBody>
      </p:sp>
      <p:pic>
        <p:nvPicPr>
          <p:cNvPr id="7" name="Picture 6" descr="Table&#10;&#10;Description automatically generated">
            <a:extLst>
              <a:ext uri="{FF2B5EF4-FFF2-40B4-BE49-F238E27FC236}">
                <a16:creationId xmlns:a16="http://schemas.microsoft.com/office/drawing/2014/main" id="{E79984F6-C086-3B42-2655-3362BC3CF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15" y="2577456"/>
            <a:ext cx="6321788" cy="2372780"/>
          </a:xfrm>
          <a:prstGeom prst="rect">
            <a:avLst/>
          </a:prstGeom>
        </p:spPr>
      </p:pic>
      <p:pic>
        <p:nvPicPr>
          <p:cNvPr id="11" name="Picture 10" descr="Teams&#10;&#10;Description automatically generated with medium confidence">
            <a:extLst>
              <a:ext uri="{FF2B5EF4-FFF2-40B4-BE49-F238E27FC236}">
                <a16:creationId xmlns:a16="http://schemas.microsoft.com/office/drawing/2014/main" id="{BE6F1B19-8BD3-AE08-0E9D-5FA8FB5E47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180" y="2577456"/>
            <a:ext cx="5473820" cy="1544199"/>
          </a:xfrm>
          <a:prstGeom prst="rect">
            <a:avLst/>
          </a:prstGeom>
        </p:spPr>
      </p:pic>
      <p:pic>
        <p:nvPicPr>
          <p:cNvPr id="13" name="Picture 12" descr="Graphical user interface, application, chat or text message, website, Teams&#10;&#10;Description automatically generated">
            <a:extLst>
              <a:ext uri="{FF2B5EF4-FFF2-40B4-BE49-F238E27FC236}">
                <a16:creationId xmlns:a16="http://schemas.microsoft.com/office/drawing/2014/main" id="{C7E90FDD-0AC9-DFC8-4601-9AC8BA683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2871" y="4615390"/>
            <a:ext cx="5389129" cy="1922640"/>
          </a:xfrm>
          <a:prstGeom prst="rect">
            <a:avLst/>
          </a:prstGeom>
        </p:spPr>
      </p:pic>
    </p:spTree>
    <p:extLst>
      <p:ext uri="{BB962C8B-B14F-4D97-AF65-F5344CB8AC3E}">
        <p14:creationId xmlns:p14="http://schemas.microsoft.com/office/powerpoint/2010/main" val="3812969007"/>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0541-042E-4E5B-9083-D3E6094CE029}"/>
              </a:ext>
            </a:extLst>
          </p:cNvPr>
          <p:cNvSpPr>
            <a:spLocks noGrp="1"/>
          </p:cNvSpPr>
          <p:nvPr>
            <p:ph type="title"/>
          </p:nvPr>
        </p:nvSpPr>
        <p:spPr>
          <a:xfrm>
            <a:off x="1588537" y="271611"/>
            <a:ext cx="10973867" cy="806450"/>
          </a:xfrm>
        </p:spPr>
        <p:txBody>
          <a:bodyPr>
            <a:noAutofit/>
          </a:bodyPr>
          <a:lstStyle/>
          <a:p>
            <a:r>
              <a:rPr lang="en-GB" sz="3000" b="1">
                <a:latin typeface="Segoe UI" panose="020B0502040204020203" pitchFamily="34" charset="0"/>
                <a:cs typeface="Segoe UI" panose="020B0502040204020203" pitchFamily="34" charset="0"/>
              </a:rPr>
              <a:t>Providers*</a:t>
            </a:r>
            <a:r>
              <a:rPr lang="en-GB" sz="3000" b="1">
                <a:solidFill>
                  <a:srgbClr val="0070C0"/>
                </a:solidFill>
                <a:latin typeface="Segoe UI" panose="020B0502040204020203" pitchFamily="34" charset="0"/>
                <a:cs typeface="Segoe UI" panose="020B0502040204020203" pitchFamily="34" charset="0"/>
              </a:rPr>
              <a:t> </a:t>
            </a:r>
          </a:p>
        </p:txBody>
      </p:sp>
      <p:sp>
        <p:nvSpPr>
          <p:cNvPr id="3" name="Content Placeholder 2">
            <a:extLst>
              <a:ext uri="{FF2B5EF4-FFF2-40B4-BE49-F238E27FC236}">
                <a16:creationId xmlns:a16="http://schemas.microsoft.com/office/drawing/2014/main" id="{09D312E1-217B-4BEB-AFB9-E88710CF8DC2}"/>
              </a:ext>
            </a:extLst>
          </p:cNvPr>
          <p:cNvSpPr>
            <a:spLocks noGrp="1"/>
          </p:cNvSpPr>
          <p:nvPr>
            <p:ph idx="1"/>
          </p:nvPr>
        </p:nvSpPr>
        <p:spPr>
          <a:xfrm>
            <a:off x="119063" y="1367636"/>
            <a:ext cx="3590924" cy="4350177"/>
          </a:xfrm>
        </p:spPr>
        <p:txBody>
          <a:bodyPr vert="horz" lIns="91440" tIns="45720" rIns="91440" bIns="45720" rtlCol="0" anchor="t">
            <a:noAutofit/>
          </a:bodyPr>
          <a:lstStyle/>
          <a:p>
            <a:pPr>
              <a:lnSpc>
                <a:spcPct val="100000"/>
              </a:lnSpc>
              <a:spcBef>
                <a:spcPts val="600"/>
              </a:spcBef>
              <a:buFontTx/>
              <a:buChar char="-"/>
            </a:pPr>
            <a:r>
              <a:rPr lang="en-GB" sz="2000">
                <a:latin typeface="Segoe UI" panose="020B0502040204020203" pitchFamily="34" charset="0"/>
                <a:cs typeface="Segoe UI" panose="020B0502040204020203" pitchFamily="34" charset="0"/>
              </a:rPr>
              <a:t>All Saints C of E Primary School</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Aptitude  </a:t>
            </a:r>
            <a:endParaRPr lang="en-GB" sz="2000">
              <a:latin typeface="Segoe UI" panose="020B0502040204020203" pitchFamily="34" charset="0"/>
              <a:cs typeface="Segoe UI" panose="020B0502040204020203" pitchFamily="34" charset="0"/>
            </a:endParaRP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Ascension Dance Company</a:t>
            </a:r>
            <a:endParaRPr lang="en-GB" sz="2000">
              <a:latin typeface="Segoe UI" panose="020B0502040204020203" pitchFamily="34" charset="0"/>
              <a:cs typeface="Segoe UI" panose="020B0502040204020203" pitchFamily="34" charset="0"/>
            </a:endParaRP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Barr’s Hill School</a:t>
            </a:r>
            <a:r>
              <a:rPr lang="en-GB" sz="2000">
                <a:latin typeface="Segoe UI" panose="020B0502040204020203" pitchFamily="34" charset="0"/>
                <a:cs typeface="Segoe UI" panose="020B0502040204020203" pitchFamily="34" charset="0"/>
              </a:rPr>
              <a:t> </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Cardinal Newman Catholic School </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Canley Community Centre</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Coventry Boys and Girls Club</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Coventry Outdoors</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Coventry Rugby</a:t>
            </a:r>
            <a:endParaRPr lang="en-GB" sz="2000">
              <a:latin typeface="Segoe UI" panose="020B0502040204020203" pitchFamily="34" charset="0"/>
              <a:cs typeface="Segoe UI" panose="020B0502040204020203" pitchFamily="34" charset="0"/>
            </a:endParaRPr>
          </a:p>
        </p:txBody>
      </p:sp>
      <p:sp>
        <p:nvSpPr>
          <p:cNvPr id="4" name="Content Placeholder 2">
            <a:extLst>
              <a:ext uri="{FF2B5EF4-FFF2-40B4-BE49-F238E27FC236}">
                <a16:creationId xmlns:a16="http://schemas.microsoft.com/office/drawing/2014/main" id="{6D2007BF-BE2C-4B83-A0BA-0158B211ACDE}"/>
              </a:ext>
            </a:extLst>
          </p:cNvPr>
          <p:cNvSpPr txBox="1">
            <a:spLocks/>
          </p:cNvSpPr>
          <p:nvPr/>
        </p:nvSpPr>
        <p:spPr>
          <a:xfrm>
            <a:off x="3709987" y="1367636"/>
            <a:ext cx="4114799"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Cre8fun</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Creative Optimistic Visions</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Culture Coventry Trust</a:t>
            </a:r>
          </a:p>
          <a:p>
            <a:pPr>
              <a:lnSpc>
                <a:spcPct val="100000"/>
              </a:lnSpc>
              <a:spcBef>
                <a:spcPts val="600"/>
              </a:spcBef>
              <a:buFontTx/>
              <a:buChar char="-"/>
            </a:pPr>
            <a:r>
              <a:rPr lang="en-GB" sz="2000">
                <a:latin typeface="Segoe UI" panose="020B0502040204020203" pitchFamily="34" charset="0"/>
                <a:cs typeface="Segoe UI" panose="020B0502040204020203" pitchFamily="34" charset="0"/>
              </a:rPr>
              <a:t>CV Life</a:t>
            </a:r>
            <a:endParaRPr lang="en-GB" sz="2000" b="0" i="0" u="none" strike="noStrike">
              <a:effectLst/>
              <a:latin typeface="Segoe UI" panose="020B0502040204020203" pitchFamily="34" charset="0"/>
              <a:cs typeface="Segoe UI" panose="020B0502040204020203" pitchFamily="34" charset="0"/>
            </a:endParaRP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Edgewick Primary</a:t>
            </a:r>
          </a:p>
          <a:p>
            <a:pPr>
              <a:lnSpc>
                <a:spcPct val="100000"/>
              </a:lnSpc>
              <a:spcBef>
                <a:spcPts val="600"/>
              </a:spcBef>
              <a:buFontTx/>
              <a:buChar char="-"/>
            </a:pPr>
            <a:r>
              <a:rPr lang="en-GB" sz="2000" b="0" i="0" u="none" strike="noStrike" err="1">
                <a:effectLst/>
                <a:latin typeface="Segoe UI" panose="020B0502040204020203" pitchFamily="34" charset="0"/>
                <a:cs typeface="Segoe UI" panose="020B0502040204020203" pitchFamily="34" charset="0"/>
              </a:rPr>
              <a:t>Empowr</a:t>
            </a:r>
            <a:r>
              <a:rPr lang="en-GB" sz="2000" b="0" i="0" u="none" strike="noStrike">
                <a:effectLst/>
                <a:latin typeface="Segoe UI" panose="020B0502040204020203" pitchFamily="34" charset="0"/>
                <a:cs typeface="Segoe UI" panose="020B0502040204020203" pitchFamily="34" charset="0"/>
              </a:rPr>
              <a:t>-U/</a:t>
            </a:r>
            <a:r>
              <a:rPr lang="en-GB" sz="2000" b="0" i="0" u="none" strike="noStrike" err="1">
                <a:effectLst/>
                <a:latin typeface="Segoe UI" panose="020B0502040204020203" pitchFamily="34" charset="0"/>
                <a:cs typeface="Segoe UI" panose="020B0502040204020203" pitchFamily="34" charset="0"/>
              </a:rPr>
              <a:t>Energ!se</a:t>
            </a:r>
            <a:endParaRPr lang="en-GB" sz="2000" b="0" i="0" u="none" strike="noStrike">
              <a:effectLst/>
              <a:latin typeface="Segoe UI" panose="020B0502040204020203" pitchFamily="34" charset="0"/>
              <a:cs typeface="Segoe UI" panose="020B0502040204020203" pitchFamily="34" charset="0"/>
            </a:endParaRP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Epic Academy/SCCU</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Feeding Coventry</a:t>
            </a:r>
            <a:r>
              <a:rPr lang="en-GB" sz="2000">
                <a:latin typeface="Segoe UI" panose="020B0502040204020203" pitchFamily="34" charset="0"/>
                <a:cs typeface="Segoe UI" panose="020B0502040204020203" pitchFamily="34" charset="0"/>
              </a:rPr>
              <a:t> </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Guardian Ballers</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Guiding Young Minds</a:t>
            </a:r>
            <a:r>
              <a:rPr lang="en-GB" sz="2000">
                <a:latin typeface="Segoe UI" panose="020B0502040204020203" pitchFamily="34" charset="0"/>
                <a:cs typeface="Segoe UI" panose="020B0502040204020203" pitchFamily="34" charset="0"/>
              </a:rPr>
              <a:t> </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Highly Sprung</a:t>
            </a:r>
          </a:p>
          <a:p>
            <a:pPr>
              <a:lnSpc>
                <a:spcPct val="100000"/>
              </a:lnSpc>
              <a:spcBef>
                <a:spcPts val="600"/>
              </a:spcBef>
              <a:buFontTx/>
              <a:buChar char="-"/>
            </a:pPr>
            <a:r>
              <a:rPr lang="en-GB" sz="2000" b="0" i="0" u="none" strike="noStrike">
                <a:effectLst/>
                <a:latin typeface="Segoe UI" panose="020B0502040204020203" pitchFamily="34" charset="0"/>
                <a:cs typeface="Segoe UI" panose="020B0502040204020203" pitchFamily="34" charset="0"/>
              </a:rPr>
              <a:t>Holbrooks Community Care Association</a:t>
            </a:r>
            <a:endParaRPr lang="en-GB" sz="2000">
              <a:latin typeface="Segoe UI" panose="020B0502040204020203" pitchFamily="34" charset="0"/>
              <a:cs typeface="Segoe UI" panose="020B0502040204020203" pitchFamily="34" charset="0"/>
            </a:endParaRPr>
          </a:p>
          <a:p>
            <a:pPr>
              <a:buFontTx/>
              <a:buChar char="-"/>
            </a:pPr>
            <a:endParaRPr lang="en-GB" sz="1500" b="0" i="0" u="none" strike="noStrike">
              <a:solidFill>
                <a:srgbClr val="000000"/>
              </a:solidFill>
              <a:effectLst/>
              <a:latin typeface="Segoe UI" panose="020B0502040204020203" pitchFamily="34" charset="0"/>
              <a:cs typeface="Segoe UI" panose="020B0502040204020203" pitchFamily="34" charset="0"/>
            </a:endParaRPr>
          </a:p>
          <a:p>
            <a:pPr>
              <a:buFontTx/>
              <a:buChar char="-"/>
            </a:pPr>
            <a:endParaRPr lang="en-GB" sz="1700" b="0" i="0" u="none" strike="noStrike">
              <a:solidFill>
                <a:srgbClr val="000000"/>
              </a:solidFill>
              <a:effectLst/>
            </a:endParaRPr>
          </a:p>
          <a:p>
            <a:pPr>
              <a:buFontTx/>
              <a:buChar char="-"/>
            </a:pPr>
            <a:endParaRPr lang="en-GB" sz="1800">
              <a:solidFill>
                <a:srgbClr val="000000"/>
              </a:solidFill>
              <a:latin typeface="Calibri" panose="020F0502020204030204" pitchFamily="34" charset="0"/>
            </a:endParaRPr>
          </a:p>
        </p:txBody>
      </p:sp>
      <p:sp>
        <p:nvSpPr>
          <p:cNvPr id="5" name="Content Placeholder 2">
            <a:extLst>
              <a:ext uri="{FF2B5EF4-FFF2-40B4-BE49-F238E27FC236}">
                <a16:creationId xmlns:a16="http://schemas.microsoft.com/office/drawing/2014/main" id="{C92FEB03-E892-47A3-AAE9-8A413B269BE3}"/>
              </a:ext>
            </a:extLst>
          </p:cNvPr>
          <p:cNvSpPr txBox="1">
            <a:spLocks/>
          </p:cNvSpPr>
          <p:nvPr/>
        </p:nvSpPr>
        <p:spPr>
          <a:xfrm>
            <a:off x="7585912" y="1367635"/>
            <a:ext cx="4352925"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Tx/>
              <a:buChar char="-"/>
            </a:pPr>
            <a:r>
              <a:rPr lang="en-GB" sz="2000">
                <a:latin typeface="Segoe UI" panose="020B0502040204020203" pitchFamily="34" charset="0"/>
                <a:cs typeface="Segoe UI" panose="020B0502040204020203" pitchFamily="34" charset="0"/>
              </a:rPr>
              <a:t>Holy Family Primary School</a:t>
            </a:r>
          </a:p>
          <a:p>
            <a:pPr>
              <a:spcBef>
                <a:spcPts val="600"/>
              </a:spcBef>
              <a:buFontTx/>
              <a:buChar char="-"/>
            </a:pPr>
            <a:r>
              <a:rPr lang="en-GB" sz="2000">
                <a:latin typeface="Segoe UI" panose="020B0502040204020203" pitchFamily="34" charset="0"/>
                <a:cs typeface="Segoe UI" panose="020B0502040204020203" pitchFamily="34" charset="0"/>
              </a:rPr>
              <a:t>My Activities </a:t>
            </a:r>
          </a:p>
          <a:p>
            <a:pPr>
              <a:spcBef>
                <a:spcPts val="600"/>
              </a:spcBef>
              <a:buFontTx/>
              <a:buChar char="-"/>
            </a:pPr>
            <a:r>
              <a:rPr lang="en-GB" sz="2000" b="0" i="0" u="none" strike="noStrike">
                <a:effectLst/>
                <a:latin typeface="Segoe UI" panose="020B0502040204020203" pitchFamily="34" charset="0"/>
                <a:cs typeface="Segoe UI" panose="020B0502040204020203" pitchFamily="34" charset="0"/>
              </a:rPr>
              <a:t>Onside Coaching</a:t>
            </a:r>
          </a:p>
          <a:p>
            <a:pPr>
              <a:spcBef>
                <a:spcPts val="600"/>
              </a:spcBef>
              <a:buFontTx/>
              <a:buChar char="-"/>
            </a:pPr>
            <a:r>
              <a:rPr lang="en-GB" sz="2000" b="0" i="0" u="none" strike="noStrike" err="1">
                <a:effectLst/>
                <a:latin typeface="Segoe UI" panose="020B0502040204020203" pitchFamily="34" charset="0"/>
                <a:cs typeface="Segoe UI" panose="020B0502040204020203" pitchFamily="34" charset="0"/>
              </a:rPr>
              <a:t>PlayPals</a:t>
            </a:r>
            <a:r>
              <a:rPr lang="en-GB" sz="2000" b="0" i="0" u="none" strike="noStrike">
                <a:effectLst/>
                <a:latin typeface="Segoe UI" panose="020B0502040204020203" pitchFamily="34" charset="0"/>
                <a:cs typeface="Segoe UI" panose="020B0502040204020203" pitchFamily="34" charset="0"/>
              </a:rPr>
              <a:t> (St Christophers)</a:t>
            </a:r>
          </a:p>
          <a:p>
            <a:pPr>
              <a:spcBef>
                <a:spcPts val="600"/>
              </a:spcBef>
              <a:buFontTx/>
              <a:buChar char="-"/>
            </a:pPr>
            <a:r>
              <a:rPr lang="en-GB" sz="2000" b="0" i="0" u="none" strike="noStrike">
                <a:effectLst/>
                <a:latin typeface="Segoe UI" panose="020B0502040204020203" pitchFamily="34" charset="0"/>
                <a:cs typeface="Segoe UI" panose="020B0502040204020203" pitchFamily="34" charset="0"/>
              </a:rPr>
              <a:t>Rising Stars</a:t>
            </a:r>
          </a:p>
          <a:p>
            <a:pPr>
              <a:spcBef>
                <a:spcPts val="600"/>
              </a:spcBef>
              <a:buFontTx/>
              <a:buChar char="-"/>
            </a:pPr>
            <a:r>
              <a:rPr lang="en-GB" sz="2000" b="0" i="0" u="none" strike="noStrike">
                <a:effectLst/>
                <a:latin typeface="Segoe UI" panose="020B0502040204020203" pitchFamily="34" charset="0"/>
                <a:cs typeface="Segoe UI" panose="020B0502040204020203" pitchFamily="34" charset="0"/>
              </a:rPr>
              <a:t>SDH Academy </a:t>
            </a:r>
          </a:p>
          <a:p>
            <a:pPr>
              <a:spcBef>
                <a:spcPts val="600"/>
              </a:spcBef>
              <a:buFontTx/>
              <a:buChar char="-"/>
            </a:pPr>
            <a:r>
              <a:rPr lang="en-GB" sz="2000" b="0" i="0" u="none" strike="noStrike">
                <a:effectLst/>
                <a:latin typeface="Segoe UI" panose="020B0502040204020203" pitchFamily="34" charset="0"/>
                <a:cs typeface="Segoe UI" panose="020B0502040204020203" pitchFamily="34" charset="0"/>
              </a:rPr>
              <a:t>St John the Divine Church</a:t>
            </a:r>
            <a:r>
              <a:rPr lang="en-GB" sz="2000">
                <a:latin typeface="Segoe UI" panose="020B0502040204020203" pitchFamily="34" charset="0"/>
                <a:cs typeface="Segoe UI" panose="020B0502040204020203" pitchFamily="34" charset="0"/>
              </a:rPr>
              <a:t> </a:t>
            </a:r>
            <a:endParaRPr lang="en-GB" sz="2000" b="0" i="0" u="none" strike="noStrike">
              <a:effectLst/>
              <a:latin typeface="Segoe UI" panose="020B0502040204020203" pitchFamily="34" charset="0"/>
              <a:cs typeface="Segoe UI" panose="020B0502040204020203" pitchFamily="34" charset="0"/>
            </a:endParaRPr>
          </a:p>
          <a:p>
            <a:pPr>
              <a:spcBef>
                <a:spcPts val="600"/>
              </a:spcBef>
              <a:buFontTx/>
              <a:buChar char="-"/>
            </a:pPr>
            <a:r>
              <a:rPr lang="en-GB" sz="2000" b="0" i="0" u="none" strike="noStrike">
                <a:effectLst/>
                <a:latin typeface="Segoe UI" panose="020B0502040204020203" pitchFamily="34" charset="0"/>
                <a:cs typeface="Segoe UI" panose="020B0502040204020203" pitchFamily="34" charset="0"/>
              </a:rPr>
              <a:t>Sky Blues in the Community</a:t>
            </a:r>
          </a:p>
          <a:p>
            <a:pPr>
              <a:spcBef>
                <a:spcPts val="600"/>
              </a:spcBef>
              <a:buFontTx/>
              <a:buChar char="-"/>
            </a:pPr>
            <a:r>
              <a:rPr lang="en-GB" sz="2000" b="0" i="0" u="none" strike="noStrike">
                <a:effectLst/>
                <a:latin typeface="Segoe UI" panose="020B0502040204020203" pitchFamily="34" charset="0"/>
                <a:cs typeface="Segoe UI" panose="020B0502040204020203" pitchFamily="34" charset="0"/>
              </a:rPr>
              <a:t>Staffordshire Winter Sports Club (Planet Ice)</a:t>
            </a:r>
          </a:p>
          <a:p>
            <a:pPr>
              <a:spcBef>
                <a:spcPts val="600"/>
              </a:spcBef>
              <a:buFontTx/>
              <a:buChar char="-"/>
            </a:pPr>
            <a:r>
              <a:rPr lang="en-GB" sz="2000" b="0" i="0" u="none" strike="noStrike">
                <a:effectLst/>
                <a:latin typeface="Segoe UI" panose="020B0502040204020203" pitchFamily="34" charset="0"/>
                <a:cs typeface="Segoe UI" panose="020B0502040204020203" pitchFamily="34" charset="0"/>
              </a:rPr>
              <a:t>Vanny Radio</a:t>
            </a:r>
          </a:p>
          <a:p>
            <a:pPr>
              <a:spcBef>
                <a:spcPts val="600"/>
              </a:spcBef>
              <a:buFontTx/>
              <a:buChar char="-"/>
            </a:pPr>
            <a:r>
              <a:rPr lang="en-GB" sz="2000" b="0" i="0" u="none" strike="noStrike">
                <a:effectLst/>
                <a:latin typeface="Segoe UI" panose="020B0502040204020203" pitchFamily="34" charset="0"/>
                <a:cs typeface="Segoe UI" panose="020B0502040204020203" pitchFamily="34" charset="0"/>
              </a:rPr>
              <a:t>WATCH/</a:t>
            </a:r>
            <a:r>
              <a:rPr lang="en-GB" sz="2000" b="0" i="0" u="none" strike="noStrike" err="1">
                <a:effectLst/>
                <a:latin typeface="Segoe UI" panose="020B0502040204020203" pitchFamily="34" charset="0"/>
                <a:cs typeface="Segoe UI" panose="020B0502040204020203" pitchFamily="34" charset="0"/>
              </a:rPr>
              <a:t>Hillz</a:t>
            </a:r>
            <a:r>
              <a:rPr lang="en-GB" sz="2000" b="0" i="0" u="none" strike="noStrike">
                <a:effectLst/>
                <a:latin typeface="Segoe UI" panose="020B0502040204020203" pitchFamily="34" charset="0"/>
                <a:cs typeface="Segoe UI" panose="020B0502040204020203" pitchFamily="34" charset="0"/>
              </a:rPr>
              <a:t> FM</a:t>
            </a:r>
          </a:p>
          <a:p>
            <a:pPr>
              <a:buFontTx/>
              <a:buChar char="-"/>
            </a:pPr>
            <a:endParaRPr lang="en-GB" sz="1800">
              <a:solidFill>
                <a:srgbClr val="000000"/>
              </a:solidFill>
              <a:latin typeface="Calibri" panose="020F0502020204030204" pitchFamily="34" charset="0"/>
            </a:endParaRPr>
          </a:p>
        </p:txBody>
      </p:sp>
      <p:pic>
        <p:nvPicPr>
          <p:cNvPr id="6" name="Picture 5" descr="Logo&#10;&#10;Description automatically generated">
            <a:extLst>
              <a:ext uri="{FF2B5EF4-FFF2-40B4-BE49-F238E27FC236}">
                <a16:creationId xmlns:a16="http://schemas.microsoft.com/office/drawing/2014/main" id="{7A7E8F85-CC96-46A5-BB48-877A029D1E72}"/>
              </a:ext>
            </a:extLst>
          </p:cNvPr>
          <p:cNvPicPr>
            <a:picLocks noChangeAspect="1"/>
          </p:cNvPicPr>
          <p:nvPr/>
        </p:nvPicPr>
        <p:blipFill rotWithShape="1">
          <a:blip r:embed="rId2">
            <a:extLst>
              <a:ext uri="{28A0092B-C50C-407E-A947-70E740481C1C}">
                <a14:useLocalDpi xmlns:a14="http://schemas.microsoft.com/office/drawing/2010/main" val="0"/>
              </a:ext>
            </a:extLst>
          </a:blip>
          <a:srcRect r="-2" b="-2"/>
          <a:stretch/>
        </p:blipFill>
        <p:spPr>
          <a:xfrm>
            <a:off x="11096089" y="166500"/>
            <a:ext cx="973687" cy="973687"/>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9" name="Picture 8" descr="Logo&#10;&#10;Description automatically generated">
            <a:extLst>
              <a:ext uri="{FF2B5EF4-FFF2-40B4-BE49-F238E27FC236}">
                <a16:creationId xmlns:a16="http://schemas.microsoft.com/office/drawing/2014/main" id="{012D9387-2330-B3FE-7ED8-68CE7E8AF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62" y="250118"/>
            <a:ext cx="1203521" cy="806451"/>
          </a:xfrm>
          <a:prstGeom prst="rect">
            <a:avLst/>
          </a:prstGeom>
        </p:spPr>
      </p:pic>
      <p:sp>
        <p:nvSpPr>
          <p:cNvPr id="7" name="TextBox 6">
            <a:extLst>
              <a:ext uri="{FF2B5EF4-FFF2-40B4-BE49-F238E27FC236}">
                <a16:creationId xmlns:a16="http://schemas.microsoft.com/office/drawing/2014/main" id="{F7E3F060-D360-8535-6163-ABD2322B12AE}"/>
              </a:ext>
            </a:extLst>
          </p:cNvPr>
          <p:cNvSpPr txBox="1"/>
          <p:nvPr/>
        </p:nvSpPr>
        <p:spPr>
          <a:xfrm>
            <a:off x="253163" y="6348430"/>
            <a:ext cx="12483548" cy="369332"/>
          </a:xfrm>
          <a:prstGeom prst="rect">
            <a:avLst/>
          </a:prstGeom>
          <a:noFill/>
        </p:spPr>
        <p:txBody>
          <a:bodyPr wrap="square" rtlCol="0">
            <a:spAutoFit/>
          </a:bodyPr>
          <a:lstStyle/>
          <a:p>
            <a:r>
              <a:rPr lang="en-GB" i="1"/>
              <a:t>*In addition, some providers delivering in partnership with other organisations not listed here</a:t>
            </a:r>
          </a:p>
        </p:txBody>
      </p:sp>
    </p:spTree>
    <p:extLst>
      <p:ext uri="{BB962C8B-B14F-4D97-AF65-F5344CB8AC3E}">
        <p14:creationId xmlns:p14="http://schemas.microsoft.com/office/powerpoint/2010/main" val="2651709936"/>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297038" y="1137211"/>
            <a:ext cx="11597923" cy="4424690"/>
          </a:xfrm>
        </p:spPr>
        <p:txBody>
          <a:bodyPr anchor="t">
            <a:normAutofit/>
          </a:bodyPr>
          <a:lstStyle/>
          <a:p>
            <a:pPr>
              <a:lnSpc>
                <a:spcPct val="120000"/>
              </a:lnSpc>
            </a:pPr>
            <a:r>
              <a:rPr lang="en-GB" sz="2000">
                <a:latin typeface="Segoe UI" panose="020B0502040204020203" pitchFamily="34" charset="0"/>
                <a:cs typeface="Segoe UI" panose="020B0502040204020203" pitchFamily="34" charset="0"/>
              </a:rPr>
              <a:t>Send the following links to parents/carers in your communications (texts/</a:t>
            </a:r>
            <a:r>
              <a:rPr lang="en-GB" sz="2000" err="1">
                <a:latin typeface="Segoe UI" panose="020B0502040204020203" pitchFamily="34" charset="0"/>
                <a:cs typeface="Segoe UI" panose="020B0502040204020203" pitchFamily="34" charset="0"/>
              </a:rPr>
              <a:t>whatsapps</a:t>
            </a:r>
            <a:r>
              <a:rPr lang="en-GB" sz="2000">
                <a:latin typeface="Segoe UI" panose="020B0502040204020203" pitchFamily="34" charset="0"/>
                <a:cs typeface="Segoe UI" panose="020B0502040204020203" pitchFamily="34" charset="0"/>
              </a:rPr>
              <a:t>, emails etc.)</a:t>
            </a:r>
          </a:p>
          <a:p>
            <a:pPr>
              <a:lnSpc>
                <a:spcPct val="120000"/>
              </a:lnSpc>
            </a:pPr>
            <a:r>
              <a:rPr lang="en-GB" sz="2000">
                <a:latin typeface="Segoe UI" panose="020B0502040204020203" pitchFamily="34" charset="0"/>
                <a:cs typeface="Segoe UI" panose="020B0502040204020203" pitchFamily="34" charset="0"/>
              </a:rPr>
              <a:t>Food help for families: </a:t>
            </a:r>
            <a:r>
              <a:rPr lang="en-GB" sz="2000">
                <a:latin typeface="Segoe UI" panose="020B0502040204020203" pitchFamily="34" charset="0"/>
                <a:cs typeface="Segoe UI" panose="020B0502040204020203" pitchFamily="34" charset="0"/>
                <a:hlinkClick r:id="rId2"/>
              </a:rPr>
              <a:t>https://www.coventry.gov.uk/holiday-activities-food/coventry-holiday-activities-food-programme/4</a:t>
            </a:r>
            <a:endParaRPr lang="en-GB" sz="2000">
              <a:latin typeface="Segoe UI" panose="020B0502040204020203" pitchFamily="34" charset="0"/>
              <a:cs typeface="Segoe UI" panose="020B0502040204020203" pitchFamily="34" charset="0"/>
            </a:endParaRPr>
          </a:p>
          <a:p>
            <a:pPr>
              <a:lnSpc>
                <a:spcPct val="120000"/>
              </a:lnSpc>
            </a:pPr>
            <a:endParaRPr lang="en-GB" sz="2000">
              <a:latin typeface="Segoe UI" panose="020B0502040204020203" pitchFamily="34" charset="0"/>
              <a:cs typeface="Segoe UI" panose="020B0502040204020203" pitchFamily="34" charset="0"/>
            </a:endParaRPr>
          </a:p>
          <a:p>
            <a:pPr>
              <a:lnSpc>
                <a:spcPct val="120000"/>
              </a:lnSpc>
            </a:pPr>
            <a:endParaRPr lang="en-GB" sz="2000">
              <a:latin typeface="Segoe UI" panose="020B0502040204020203" pitchFamily="34" charset="0"/>
              <a:cs typeface="Segoe UI" panose="020B0502040204020203" pitchFamily="34" charset="0"/>
            </a:endParaRP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9143"/>
            <a:ext cx="7159264" cy="1128068"/>
          </a:xfrm>
        </p:spPr>
        <p:txBody>
          <a:bodyPr anchor="ctr">
            <a:noAutofit/>
          </a:bodyPr>
          <a:lstStyle/>
          <a:p>
            <a:r>
              <a:rPr lang="en-GB" sz="4000" b="1">
                <a:latin typeface="Segoe UI" panose="020B0502040204020203" pitchFamily="34" charset="0"/>
                <a:cs typeface="Segoe UI" panose="020B0502040204020203" pitchFamily="34" charset="0"/>
              </a:rPr>
              <a:t>Supporting Families</a:t>
            </a:r>
          </a:p>
        </p:txBody>
      </p:sp>
      <p:pic>
        <p:nvPicPr>
          <p:cNvPr id="6" name="Picture 5" descr="Graphical user interface, text, application, Word, email&#10;&#10;Description automatically generated">
            <a:extLst>
              <a:ext uri="{FF2B5EF4-FFF2-40B4-BE49-F238E27FC236}">
                <a16:creationId xmlns:a16="http://schemas.microsoft.com/office/drawing/2014/main" id="{FEC09BC6-694B-F0B9-0A6A-BA83D08B1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12" y="2851369"/>
            <a:ext cx="4116485" cy="2848705"/>
          </a:xfrm>
          <a:prstGeom prst="rect">
            <a:avLst/>
          </a:prstGeom>
        </p:spPr>
      </p:pic>
      <p:pic>
        <p:nvPicPr>
          <p:cNvPr id="8" name="Picture 7" descr="A screenshot of a computer&#10;&#10;Description automatically generated with low confidence">
            <a:extLst>
              <a:ext uri="{FF2B5EF4-FFF2-40B4-BE49-F238E27FC236}">
                <a16:creationId xmlns:a16="http://schemas.microsoft.com/office/drawing/2014/main" id="{623AFDE6-C85C-1C69-AE44-BDABD26DC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3806" y="2563229"/>
            <a:ext cx="5265560" cy="3619831"/>
          </a:xfrm>
          <a:prstGeom prst="rect">
            <a:avLst/>
          </a:prstGeom>
        </p:spPr>
      </p:pic>
    </p:spTree>
    <p:extLst>
      <p:ext uri="{BB962C8B-B14F-4D97-AF65-F5344CB8AC3E}">
        <p14:creationId xmlns:p14="http://schemas.microsoft.com/office/powerpoint/2010/main" val="2986715042"/>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321263" y="1345933"/>
            <a:ext cx="11597923" cy="4424690"/>
          </a:xfrm>
        </p:spPr>
        <p:txBody>
          <a:bodyPr anchor="t">
            <a:normAutofit/>
          </a:bodyPr>
          <a:lstStyle/>
          <a:p>
            <a:pPr marL="0" indent="0">
              <a:lnSpc>
                <a:spcPct val="120000"/>
              </a:lnSpc>
              <a:buNone/>
            </a:pPr>
            <a:r>
              <a:rPr lang="en-GB" sz="2400">
                <a:latin typeface="Segoe UI" panose="020B0502040204020203" pitchFamily="34" charset="0"/>
                <a:cs typeface="Segoe UI" panose="020B0502040204020203" pitchFamily="34" charset="0"/>
              </a:rPr>
              <a:t>Other forms of engagement with families include:</a:t>
            </a:r>
          </a:p>
          <a:p>
            <a:pPr>
              <a:lnSpc>
                <a:spcPct val="120000"/>
              </a:lnSpc>
            </a:pPr>
            <a:r>
              <a:rPr lang="en-GB" sz="2400">
                <a:latin typeface="Segoe UI" panose="020B0502040204020203" pitchFamily="34" charset="0"/>
                <a:cs typeface="Segoe UI" panose="020B0502040204020203" pitchFamily="34" charset="0"/>
              </a:rPr>
              <a:t>Inviting them to arrive early for session</a:t>
            </a:r>
          </a:p>
          <a:p>
            <a:pPr>
              <a:lnSpc>
                <a:spcPct val="120000"/>
              </a:lnSpc>
            </a:pPr>
            <a:r>
              <a:rPr lang="en-GB" sz="2400">
                <a:latin typeface="Segoe UI" panose="020B0502040204020203" pitchFamily="34" charset="0"/>
                <a:cs typeface="Segoe UI" panose="020B0502040204020203" pitchFamily="34" charset="0"/>
              </a:rPr>
              <a:t>Performances/show and tell at the end of a session or week</a:t>
            </a:r>
          </a:p>
          <a:p>
            <a:pPr>
              <a:lnSpc>
                <a:spcPct val="120000"/>
              </a:lnSpc>
            </a:pPr>
            <a:r>
              <a:rPr lang="en-GB" sz="2400">
                <a:latin typeface="Segoe UI" panose="020B0502040204020203" pitchFamily="34" charset="0"/>
                <a:cs typeface="Segoe UI" panose="020B0502040204020203" pitchFamily="34" charset="0"/>
              </a:rPr>
              <a:t>Informal coffee/tea with other providers available in a low-key way to talk </a:t>
            </a: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9143"/>
            <a:ext cx="7159264" cy="1128068"/>
          </a:xfrm>
        </p:spPr>
        <p:txBody>
          <a:bodyPr anchor="ctr">
            <a:noAutofit/>
          </a:bodyPr>
          <a:lstStyle/>
          <a:p>
            <a:r>
              <a:rPr lang="en-GB" sz="4000" b="1">
                <a:latin typeface="Segoe UI" panose="020B0502040204020203" pitchFamily="34" charset="0"/>
                <a:cs typeface="Segoe UI" panose="020B0502040204020203" pitchFamily="34" charset="0"/>
              </a:rPr>
              <a:t>Supporting Families</a:t>
            </a:r>
          </a:p>
        </p:txBody>
      </p:sp>
    </p:spTree>
    <p:extLst>
      <p:ext uri="{BB962C8B-B14F-4D97-AF65-F5344CB8AC3E}">
        <p14:creationId xmlns:p14="http://schemas.microsoft.com/office/powerpoint/2010/main" val="3679948951"/>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330374" y="1275384"/>
            <a:ext cx="6418296" cy="4513012"/>
          </a:xfrm>
        </p:spPr>
        <p:txBody>
          <a:bodyPr anchor="t">
            <a:normAutofit/>
          </a:bodyPr>
          <a:lstStyle/>
          <a:p>
            <a:pPr>
              <a:lnSpc>
                <a:spcPct val="120000"/>
              </a:lnSpc>
            </a:pPr>
            <a:r>
              <a:rPr lang="en-GB" sz="2400">
                <a:latin typeface="Segoe UI" panose="020B0502040204020203" pitchFamily="34" charset="0"/>
                <a:cs typeface="Segoe UI" panose="020B0502040204020203" pitchFamily="34" charset="0"/>
              </a:rPr>
              <a:t>Visits from HAF team and other colleagues</a:t>
            </a:r>
          </a:p>
          <a:p>
            <a:pPr>
              <a:lnSpc>
                <a:spcPct val="120000"/>
              </a:lnSpc>
            </a:pPr>
            <a:r>
              <a:rPr lang="en-GB" sz="2400">
                <a:latin typeface="Segoe UI" panose="020B0502040204020203" pitchFamily="34" charset="0"/>
                <a:cs typeface="Segoe UI" panose="020B0502040204020203" pitchFamily="34" charset="0"/>
              </a:rPr>
              <a:t>Please let your HAF team contact know of any issues that arise during delivery (e.g. parents/carers, children, attendance etc.)</a:t>
            </a:r>
          </a:p>
          <a:p>
            <a:pPr>
              <a:lnSpc>
                <a:spcPct val="120000"/>
              </a:lnSpc>
            </a:pPr>
            <a:r>
              <a:rPr lang="en-GB" sz="2400">
                <a:latin typeface="Segoe UI" panose="020B0502040204020203" pitchFamily="34" charset="0"/>
                <a:cs typeface="Segoe UI" panose="020B0502040204020203" pitchFamily="34" charset="0"/>
              </a:rPr>
              <a:t>Image capture – photographs/video clips (number of these shared with HAF team has dropped in recent holidays)</a:t>
            </a: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9143"/>
            <a:ext cx="8244018" cy="1128068"/>
          </a:xfrm>
        </p:spPr>
        <p:txBody>
          <a:bodyPr anchor="ctr">
            <a:noAutofit/>
          </a:bodyPr>
          <a:lstStyle/>
          <a:p>
            <a:r>
              <a:rPr lang="en-GB" sz="4000" b="1">
                <a:latin typeface="Segoe UI" panose="020B0502040204020203" pitchFamily="34" charset="0"/>
                <a:cs typeface="Segoe UI" panose="020B0502040204020203" pitchFamily="34" charset="0"/>
              </a:rPr>
              <a:t>Delivery in the Easter holidays</a:t>
            </a:r>
          </a:p>
        </p:txBody>
      </p:sp>
      <p:pic>
        <p:nvPicPr>
          <p:cNvPr id="4" name="Picture 3" descr="A picture containing text, person, screenshot&#10;&#10;Description automatically generated">
            <a:extLst>
              <a:ext uri="{FF2B5EF4-FFF2-40B4-BE49-F238E27FC236}">
                <a16:creationId xmlns:a16="http://schemas.microsoft.com/office/drawing/2014/main" id="{CCDB5021-A8F9-A48E-0AE7-9B23D4E76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989" y="1137211"/>
            <a:ext cx="3904556" cy="5132601"/>
          </a:xfrm>
          <a:prstGeom prst="rect">
            <a:avLst/>
          </a:prstGeom>
        </p:spPr>
      </p:pic>
    </p:spTree>
    <p:extLst>
      <p:ext uri="{BB962C8B-B14F-4D97-AF65-F5344CB8AC3E}">
        <p14:creationId xmlns:p14="http://schemas.microsoft.com/office/powerpoint/2010/main" val="3735891054"/>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330374" y="1275384"/>
            <a:ext cx="10931438" cy="4946512"/>
          </a:xfrm>
        </p:spPr>
        <p:txBody>
          <a:bodyPr anchor="t">
            <a:normAutofit/>
          </a:bodyPr>
          <a:lstStyle/>
          <a:p>
            <a:pPr>
              <a:lnSpc>
                <a:spcPct val="120000"/>
              </a:lnSpc>
            </a:pPr>
            <a:r>
              <a:rPr lang="en-GB" sz="2400" b="1">
                <a:latin typeface="Segoe UI" panose="020B0502040204020203" pitchFamily="34" charset="0"/>
                <a:cs typeface="Segoe UI" panose="020B0502040204020203" pitchFamily="34" charset="0"/>
              </a:rPr>
              <a:t>Friday 28</a:t>
            </a:r>
            <a:r>
              <a:rPr lang="en-GB" sz="2400" b="1" baseline="30000">
                <a:latin typeface="Segoe UI" panose="020B0502040204020203" pitchFamily="34" charset="0"/>
                <a:cs typeface="Segoe UI" panose="020B0502040204020203" pitchFamily="34" charset="0"/>
              </a:rPr>
              <a:t>th</a:t>
            </a:r>
            <a:r>
              <a:rPr lang="en-GB" sz="2400" b="1">
                <a:latin typeface="Segoe UI" panose="020B0502040204020203" pitchFamily="34" charset="0"/>
                <a:cs typeface="Segoe UI" panose="020B0502040204020203" pitchFamily="34" charset="0"/>
              </a:rPr>
              <a:t> April </a:t>
            </a:r>
            <a:r>
              <a:rPr lang="en-GB" sz="2400">
                <a:latin typeface="Segoe UI" panose="020B0502040204020203" pitchFamily="34" charset="0"/>
                <a:cs typeface="Segoe UI" panose="020B0502040204020203" pitchFamily="34" charset="0"/>
              </a:rPr>
              <a:t>- final accurate attendance data, completion of provider feedback form, submission of Statement of Grant expenditure and final invoice</a:t>
            </a:r>
          </a:p>
          <a:p>
            <a:pPr>
              <a:lnSpc>
                <a:spcPct val="120000"/>
              </a:lnSpc>
            </a:pPr>
            <a:r>
              <a:rPr lang="en-GB" sz="2400" b="1">
                <a:latin typeface="Segoe UI" panose="020B0502040204020203" pitchFamily="34" charset="0"/>
                <a:cs typeface="Segoe UI" panose="020B0502040204020203" pitchFamily="34" charset="0"/>
              </a:rPr>
              <a:t>Tuesday 9</a:t>
            </a:r>
            <a:r>
              <a:rPr lang="en-GB" sz="2400" b="1" baseline="30000">
                <a:latin typeface="Segoe UI" panose="020B0502040204020203" pitchFamily="34" charset="0"/>
                <a:cs typeface="Segoe UI" panose="020B0502040204020203" pitchFamily="34" charset="0"/>
              </a:rPr>
              <a:t>th</a:t>
            </a:r>
            <a:r>
              <a:rPr lang="en-GB" sz="2400" b="1">
                <a:latin typeface="Segoe UI" panose="020B0502040204020203" pitchFamily="34" charset="0"/>
                <a:cs typeface="Segoe UI" panose="020B0502040204020203" pitchFamily="34" charset="0"/>
              </a:rPr>
              <a:t> May </a:t>
            </a:r>
            <a:r>
              <a:rPr lang="en-GB" sz="2400">
                <a:latin typeface="Segoe UI" panose="020B0502040204020203" pitchFamily="34" charset="0"/>
                <a:cs typeface="Segoe UI" panose="020B0502040204020203" pitchFamily="34" charset="0"/>
              </a:rPr>
              <a:t>– Provider Celebration Event (9.45am for 10am start through to 11.30am/12pm) </a:t>
            </a:r>
          </a:p>
          <a:p>
            <a:pPr>
              <a:lnSpc>
                <a:spcPct val="120000"/>
              </a:lnSpc>
            </a:pPr>
            <a:r>
              <a:rPr lang="en-GB" sz="2400" b="1">
                <a:latin typeface="Segoe UI" panose="020B0502040204020203" pitchFamily="34" charset="0"/>
                <a:cs typeface="Segoe UI" panose="020B0502040204020203" pitchFamily="34" charset="0"/>
              </a:rPr>
              <a:t>Wednesday 10</a:t>
            </a:r>
            <a:r>
              <a:rPr lang="en-GB" sz="2400" b="1" baseline="30000">
                <a:latin typeface="Segoe UI" panose="020B0502040204020203" pitchFamily="34" charset="0"/>
                <a:cs typeface="Segoe UI" panose="020B0502040204020203" pitchFamily="34" charset="0"/>
              </a:rPr>
              <a:t>th</a:t>
            </a:r>
            <a:r>
              <a:rPr lang="en-GB" sz="2400" b="1">
                <a:latin typeface="Segoe UI" panose="020B0502040204020203" pitchFamily="34" charset="0"/>
                <a:cs typeface="Segoe UI" panose="020B0502040204020203" pitchFamily="34" charset="0"/>
              </a:rPr>
              <a:t> May – Friday 19</a:t>
            </a:r>
            <a:r>
              <a:rPr lang="en-GB" sz="2400" b="1" baseline="30000">
                <a:latin typeface="Segoe UI" panose="020B0502040204020203" pitchFamily="34" charset="0"/>
                <a:cs typeface="Segoe UI" panose="020B0502040204020203" pitchFamily="34" charset="0"/>
              </a:rPr>
              <a:t>th</a:t>
            </a:r>
            <a:r>
              <a:rPr lang="en-GB" sz="2400" b="1">
                <a:latin typeface="Segoe UI" panose="020B0502040204020203" pitchFamily="34" charset="0"/>
                <a:cs typeface="Segoe UI" panose="020B0502040204020203" pitchFamily="34" charset="0"/>
              </a:rPr>
              <a:t> May </a:t>
            </a:r>
            <a:r>
              <a:rPr lang="en-GB" sz="2400">
                <a:latin typeface="Segoe UI" panose="020B0502040204020203" pitchFamily="34" charset="0"/>
                <a:cs typeface="Segoe UI" panose="020B0502040204020203" pitchFamily="34" charset="0"/>
              </a:rPr>
              <a:t>– Provider de-brief and summer meetings</a:t>
            </a:r>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674084" y="147316"/>
            <a:ext cx="8244018" cy="1128068"/>
          </a:xfrm>
        </p:spPr>
        <p:txBody>
          <a:bodyPr anchor="ctr">
            <a:noAutofit/>
          </a:bodyPr>
          <a:lstStyle/>
          <a:p>
            <a:r>
              <a:rPr lang="en-GB" sz="4000" b="1">
                <a:latin typeface="Segoe UI" panose="020B0502040204020203" pitchFamily="34" charset="0"/>
                <a:cs typeface="Segoe UI" panose="020B0502040204020203" pitchFamily="34" charset="0"/>
              </a:rPr>
              <a:t>Post-delivery – key dates</a:t>
            </a:r>
          </a:p>
        </p:txBody>
      </p:sp>
    </p:spTree>
    <p:extLst>
      <p:ext uri="{BB962C8B-B14F-4D97-AF65-F5344CB8AC3E}">
        <p14:creationId xmlns:p14="http://schemas.microsoft.com/office/powerpoint/2010/main" val="2393860473"/>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269962" y="1116357"/>
            <a:ext cx="11377922" cy="5841033"/>
          </a:xfrm>
        </p:spPr>
        <p:txBody>
          <a:bodyPr anchor="t">
            <a:normAutofit fontScale="70000" lnSpcReduction="20000"/>
          </a:bodyPr>
          <a:lstStyle/>
          <a:p>
            <a:pPr marL="0" indent="0" algn="l" rtl="0" fontAlgn="base">
              <a:lnSpc>
                <a:spcPct val="120000"/>
              </a:lnSpc>
              <a:spcBef>
                <a:spcPts val="0"/>
              </a:spcBef>
              <a:buNone/>
            </a:pPr>
            <a:r>
              <a:rPr lang="en-GB" sz="2300" b="1" i="1">
                <a:solidFill>
                  <a:srgbClr val="000000"/>
                </a:solidFill>
                <a:effectLst/>
                <a:latin typeface="Segoe UI" panose="020B0502040204020203" pitchFamily="34" charset="0"/>
              </a:rPr>
              <a:t>From Provider Guide:</a:t>
            </a:r>
          </a:p>
          <a:p>
            <a:pPr marL="0" indent="0" algn="l" rtl="0" fontAlgn="base">
              <a:lnSpc>
                <a:spcPct val="120000"/>
              </a:lnSpc>
              <a:spcBef>
                <a:spcPts val="0"/>
              </a:spcBef>
              <a:buNone/>
            </a:pPr>
            <a:endParaRPr lang="en-GB" sz="2300" b="0" i="0">
              <a:solidFill>
                <a:srgbClr val="000000"/>
              </a:solidFill>
              <a:effectLst/>
              <a:latin typeface="Segoe UI" panose="020B0502040204020203" pitchFamily="34" charset="0"/>
            </a:endParaRPr>
          </a:p>
          <a:p>
            <a:pPr algn="l" rtl="0" fontAlgn="base">
              <a:lnSpc>
                <a:spcPct val="120000"/>
              </a:lnSpc>
              <a:spcBef>
                <a:spcPts val="0"/>
              </a:spcBef>
              <a:buFont typeface="Arial" panose="020B0604020202020204" pitchFamily="34" charset="0"/>
              <a:buChar char="•"/>
            </a:pPr>
            <a:r>
              <a:rPr lang="en-GB" sz="2300" b="0" i="0">
                <a:solidFill>
                  <a:srgbClr val="000000"/>
                </a:solidFill>
                <a:effectLst/>
                <a:latin typeface="Segoe UI" panose="020B0502040204020203" pitchFamily="34" charset="0"/>
              </a:rPr>
              <a:t>Following delivery, providers can submit an invoice for the outstanding amount (i.e. up to 15%). If you have an underspend, your outstanding amount may be less than 15%. </a:t>
            </a:r>
            <a:endParaRPr lang="en-GB" sz="2300" b="0" i="0">
              <a:solidFill>
                <a:srgbClr val="000000"/>
              </a:solidFill>
              <a:effectLst/>
              <a:latin typeface="Symbol" panose="05050102010706020507" pitchFamily="18" charset="2"/>
            </a:endParaRPr>
          </a:p>
          <a:p>
            <a:pPr algn="l" rtl="0" fontAlgn="base">
              <a:lnSpc>
                <a:spcPct val="120000"/>
              </a:lnSpc>
              <a:spcBef>
                <a:spcPts val="0"/>
              </a:spcBef>
              <a:buFont typeface="Arial" panose="020B0604020202020204" pitchFamily="34" charset="0"/>
              <a:buChar char="•"/>
            </a:pPr>
            <a:r>
              <a:rPr lang="en-GB" sz="2300" b="0" i="0">
                <a:solidFill>
                  <a:srgbClr val="000000"/>
                </a:solidFill>
                <a:effectLst/>
                <a:latin typeface="Segoe UI" panose="020B0502040204020203" pitchFamily="34" charset="0"/>
              </a:rPr>
              <a:t>The grant is offered on a cost-recovery basis only. Any monies not spent in line with the grant aid agreement are therefore returned. </a:t>
            </a:r>
            <a:endParaRPr lang="en-GB" sz="2300" b="0" i="0">
              <a:solidFill>
                <a:srgbClr val="000000"/>
              </a:solidFill>
              <a:effectLst/>
              <a:latin typeface="Symbol" panose="05050102010706020507" pitchFamily="18" charset="2"/>
            </a:endParaRPr>
          </a:p>
          <a:p>
            <a:pPr algn="l" rtl="0" fontAlgn="base">
              <a:lnSpc>
                <a:spcPct val="120000"/>
              </a:lnSpc>
              <a:spcBef>
                <a:spcPts val="0"/>
              </a:spcBef>
              <a:buFont typeface="Arial" panose="020B0604020202020204" pitchFamily="34" charset="0"/>
              <a:buChar char="•"/>
            </a:pPr>
            <a:endParaRPr lang="en-GB" sz="2300" b="0" i="0">
              <a:solidFill>
                <a:srgbClr val="000000"/>
              </a:solidFill>
              <a:effectLst/>
              <a:latin typeface="Segoe UI" panose="020B0502040204020203" pitchFamily="34" charset="0"/>
            </a:endParaRPr>
          </a:p>
          <a:p>
            <a:pPr algn="l" rtl="0" fontAlgn="base">
              <a:lnSpc>
                <a:spcPct val="120000"/>
              </a:lnSpc>
              <a:spcBef>
                <a:spcPts val="0"/>
              </a:spcBef>
              <a:buFont typeface="Arial" panose="020B0604020202020204" pitchFamily="34" charset="0"/>
              <a:buChar char="•"/>
            </a:pPr>
            <a:r>
              <a:rPr lang="en-GB" sz="2300" b="0" i="0">
                <a:solidFill>
                  <a:srgbClr val="000000"/>
                </a:solidFill>
                <a:effectLst/>
                <a:latin typeface="Segoe UI" panose="020B0502040204020203" pitchFamily="34" charset="0"/>
              </a:rPr>
              <a:t>Payment of the second (up to) 15%, will be made where providers have demonstrated delivery and partnership working. This includes the following: </a:t>
            </a:r>
            <a:endParaRPr lang="en-GB" sz="2300" b="0" i="0">
              <a:solidFill>
                <a:srgbClr val="000000"/>
              </a:solidFill>
              <a:effectLst/>
              <a:latin typeface="Symbol" panose="05050102010706020507" pitchFamily="18" charset="2"/>
            </a:endParaRPr>
          </a:p>
          <a:p>
            <a:pPr lvl="1" fontAlgn="base">
              <a:lnSpc>
                <a:spcPct val="120000"/>
              </a:lnSpc>
              <a:spcBef>
                <a:spcPts val="0"/>
              </a:spcBef>
            </a:pPr>
            <a:r>
              <a:rPr lang="en-GB" sz="2300" b="0" i="0">
                <a:solidFill>
                  <a:srgbClr val="000000"/>
                </a:solidFill>
                <a:effectLst/>
                <a:latin typeface="Segoe UI" panose="020B0502040204020203" pitchFamily="34" charset="0"/>
              </a:rPr>
              <a:t>the delivery plan has been completed as per the template and has been received no less than 1 week prior to delivery </a:t>
            </a:r>
          </a:p>
          <a:p>
            <a:pPr lvl="1" fontAlgn="base">
              <a:lnSpc>
                <a:spcPct val="120000"/>
              </a:lnSpc>
              <a:spcBef>
                <a:spcPts val="0"/>
              </a:spcBef>
            </a:pPr>
            <a:r>
              <a:rPr lang="en-GB" sz="2300" b="0" i="0">
                <a:solidFill>
                  <a:srgbClr val="000000"/>
                </a:solidFill>
                <a:effectLst/>
                <a:latin typeface="Segoe UI" panose="020B0502040204020203" pitchFamily="34" charset="0"/>
              </a:rPr>
              <a:t>risk assessments have been completed and submitted on time </a:t>
            </a:r>
          </a:p>
          <a:p>
            <a:pPr lvl="1" fontAlgn="base">
              <a:lnSpc>
                <a:spcPct val="120000"/>
              </a:lnSpc>
              <a:spcBef>
                <a:spcPts val="0"/>
              </a:spcBef>
            </a:pPr>
            <a:r>
              <a:rPr lang="en-GB" sz="2300" b="0" i="0">
                <a:solidFill>
                  <a:srgbClr val="000000"/>
                </a:solidFill>
                <a:effectLst/>
                <a:latin typeface="Segoe UI" panose="020B0502040204020203" pitchFamily="34" charset="0"/>
              </a:rPr>
              <a:t>attendance at provider orientation and celebration event</a:t>
            </a:r>
          </a:p>
          <a:p>
            <a:pPr lvl="1" fontAlgn="base">
              <a:lnSpc>
                <a:spcPct val="120000"/>
              </a:lnSpc>
              <a:spcBef>
                <a:spcPts val="0"/>
              </a:spcBef>
            </a:pPr>
            <a:r>
              <a:rPr lang="en-GB" sz="2300" b="0" i="0">
                <a:solidFill>
                  <a:srgbClr val="000000"/>
                </a:solidFill>
                <a:effectLst/>
                <a:latin typeface="Segoe UI" panose="020B0502040204020203" pitchFamily="34" charset="0"/>
              </a:rPr>
              <a:t>accurate attendance data has been submitted </a:t>
            </a:r>
          </a:p>
          <a:p>
            <a:pPr lvl="1" fontAlgn="base">
              <a:lnSpc>
                <a:spcPct val="120000"/>
              </a:lnSpc>
              <a:spcBef>
                <a:spcPts val="0"/>
              </a:spcBef>
            </a:pPr>
            <a:r>
              <a:rPr lang="en-GB" sz="2300" b="0" i="0">
                <a:solidFill>
                  <a:srgbClr val="000000"/>
                </a:solidFill>
                <a:effectLst/>
                <a:latin typeface="Segoe UI" panose="020B0502040204020203" pitchFamily="34" charset="0"/>
              </a:rPr>
              <a:t>an accurate expenditure report has been submitted </a:t>
            </a:r>
          </a:p>
          <a:p>
            <a:pPr lvl="1" fontAlgn="base">
              <a:lnSpc>
                <a:spcPct val="120000"/>
              </a:lnSpc>
              <a:spcBef>
                <a:spcPts val="0"/>
              </a:spcBef>
            </a:pPr>
            <a:r>
              <a:rPr lang="en-GB" sz="2300" b="0" i="0">
                <a:solidFill>
                  <a:srgbClr val="000000"/>
                </a:solidFill>
                <a:effectLst/>
                <a:latin typeface="Segoe UI" panose="020B0502040204020203" pitchFamily="34" charset="0"/>
              </a:rPr>
              <a:t>completion of provider survey and </a:t>
            </a:r>
          </a:p>
          <a:p>
            <a:pPr lvl="1" fontAlgn="base">
              <a:lnSpc>
                <a:spcPct val="120000"/>
              </a:lnSpc>
              <a:spcBef>
                <a:spcPts val="0"/>
              </a:spcBef>
            </a:pPr>
            <a:r>
              <a:rPr lang="en-GB" sz="2300" b="0" i="0">
                <a:solidFill>
                  <a:srgbClr val="000000"/>
                </a:solidFill>
                <a:effectLst/>
                <a:latin typeface="Segoe UI" panose="020B0502040204020203" pitchFamily="34" charset="0"/>
              </a:rPr>
              <a:t>the provider has made every effort to maximise attendance. </a:t>
            </a:r>
          </a:p>
          <a:p>
            <a:pPr algn="l" rtl="0" fontAlgn="base">
              <a:lnSpc>
                <a:spcPct val="120000"/>
              </a:lnSpc>
              <a:spcBef>
                <a:spcPts val="0"/>
              </a:spcBef>
            </a:pPr>
            <a:endParaRPr lang="en-GB" sz="2300" b="0" i="0">
              <a:solidFill>
                <a:srgbClr val="000000"/>
              </a:solidFill>
              <a:effectLst/>
              <a:latin typeface="Segoe UI" panose="020B0502040204020203" pitchFamily="34" charset="0"/>
            </a:endParaRPr>
          </a:p>
          <a:p>
            <a:pPr algn="just" rtl="0" fontAlgn="base">
              <a:lnSpc>
                <a:spcPct val="120000"/>
              </a:lnSpc>
              <a:spcBef>
                <a:spcPts val="0"/>
              </a:spcBef>
            </a:pPr>
            <a:r>
              <a:rPr lang="en-GB" sz="2300" b="0" i="0">
                <a:solidFill>
                  <a:srgbClr val="000000"/>
                </a:solidFill>
                <a:effectLst/>
                <a:latin typeface="Segoe UI" panose="020B0502040204020203" pitchFamily="34" charset="0"/>
              </a:rPr>
              <a:t>It is not the expectation of the HAF team that grant will be held back or clawed back. If any of the above conditions have not been met, then the 15% (or a proportion of this) may not be able to be paid. If conditions in the grant aid agreement are not met, components of the first 85% may need to be clawed back. If this were the case proper dialogue will take place between the HAF team and provider and then the HAF team will decide on the appropriate and reasonable level of grant being held back or clawed back. </a:t>
            </a:r>
          </a:p>
          <a:p>
            <a:pPr>
              <a:lnSpc>
                <a:spcPct val="120000"/>
              </a:lnSpc>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674084" y="147316"/>
            <a:ext cx="8244018" cy="1128068"/>
          </a:xfrm>
        </p:spPr>
        <p:txBody>
          <a:bodyPr anchor="ctr">
            <a:noAutofit/>
          </a:bodyPr>
          <a:lstStyle/>
          <a:p>
            <a:r>
              <a:rPr lang="en-GB" sz="4000" b="1">
                <a:latin typeface="Segoe UI" panose="020B0502040204020203" pitchFamily="34" charset="0"/>
                <a:cs typeface="Segoe UI" panose="020B0502040204020203" pitchFamily="34" charset="0"/>
              </a:rPr>
              <a:t>Payments (second payment)</a:t>
            </a:r>
          </a:p>
        </p:txBody>
      </p:sp>
    </p:spTree>
    <p:extLst>
      <p:ext uri="{BB962C8B-B14F-4D97-AF65-F5344CB8AC3E}">
        <p14:creationId xmlns:p14="http://schemas.microsoft.com/office/powerpoint/2010/main" val="4180467609"/>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0" y="9143"/>
            <a:ext cx="9686707" cy="1128068"/>
          </a:xfrm>
        </p:spPr>
        <p:txBody>
          <a:bodyPr anchor="ctr">
            <a:noAutofit/>
          </a:bodyPr>
          <a:lstStyle/>
          <a:p>
            <a:r>
              <a:rPr lang="en-GB" sz="4000" b="1">
                <a:latin typeface="Segoe UI" panose="020B0502040204020203" pitchFamily="34" charset="0"/>
                <a:cs typeface="Segoe UI" panose="020B0502040204020203" pitchFamily="34" charset="0"/>
              </a:rPr>
              <a:t>HAF web-pages – google Coventry HAF</a:t>
            </a:r>
          </a:p>
        </p:txBody>
      </p:sp>
      <p:pic>
        <p:nvPicPr>
          <p:cNvPr id="9" name="Picture 8">
            <a:extLst>
              <a:ext uri="{FF2B5EF4-FFF2-40B4-BE49-F238E27FC236}">
                <a16:creationId xmlns:a16="http://schemas.microsoft.com/office/drawing/2014/main" id="{653E8316-DD89-13B9-955E-C30853C92488}"/>
              </a:ext>
            </a:extLst>
          </p:cNvPr>
          <p:cNvPicPr>
            <a:picLocks noChangeAspect="1"/>
          </p:cNvPicPr>
          <p:nvPr/>
        </p:nvPicPr>
        <p:blipFill>
          <a:blip r:embed="rId3"/>
          <a:stretch>
            <a:fillRect/>
          </a:stretch>
        </p:blipFill>
        <p:spPr>
          <a:xfrm>
            <a:off x="475036" y="1344719"/>
            <a:ext cx="10613087" cy="4532198"/>
          </a:xfrm>
          <a:prstGeom prst="rect">
            <a:avLst/>
          </a:prstGeom>
        </p:spPr>
      </p:pic>
    </p:spTree>
    <p:extLst>
      <p:ext uri="{BB962C8B-B14F-4D97-AF65-F5344CB8AC3E}">
        <p14:creationId xmlns:p14="http://schemas.microsoft.com/office/powerpoint/2010/main" val="3336261405"/>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0" y="9143"/>
            <a:ext cx="9686707" cy="1128068"/>
          </a:xfrm>
        </p:spPr>
        <p:txBody>
          <a:bodyPr anchor="ctr">
            <a:noAutofit/>
          </a:bodyPr>
          <a:lstStyle/>
          <a:p>
            <a:r>
              <a:rPr lang="en-GB" sz="4000" b="1">
                <a:latin typeface="Segoe UI" panose="020B0502040204020203" pitchFamily="34" charset="0"/>
                <a:cs typeface="Segoe UI" panose="020B0502040204020203" pitchFamily="34" charset="0"/>
              </a:rPr>
              <a:t>HAF team</a:t>
            </a:r>
          </a:p>
        </p:txBody>
      </p:sp>
      <p:sp>
        <p:nvSpPr>
          <p:cNvPr id="7" name="TextBox 6">
            <a:extLst>
              <a:ext uri="{FF2B5EF4-FFF2-40B4-BE49-F238E27FC236}">
                <a16:creationId xmlns:a16="http://schemas.microsoft.com/office/drawing/2014/main" id="{EBCDB660-3E53-2CCC-2F33-266B60BC4CAB}"/>
              </a:ext>
            </a:extLst>
          </p:cNvPr>
          <p:cNvSpPr txBox="1"/>
          <p:nvPr/>
        </p:nvSpPr>
        <p:spPr>
          <a:xfrm>
            <a:off x="347754" y="1256852"/>
            <a:ext cx="7183203" cy="4070794"/>
          </a:xfrm>
          <a:prstGeom prst="rect">
            <a:avLst/>
          </a:prstGeom>
          <a:noFill/>
        </p:spPr>
        <p:txBody>
          <a:bodyPr wrap="square" lIns="91440" tIns="45720" rIns="91440" bIns="45720" anchor="t">
            <a:spAutoFit/>
          </a:bodyPr>
          <a:lstStyle/>
          <a:p>
            <a:pPr marL="285750" indent="-285750">
              <a:spcBef>
                <a:spcPts val="1800"/>
              </a:spcBef>
              <a:buFont typeface="Arial" panose="020B0604020202020204" pitchFamily="34" charset="0"/>
              <a:buChar char="•"/>
            </a:pPr>
            <a:r>
              <a:rPr lang="en-GB" sz="2400">
                <a:latin typeface="Segoe UI"/>
                <a:cs typeface="Segoe UI"/>
              </a:rPr>
              <a:t>Every organisation has a dedicated link on the HAF team to build relationship with for any questions about your HAF delivery</a:t>
            </a:r>
          </a:p>
          <a:p>
            <a:pPr marL="285750" indent="-285750">
              <a:spcBef>
                <a:spcPts val="1800"/>
              </a:spcBef>
              <a:buFont typeface="Arial" panose="020B0604020202020204" pitchFamily="34" charset="0"/>
              <a:buChar char="•"/>
            </a:pPr>
            <a:r>
              <a:rPr lang="en-GB" sz="2400">
                <a:latin typeface="Segoe UI"/>
                <a:cs typeface="Segoe UI"/>
              </a:rPr>
              <a:t>Your HAF team link is: James Courtney,  Stella Rogers or Lorna Holland (covering Daisy Hollingsworth's providers)    </a:t>
            </a:r>
            <a:endParaRPr lang="en-GB" sz="2400">
              <a:latin typeface="Segoe UI" panose="020B0502040204020203" pitchFamily="34" charset="0"/>
              <a:cs typeface="Segoe UI" panose="020B0502040204020203" pitchFamily="34" charset="0"/>
            </a:endParaRPr>
          </a:p>
          <a:p>
            <a:pPr marL="285750" indent="-285750">
              <a:spcBef>
                <a:spcPts val="1800"/>
              </a:spcBef>
              <a:buFont typeface="Arial" panose="020B0604020202020204" pitchFamily="34" charset="0"/>
              <a:buChar char="•"/>
            </a:pPr>
            <a:r>
              <a:rPr lang="en-GB" sz="2400">
                <a:latin typeface="Segoe UI"/>
                <a:cs typeface="Segoe UI"/>
              </a:rPr>
              <a:t>For email contact please use the HAF in-box: </a:t>
            </a:r>
            <a:r>
              <a:rPr lang="en-GB" sz="2400">
                <a:latin typeface="Segoe UI"/>
                <a:cs typeface="Segoe UI"/>
                <a:hlinkClick r:id="rId3">
                  <a:extLst>
                    <a:ext uri="{A12FA001-AC4F-418D-AE19-62706E023703}">
                      <ahyp:hlinkClr xmlns:ahyp="http://schemas.microsoft.com/office/drawing/2018/hyperlinkcolor" val="tx"/>
                    </a:ext>
                  </a:extLst>
                </a:hlinkClick>
              </a:rPr>
              <a:t>haf@coventry.gov.uk</a:t>
            </a:r>
            <a:endParaRPr lang="en-GB" sz="2400">
              <a:latin typeface="Segoe UI"/>
              <a:cs typeface="Segoe UI"/>
            </a:endParaRPr>
          </a:p>
          <a:p>
            <a:pPr marL="742950" lvl="1" indent="-285750">
              <a:lnSpc>
                <a:spcPct val="150000"/>
              </a:lnSpc>
              <a:spcBef>
                <a:spcPts val="600"/>
              </a:spcBef>
              <a:buFont typeface="Arial" panose="020B0604020202020204" pitchFamily="34" charset="0"/>
              <a:buChar char="•"/>
            </a:pPr>
            <a:endParaRPr lang="en-GB" sz="2400">
              <a:solidFill>
                <a:schemeClr val="bg1"/>
              </a:solidFill>
              <a:latin typeface="Segoe UI" panose="020B0502040204020203" pitchFamily="34" charset="0"/>
              <a:cs typeface="Segoe UI" panose="020B0502040204020203" pitchFamily="34" charset="0"/>
            </a:endParaRPr>
          </a:p>
        </p:txBody>
      </p:sp>
      <p:pic>
        <p:nvPicPr>
          <p:cNvPr id="3" name="Picture 2" descr="A picture containing text, person, screenshot&#10;&#10;Description automatically generated">
            <a:extLst>
              <a:ext uri="{FF2B5EF4-FFF2-40B4-BE49-F238E27FC236}">
                <a16:creationId xmlns:a16="http://schemas.microsoft.com/office/drawing/2014/main" id="{07D468C3-0659-6667-63FD-2497B5E6C6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989" y="1137211"/>
            <a:ext cx="3904556" cy="5132601"/>
          </a:xfrm>
          <a:prstGeom prst="rect">
            <a:avLst/>
          </a:prstGeom>
        </p:spPr>
      </p:pic>
    </p:spTree>
    <p:extLst>
      <p:ext uri="{BB962C8B-B14F-4D97-AF65-F5344CB8AC3E}">
        <p14:creationId xmlns:p14="http://schemas.microsoft.com/office/powerpoint/2010/main" val="3529485108"/>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949369" y="2567408"/>
            <a:ext cx="3840711" cy="1128068"/>
          </a:xfrm>
        </p:spPr>
        <p:txBody>
          <a:bodyPr anchor="ctr">
            <a:noAutofit/>
          </a:bodyPr>
          <a:lstStyle/>
          <a:p>
            <a:r>
              <a:rPr lang="en-GB" sz="4800" b="1">
                <a:latin typeface="Segoe UI" panose="020B0502040204020203" pitchFamily="34" charset="0"/>
                <a:cs typeface="Segoe UI" panose="020B0502040204020203" pitchFamily="34" charset="0"/>
              </a:rPr>
              <a:t>Questions, comments and feedback</a:t>
            </a:r>
          </a:p>
        </p:txBody>
      </p:sp>
      <p:pic>
        <p:nvPicPr>
          <p:cNvPr id="7" name="Picture 6" descr="A picture containing text, person, screenshot&#10;&#10;Description automatically generated">
            <a:extLst>
              <a:ext uri="{FF2B5EF4-FFF2-40B4-BE49-F238E27FC236}">
                <a16:creationId xmlns:a16="http://schemas.microsoft.com/office/drawing/2014/main" id="{A505CD67-3DBE-048D-6161-C9D5F251C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847" y="999038"/>
            <a:ext cx="3904556" cy="5132601"/>
          </a:xfrm>
          <a:prstGeom prst="rect">
            <a:avLst/>
          </a:prstGeom>
        </p:spPr>
      </p:pic>
    </p:spTree>
    <p:extLst>
      <p:ext uri="{BB962C8B-B14F-4D97-AF65-F5344CB8AC3E}">
        <p14:creationId xmlns:p14="http://schemas.microsoft.com/office/powerpoint/2010/main" val="4152316189"/>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376157" y="1313390"/>
            <a:ext cx="7078192" cy="3805262"/>
          </a:xfrm>
        </p:spPr>
        <p:txBody>
          <a:bodyPr anchor="t">
            <a:normAutofit fontScale="92500" lnSpcReduction="20000"/>
          </a:bodyPr>
          <a:lstStyle/>
          <a:p>
            <a:pPr>
              <a:lnSpc>
                <a:spcPct val="120000"/>
              </a:lnSpc>
            </a:pPr>
            <a:r>
              <a:rPr lang="en-GB">
                <a:latin typeface="Segoe UI" panose="020B0502040204020203" pitchFamily="34" charset="0"/>
                <a:cs typeface="Segoe UI" panose="020B0502040204020203" pitchFamily="34" charset="0"/>
              </a:rPr>
              <a:t>c. 90 (tbc) different activities, clubs, experiences, diverse programme across Coventry – delivered by c.32 providers</a:t>
            </a:r>
          </a:p>
          <a:p>
            <a:pPr>
              <a:lnSpc>
                <a:spcPct val="120000"/>
              </a:lnSpc>
            </a:pPr>
            <a:r>
              <a:rPr lang="en-GB">
                <a:latin typeface="Segoe UI" panose="020B0502040204020203" pitchFamily="34" charset="0"/>
                <a:cs typeface="Segoe UI" panose="020B0502040204020203" pitchFamily="34" charset="0"/>
              </a:rPr>
              <a:t>Continued momentum of Coventry HAF - target of 2,800 beneficiaries (up by c.30% on Spring Fun 2022 figure of 2,130) and continued increase in quality standards</a:t>
            </a:r>
          </a:p>
          <a:p>
            <a:pPr>
              <a:lnSpc>
                <a:spcPct val="120000"/>
              </a:lnSpc>
            </a:pPr>
            <a:r>
              <a:rPr lang="en-GB">
                <a:latin typeface="Segoe UI" panose="020B0502040204020203" pitchFamily="34" charset="0"/>
                <a:cs typeface="Segoe UI" panose="020B0502040204020203" pitchFamily="34" charset="0"/>
              </a:rPr>
              <a:t>Supported by Coventry Building Society</a:t>
            </a:r>
          </a:p>
          <a:p>
            <a:pPr>
              <a:lnSpc>
                <a:spcPct val="120000"/>
              </a:lnSpc>
            </a:pPr>
            <a:endParaRPr lang="en-GB" sz="3100">
              <a:latin typeface="Segoe UI" panose="020B0502040204020203" pitchFamily="34" charset="0"/>
              <a:cs typeface="Segoe UI" panose="020B0502040204020203" pitchFamily="34" charset="0"/>
            </a:endParaRP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26296"/>
            <a:ext cx="8244018" cy="1128068"/>
          </a:xfrm>
        </p:spPr>
        <p:txBody>
          <a:bodyPr anchor="ctr">
            <a:noAutofit/>
          </a:bodyPr>
          <a:lstStyle/>
          <a:p>
            <a:r>
              <a:rPr lang="en-GB" sz="4000" b="1">
                <a:latin typeface="Segoe UI" panose="020B0502040204020203" pitchFamily="34" charset="0"/>
                <a:cs typeface="Segoe UI" panose="020B0502040204020203" pitchFamily="34" charset="0"/>
              </a:rPr>
              <a:t>Spring Fun 2023 overview</a:t>
            </a:r>
          </a:p>
        </p:txBody>
      </p:sp>
      <p:pic>
        <p:nvPicPr>
          <p:cNvPr id="4" name="Picture 3" descr="A picture containing text, person, screenshot&#10;&#10;Description automatically generated">
            <a:extLst>
              <a:ext uri="{FF2B5EF4-FFF2-40B4-BE49-F238E27FC236}">
                <a16:creationId xmlns:a16="http://schemas.microsoft.com/office/drawing/2014/main" id="{F239A300-0FC6-3E9A-665C-F38F501C8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216" y="1154364"/>
            <a:ext cx="4059700" cy="5336541"/>
          </a:xfrm>
          <a:prstGeom prst="rect">
            <a:avLst/>
          </a:prstGeom>
        </p:spPr>
      </p:pic>
    </p:spTree>
    <p:extLst>
      <p:ext uri="{BB962C8B-B14F-4D97-AF65-F5344CB8AC3E}">
        <p14:creationId xmlns:p14="http://schemas.microsoft.com/office/powerpoint/2010/main" val="2320685685"/>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371470" y="1137211"/>
            <a:ext cx="8864997" cy="5632260"/>
          </a:xfrm>
        </p:spPr>
        <p:txBody>
          <a:bodyPr anchor="t">
            <a:normAutofit/>
          </a:bodyPr>
          <a:lstStyle/>
          <a:p>
            <a:pPr marL="0" indent="0">
              <a:lnSpc>
                <a:spcPct val="120000"/>
              </a:lnSpc>
              <a:buNone/>
            </a:pPr>
            <a:r>
              <a:rPr lang="en-GB" sz="2200">
                <a:latin typeface="Segoe UI" panose="020B0502040204020203" pitchFamily="34" charset="0"/>
                <a:cs typeface="Segoe UI" panose="020B0502040204020203" pitchFamily="34" charset="0"/>
              </a:rPr>
              <a:t>Funding where continued track record of the following factors:</a:t>
            </a:r>
          </a:p>
          <a:p>
            <a:pPr>
              <a:lnSpc>
                <a:spcPct val="120000"/>
              </a:lnSpc>
            </a:pPr>
            <a:r>
              <a:rPr lang="en-GB" sz="2200">
                <a:latin typeface="Segoe UI" panose="020B0502040204020203" pitchFamily="34" charset="0"/>
                <a:cs typeface="Segoe UI" panose="020B0502040204020203" pitchFamily="34" charset="0"/>
              </a:rPr>
              <a:t>Safe and inclusive environment – safeguarding, additional needs/SEND, insurance (on time) etc.</a:t>
            </a:r>
          </a:p>
          <a:p>
            <a:pPr>
              <a:lnSpc>
                <a:spcPct val="120000"/>
              </a:lnSpc>
            </a:pPr>
            <a:r>
              <a:rPr lang="en-GB" sz="2200">
                <a:latin typeface="Segoe UI" panose="020B0502040204020203" pitchFamily="34" charset="0"/>
                <a:cs typeface="Segoe UI" panose="020B0502040204020203" pitchFamily="34" charset="0"/>
              </a:rPr>
              <a:t>100% or as close to 100% attendance as possible</a:t>
            </a:r>
          </a:p>
          <a:p>
            <a:pPr>
              <a:lnSpc>
                <a:spcPct val="120000"/>
              </a:lnSpc>
            </a:pPr>
            <a:r>
              <a:rPr lang="en-GB" sz="2200">
                <a:latin typeface="Segoe UI" panose="020B0502040204020203" pitchFamily="34" charset="0"/>
                <a:cs typeface="Segoe UI" panose="020B0502040204020203" pitchFamily="34" charset="0"/>
              </a:rPr>
              <a:t>Reasonable finances – cost/per child/hour</a:t>
            </a:r>
          </a:p>
          <a:p>
            <a:pPr>
              <a:lnSpc>
                <a:spcPct val="120000"/>
              </a:lnSpc>
            </a:pPr>
            <a:r>
              <a:rPr lang="en-GB" sz="2200">
                <a:latin typeface="Segoe UI" panose="020B0502040204020203" pitchFamily="34" charset="0"/>
                <a:cs typeface="Segoe UI" panose="020B0502040204020203" pitchFamily="34" charset="0"/>
              </a:rPr>
              <a:t>Anchored to the local community – all year involvement (e.g. school, community groups etc)</a:t>
            </a:r>
          </a:p>
          <a:p>
            <a:pPr>
              <a:lnSpc>
                <a:spcPct val="120000"/>
              </a:lnSpc>
            </a:pPr>
            <a:r>
              <a:rPr lang="en-GB" sz="2200">
                <a:latin typeface="Segoe UI" panose="020B0502040204020203" pitchFamily="34" charset="0"/>
                <a:cs typeface="Segoe UI" panose="020B0502040204020203" pitchFamily="34" charset="0"/>
              </a:rPr>
              <a:t>Matches geographical profile of eligible children</a:t>
            </a:r>
          </a:p>
          <a:p>
            <a:pPr>
              <a:lnSpc>
                <a:spcPct val="120000"/>
              </a:lnSpc>
            </a:pPr>
            <a:r>
              <a:rPr lang="en-GB" sz="2200">
                <a:latin typeface="Segoe UI" panose="020B0502040204020203" pitchFamily="34" charset="0"/>
                <a:cs typeface="Segoe UI" panose="020B0502040204020203" pitchFamily="34" charset="0"/>
              </a:rPr>
              <a:t>Quality engaging and enriching activities</a:t>
            </a:r>
          </a:p>
          <a:p>
            <a:pPr>
              <a:lnSpc>
                <a:spcPct val="120000"/>
              </a:lnSpc>
            </a:pPr>
            <a:r>
              <a:rPr lang="en-GB" sz="2200">
                <a:latin typeface="Segoe UI" panose="020B0502040204020203" pitchFamily="34" charset="0"/>
                <a:cs typeface="Segoe UI" panose="020B0502040204020203" pitchFamily="34" charset="0"/>
              </a:rPr>
              <a:t>Food provision meets School Food Standards</a:t>
            </a:r>
          </a:p>
          <a:p>
            <a:pPr>
              <a:lnSpc>
                <a:spcPct val="120000"/>
              </a:lnSpc>
            </a:pPr>
            <a:endParaRPr lang="en-GB" sz="2400">
              <a:latin typeface="Segoe UI" panose="020B0502040204020203" pitchFamily="34" charset="0"/>
              <a:cs typeface="Segoe UI" panose="020B0502040204020203" pitchFamily="34" charset="0"/>
            </a:endParaRP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0" y="9143"/>
            <a:ext cx="9686707" cy="1128068"/>
          </a:xfrm>
        </p:spPr>
        <p:txBody>
          <a:bodyPr anchor="ctr">
            <a:noAutofit/>
          </a:bodyPr>
          <a:lstStyle/>
          <a:p>
            <a:r>
              <a:rPr lang="en-GB" sz="4000" b="1">
                <a:latin typeface="Segoe UI" panose="020B0502040204020203" pitchFamily="34" charset="0"/>
                <a:cs typeface="Segoe UI" panose="020B0502040204020203" pitchFamily="34" charset="0"/>
              </a:rPr>
              <a:t>Quality standards: 2023+</a:t>
            </a:r>
          </a:p>
        </p:txBody>
      </p:sp>
      <p:pic>
        <p:nvPicPr>
          <p:cNvPr id="1026" name="Picture 2" descr="35,329 Man Question Mark Stock Photos, Pictures &amp; Royalty-Free Images -  iStock | Mystery man question mark">
            <a:extLst>
              <a:ext uri="{FF2B5EF4-FFF2-40B4-BE49-F238E27FC236}">
                <a16:creationId xmlns:a16="http://schemas.microsoft.com/office/drawing/2014/main" id="{05112F0B-52C2-BA64-EC80-76CB4AC20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475" y="1137211"/>
            <a:ext cx="2412055" cy="367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58273"/>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269962" y="1172998"/>
            <a:ext cx="9189973" cy="5273863"/>
          </a:xfrm>
        </p:spPr>
        <p:txBody>
          <a:bodyPr anchor="t">
            <a:normAutofit/>
          </a:bodyPr>
          <a:lstStyle/>
          <a:p>
            <a:pPr marL="0" indent="0">
              <a:lnSpc>
                <a:spcPct val="120000"/>
              </a:lnSpc>
              <a:buNone/>
            </a:pPr>
            <a:r>
              <a:rPr lang="en-GB" sz="2200">
                <a:latin typeface="Segoe UI" panose="020B0502040204020203" pitchFamily="34" charset="0"/>
                <a:cs typeface="Segoe UI" panose="020B0502040204020203" pitchFamily="34" charset="0"/>
              </a:rPr>
              <a:t>Funding where continued track record of the following factors:</a:t>
            </a:r>
          </a:p>
          <a:p>
            <a:pPr>
              <a:lnSpc>
                <a:spcPct val="120000"/>
              </a:lnSpc>
            </a:pPr>
            <a:r>
              <a:rPr lang="en-GB" sz="2200">
                <a:latin typeface="Segoe UI" panose="020B0502040204020203" pitchFamily="34" charset="0"/>
                <a:cs typeface="Segoe UI" panose="020B0502040204020203" pitchFamily="34" charset="0"/>
              </a:rPr>
              <a:t>Nutritional education for children/young people (including food preparation)</a:t>
            </a:r>
          </a:p>
          <a:p>
            <a:pPr>
              <a:lnSpc>
                <a:spcPct val="120000"/>
              </a:lnSpc>
            </a:pPr>
            <a:r>
              <a:rPr lang="en-GB" sz="2200">
                <a:latin typeface="Segoe UI" panose="020B0502040204020203" pitchFamily="34" charset="0"/>
                <a:cs typeface="Segoe UI" panose="020B0502040204020203" pitchFamily="34" charset="0"/>
              </a:rPr>
              <a:t>Nutritional education for families (including family cooking sessions)</a:t>
            </a:r>
          </a:p>
          <a:p>
            <a:pPr>
              <a:lnSpc>
                <a:spcPct val="120000"/>
              </a:lnSpc>
            </a:pPr>
            <a:r>
              <a:rPr lang="en-GB" sz="2200">
                <a:latin typeface="Segoe UI" panose="020B0502040204020203" pitchFamily="34" charset="0"/>
                <a:cs typeface="Segoe UI" panose="020B0502040204020203" pitchFamily="34" charset="0"/>
              </a:rPr>
              <a:t>Support to, and engagement with, families</a:t>
            </a:r>
          </a:p>
          <a:p>
            <a:pPr>
              <a:lnSpc>
                <a:spcPct val="120000"/>
              </a:lnSpc>
            </a:pPr>
            <a:r>
              <a:rPr lang="en-GB" sz="2200">
                <a:latin typeface="Segoe UI" panose="020B0502040204020203" pitchFamily="34" charset="0"/>
                <a:cs typeface="Segoe UI" panose="020B0502040204020203" pitchFamily="34" charset="0"/>
              </a:rPr>
              <a:t>Continued improvement and development of HAF agenda</a:t>
            </a:r>
          </a:p>
          <a:p>
            <a:pPr>
              <a:lnSpc>
                <a:spcPct val="120000"/>
              </a:lnSpc>
            </a:pPr>
            <a:r>
              <a:rPr lang="en-GB" sz="2200">
                <a:latin typeface="Segoe UI" panose="020B0502040204020203" pitchFamily="34" charset="0"/>
                <a:cs typeface="Segoe UI" panose="020B0502040204020203" pitchFamily="34" charset="0"/>
              </a:rPr>
              <a:t>Engagement with children, young people and parents/carers about what activities they would like to see offered moving forwards</a:t>
            </a:r>
          </a:p>
          <a:p>
            <a:pPr>
              <a:lnSpc>
                <a:spcPct val="120000"/>
              </a:lnSpc>
            </a:pPr>
            <a:r>
              <a:rPr lang="en-GB" sz="2200">
                <a:latin typeface="Segoe UI" panose="020B0502040204020203" pitchFamily="34" charset="0"/>
                <a:cs typeface="Segoe UI" panose="020B0502040204020203" pitchFamily="34" charset="0"/>
              </a:rPr>
              <a:t>Responsiveness to, and partnership with, the HAF team – including meeting deadlines</a:t>
            </a:r>
          </a:p>
          <a:p>
            <a:pPr>
              <a:lnSpc>
                <a:spcPct val="120000"/>
              </a:lnSpc>
            </a:pPr>
            <a:endParaRPr lang="en-GB" sz="2600">
              <a:latin typeface="Segoe UI" panose="020B0502040204020203" pitchFamily="34" charset="0"/>
              <a:cs typeface="Segoe UI" panose="020B0502040204020203" pitchFamily="34" charset="0"/>
            </a:endParaRP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0" y="9143"/>
            <a:ext cx="9686707" cy="1128068"/>
          </a:xfrm>
        </p:spPr>
        <p:txBody>
          <a:bodyPr anchor="ctr">
            <a:noAutofit/>
          </a:bodyPr>
          <a:lstStyle/>
          <a:p>
            <a:r>
              <a:rPr lang="en-GB" sz="4000" b="1">
                <a:latin typeface="Segoe UI" panose="020B0502040204020203" pitchFamily="34" charset="0"/>
                <a:cs typeface="Segoe UI" panose="020B0502040204020203" pitchFamily="34" charset="0"/>
              </a:rPr>
              <a:t>Quality standards: 2023+</a:t>
            </a:r>
          </a:p>
        </p:txBody>
      </p:sp>
      <p:pic>
        <p:nvPicPr>
          <p:cNvPr id="1026" name="Picture 2" descr="35,329 Man Question Mark Stock Photos, Pictures &amp; Royalty-Free Images -  iStock | Mystery man question mark">
            <a:extLst>
              <a:ext uri="{FF2B5EF4-FFF2-40B4-BE49-F238E27FC236}">
                <a16:creationId xmlns:a16="http://schemas.microsoft.com/office/drawing/2014/main" id="{05112F0B-52C2-BA64-EC80-76CB4AC20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475" y="1137211"/>
            <a:ext cx="2412055" cy="367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62410"/>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5E0F2CA-2895-4949-90B1-58E73509C25D}"/>
              </a:ext>
            </a:extLst>
          </p:cNvPr>
          <p:cNvSpPr/>
          <p:nvPr/>
        </p:nvSpPr>
        <p:spPr>
          <a:xfrm>
            <a:off x="1118223" y="1072762"/>
            <a:ext cx="10625559" cy="533146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rgbClr val="0070C0"/>
                </a:solidFill>
                <a:latin typeface="Segoe UI" panose="020B0502040204020203" pitchFamily="34" charset="0"/>
                <a:cs typeface="Segoe UI" panose="020B0502040204020203" pitchFamily="34" charset="0"/>
              </a:rPr>
              <a:t>Culture</a:t>
            </a:r>
          </a:p>
        </p:txBody>
      </p:sp>
      <p:sp>
        <p:nvSpPr>
          <p:cNvPr id="5" name="Oval 4">
            <a:extLst>
              <a:ext uri="{FF2B5EF4-FFF2-40B4-BE49-F238E27FC236}">
                <a16:creationId xmlns:a16="http://schemas.microsoft.com/office/drawing/2014/main" id="{C197036A-4FF5-49C1-8685-A40F9E37B13E}"/>
              </a:ext>
            </a:extLst>
          </p:cNvPr>
          <p:cNvSpPr/>
          <p:nvPr/>
        </p:nvSpPr>
        <p:spPr>
          <a:xfrm>
            <a:off x="4601177" y="2704497"/>
            <a:ext cx="2951545" cy="1849056"/>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70C0"/>
                </a:solidFill>
                <a:latin typeface="Segoe UI" panose="020B0502040204020203" pitchFamily="34" charset="0"/>
                <a:cs typeface="Segoe UI" panose="020B0502040204020203" pitchFamily="34" charset="0"/>
              </a:rPr>
              <a:t>Hospitable</a:t>
            </a:r>
          </a:p>
          <a:p>
            <a:pPr algn="ctr"/>
            <a:r>
              <a:rPr lang="en-GB" sz="1400">
                <a:solidFill>
                  <a:schemeClr val="tx1"/>
                </a:solidFill>
                <a:latin typeface="Segoe UI" panose="020B0502040204020203" pitchFamily="34" charset="0"/>
                <a:cs typeface="Segoe UI" panose="020B0502040204020203" pitchFamily="34" charset="0"/>
              </a:rPr>
              <a:t>Each activity should be safe, inclusive (SEND inclusion session, re), friendly, welcoming, professional.</a:t>
            </a:r>
          </a:p>
          <a:p>
            <a:pPr algn="ctr"/>
            <a:endParaRPr lang="en-GB">
              <a:solidFill>
                <a:srgbClr val="0070C0"/>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91C21E9A-BEFB-42D9-8C6C-3672079E039C}"/>
              </a:ext>
            </a:extLst>
          </p:cNvPr>
          <p:cNvSpPr txBox="1"/>
          <p:nvPr/>
        </p:nvSpPr>
        <p:spPr>
          <a:xfrm>
            <a:off x="4683028" y="1227169"/>
            <a:ext cx="2685327" cy="1477328"/>
          </a:xfrm>
          <a:prstGeom prst="rect">
            <a:avLst/>
          </a:prstGeom>
          <a:noFill/>
        </p:spPr>
        <p:txBody>
          <a:bodyPr wrap="square" rtlCol="0">
            <a:spAutoFit/>
          </a:bodyPr>
          <a:lstStyle/>
          <a:p>
            <a:pPr algn="ctr"/>
            <a:r>
              <a:rPr lang="en-GB" sz="2400" b="1">
                <a:solidFill>
                  <a:srgbClr val="0070C0"/>
                </a:solidFill>
                <a:latin typeface="Segoe UI" panose="020B0502040204020203" pitchFamily="34" charset="0"/>
                <a:cs typeface="Segoe UI" panose="020B0502040204020203" pitchFamily="34" charset="0"/>
              </a:rPr>
              <a:t>Activities</a:t>
            </a:r>
          </a:p>
          <a:p>
            <a:pPr algn="ctr"/>
            <a:r>
              <a:rPr lang="en-GB" sz="1400">
                <a:latin typeface="Segoe UI" panose="020B0502040204020203" pitchFamily="34" charset="0"/>
                <a:cs typeface="Segoe UI" panose="020B0502040204020203" pitchFamily="34" charset="0"/>
              </a:rPr>
              <a:t>Activities should be enriching, engaging, exciting, developmental and diverse </a:t>
            </a:r>
          </a:p>
          <a:p>
            <a:endParaRPr lang="en-GB" sz="2400" b="1">
              <a:solidFill>
                <a:srgbClr val="0070C0"/>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9CE3FC73-829B-4AAE-8CB6-54C64CD7FA49}"/>
              </a:ext>
            </a:extLst>
          </p:cNvPr>
          <p:cNvSpPr txBox="1"/>
          <p:nvPr/>
        </p:nvSpPr>
        <p:spPr>
          <a:xfrm>
            <a:off x="7712824" y="2365847"/>
            <a:ext cx="3086591" cy="2277547"/>
          </a:xfrm>
          <a:prstGeom prst="rect">
            <a:avLst/>
          </a:prstGeom>
          <a:noFill/>
        </p:spPr>
        <p:txBody>
          <a:bodyPr wrap="square" rtlCol="0">
            <a:spAutoFit/>
          </a:bodyPr>
          <a:lstStyle/>
          <a:p>
            <a:pPr algn="ctr"/>
            <a:r>
              <a:rPr lang="en-GB" sz="2400" b="1">
                <a:solidFill>
                  <a:srgbClr val="0070C0"/>
                </a:solidFill>
                <a:latin typeface="Segoe UI" panose="020B0502040204020203" pitchFamily="34" charset="0"/>
                <a:cs typeface="Segoe UI" panose="020B0502040204020203" pitchFamily="34" charset="0"/>
              </a:rPr>
              <a:t>Food </a:t>
            </a:r>
          </a:p>
          <a:p>
            <a:pPr algn="ctr"/>
            <a:r>
              <a:rPr lang="en-GB" sz="2400" b="1" i="1">
                <a:solidFill>
                  <a:schemeClr val="tx1">
                    <a:lumMod val="65000"/>
                    <a:lumOff val="35000"/>
                  </a:schemeClr>
                </a:solidFill>
                <a:latin typeface="Segoe UI" panose="020B0502040204020203" pitchFamily="34" charset="0"/>
                <a:cs typeface="Segoe UI" panose="020B0502040204020203" pitchFamily="34" charset="0"/>
              </a:rPr>
              <a:t>Provision</a:t>
            </a:r>
          </a:p>
          <a:p>
            <a:pPr algn="ctr"/>
            <a:r>
              <a:rPr lang="en-GB" sz="1400">
                <a:latin typeface="Segoe UI" panose="020B0502040204020203" pitchFamily="34" charset="0"/>
                <a:cs typeface="Segoe UI" panose="020B0502040204020203" pitchFamily="34" charset="0"/>
              </a:rPr>
              <a:t>Meals should be hot and nutritional. </a:t>
            </a:r>
          </a:p>
          <a:p>
            <a:pPr algn="ctr"/>
            <a:r>
              <a:rPr lang="en-GB" sz="1400">
                <a:latin typeface="Segoe UI" panose="020B0502040204020203" pitchFamily="34" charset="0"/>
                <a:cs typeface="Segoe UI" panose="020B0502040204020203" pitchFamily="34" charset="0"/>
              </a:rPr>
              <a:t>Snacks and drinks should be healthy.</a:t>
            </a:r>
          </a:p>
          <a:p>
            <a:pPr algn="ctr"/>
            <a:r>
              <a:rPr lang="en-GB" sz="1400">
                <a:latin typeface="Segoe UI" panose="020B0502040204020203" pitchFamily="34" charset="0"/>
                <a:cs typeface="Segoe UI" panose="020B0502040204020203" pitchFamily="34" charset="0"/>
              </a:rPr>
              <a:t>Ensure deliverers who are less strong on food are partnered with approved food providers.</a:t>
            </a:r>
          </a:p>
          <a:p>
            <a:endParaRPr lang="en-GB" sz="2400" b="1">
              <a:solidFill>
                <a:srgbClr val="0070C0"/>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57F97807-71A5-45A1-A85F-50BB6D3FD286}"/>
              </a:ext>
            </a:extLst>
          </p:cNvPr>
          <p:cNvSpPr txBox="1"/>
          <p:nvPr/>
        </p:nvSpPr>
        <p:spPr>
          <a:xfrm>
            <a:off x="3058713" y="4472046"/>
            <a:ext cx="3248630" cy="1846659"/>
          </a:xfrm>
          <a:prstGeom prst="rect">
            <a:avLst/>
          </a:prstGeom>
          <a:noFill/>
        </p:spPr>
        <p:txBody>
          <a:bodyPr wrap="square" rtlCol="0">
            <a:spAutoFit/>
          </a:bodyPr>
          <a:lstStyle/>
          <a:p>
            <a:pPr algn="ctr"/>
            <a:r>
              <a:rPr lang="en-GB" sz="2400" b="1">
                <a:solidFill>
                  <a:srgbClr val="0070C0"/>
                </a:solidFill>
                <a:latin typeface="Segoe UI" panose="020B0502040204020203" pitchFamily="34" charset="0"/>
                <a:cs typeface="Segoe UI" panose="020B0502040204020203" pitchFamily="34" charset="0"/>
              </a:rPr>
              <a:t>Food</a:t>
            </a:r>
          </a:p>
          <a:p>
            <a:pPr algn="ctr"/>
            <a:r>
              <a:rPr lang="en-GB" sz="2400" b="1">
                <a:solidFill>
                  <a:srgbClr val="0070C0"/>
                </a:solidFill>
                <a:latin typeface="Segoe UI" panose="020B0502040204020203" pitchFamily="34" charset="0"/>
                <a:cs typeface="Segoe UI" panose="020B0502040204020203" pitchFamily="34" charset="0"/>
              </a:rPr>
              <a:t> </a:t>
            </a:r>
            <a:r>
              <a:rPr lang="en-GB" sz="2400" b="1" i="1">
                <a:solidFill>
                  <a:schemeClr val="tx1">
                    <a:lumMod val="65000"/>
                    <a:lumOff val="35000"/>
                  </a:schemeClr>
                </a:solidFill>
                <a:latin typeface="Segoe UI" panose="020B0502040204020203" pitchFamily="34" charset="0"/>
                <a:cs typeface="Segoe UI" panose="020B0502040204020203" pitchFamily="34" charset="0"/>
              </a:rPr>
              <a:t>Education (parents)</a:t>
            </a:r>
          </a:p>
          <a:p>
            <a:pPr algn="ctr"/>
            <a:r>
              <a:rPr lang="en-GB" sz="1400">
                <a:latin typeface="Segoe UI" panose="020B0502040204020203" pitchFamily="34" charset="0"/>
                <a:cs typeface="Segoe UI" panose="020B0502040204020203" pitchFamily="34" charset="0"/>
              </a:rPr>
              <a:t>Activities should have nutritional (food) education for parents/families embedded within them</a:t>
            </a:r>
          </a:p>
          <a:p>
            <a:endParaRPr lang="en-GB" sz="2400" b="1">
              <a:solidFill>
                <a:srgbClr val="0070C0"/>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16FB93A-5106-4098-9DE2-A5A2A7A03413}"/>
              </a:ext>
            </a:extLst>
          </p:cNvPr>
          <p:cNvSpPr txBox="1"/>
          <p:nvPr/>
        </p:nvSpPr>
        <p:spPr>
          <a:xfrm>
            <a:off x="6768457" y="4472046"/>
            <a:ext cx="3086591" cy="1846659"/>
          </a:xfrm>
          <a:prstGeom prst="rect">
            <a:avLst/>
          </a:prstGeom>
          <a:noFill/>
        </p:spPr>
        <p:txBody>
          <a:bodyPr wrap="square" rtlCol="0">
            <a:spAutoFit/>
          </a:bodyPr>
          <a:lstStyle/>
          <a:p>
            <a:pPr algn="ctr"/>
            <a:r>
              <a:rPr lang="en-GB" sz="2400" b="1">
                <a:solidFill>
                  <a:srgbClr val="0070C0"/>
                </a:solidFill>
                <a:latin typeface="Segoe UI" panose="020B0502040204020203" pitchFamily="34" charset="0"/>
                <a:cs typeface="Segoe UI" panose="020B0502040204020203" pitchFamily="34" charset="0"/>
              </a:rPr>
              <a:t>Food </a:t>
            </a:r>
          </a:p>
          <a:p>
            <a:pPr algn="ctr"/>
            <a:r>
              <a:rPr lang="en-GB" sz="2400" b="1" i="1">
                <a:solidFill>
                  <a:schemeClr val="tx1">
                    <a:lumMod val="65000"/>
                    <a:lumOff val="35000"/>
                  </a:schemeClr>
                </a:solidFill>
                <a:latin typeface="Segoe UI" panose="020B0502040204020203" pitchFamily="34" charset="0"/>
                <a:cs typeface="Segoe UI" panose="020B0502040204020203" pitchFamily="34" charset="0"/>
              </a:rPr>
              <a:t>Education (children)</a:t>
            </a:r>
          </a:p>
          <a:p>
            <a:pPr algn="ctr"/>
            <a:r>
              <a:rPr lang="en-GB" sz="1400">
                <a:latin typeface="Segoe UI" panose="020B0502040204020203" pitchFamily="34" charset="0"/>
                <a:cs typeface="Segoe UI" panose="020B0502040204020203" pitchFamily="34" charset="0"/>
              </a:rPr>
              <a:t>Activities should have nutritional (food) education for children embedded within them</a:t>
            </a:r>
          </a:p>
          <a:p>
            <a:endParaRPr lang="en-GB" sz="2400" b="1">
              <a:solidFill>
                <a:srgbClr val="0070C0"/>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21F01105-0108-4991-966C-49FC1DCA1BC0}"/>
              </a:ext>
            </a:extLst>
          </p:cNvPr>
          <p:cNvSpPr txBox="1"/>
          <p:nvPr/>
        </p:nvSpPr>
        <p:spPr>
          <a:xfrm>
            <a:off x="1654438" y="2232160"/>
            <a:ext cx="2382458" cy="2708434"/>
          </a:xfrm>
          <a:prstGeom prst="rect">
            <a:avLst/>
          </a:prstGeom>
          <a:noFill/>
        </p:spPr>
        <p:txBody>
          <a:bodyPr wrap="square" rtlCol="0">
            <a:spAutoFit/>
          </a:bodyPr>
          <a:lstStyle/>
          <a:p>
            <a:pPr algn="ctr"/>
            <a:r>
              <a:rPr lang="en-GB" sz="2400" b="1" i="1">
                <a:solidFill>
                  <a:schemeClr val="tx1">
                    <a:lumMod val="65000"/>
                    <a:lumOff val="35000"/>
                  </a:schemeClr>
                </a:solidFill>
                <a:latin typeface="Segoe UI" panose="020B0502040204020203" pitchFamily="34" charset="0"/>
                <a:cs typeface="Segoe UI" panose="020B0502040204020203" pitchFamily="34" charset="0"/>
              </a:rPr>
              <a:t>Support for </a:t>
            </a:r>
            <a:r>
              <a:rPr lang="en-GB" sz="2400" b="1">
                <a:solidFill>
                  <a:srgbClr val="0070C0"/>
                </a:solidFill>
                <a:latin typeface="Segoe UI" panose="020B0502040204020203" pitchFamily="34" charset="0"/>
                <a:cs typeface="Segoe UI" panose="020B0502040204020203" pitchFamily="34" charset="0"/>
              </a:rPr>
              <a:t>Families</a:t>
            </a:r>
          </a:p>
          <a:p>
            <a:pPr algn="ctr"/>
            <a:r>
              <a:rPr lang="en-GB" sz="1400">
                <a:latin typeface="Segoe UI" panose="020B0502040204020203" pitchFamily="34" charset="0"/>
                <a:cs typeface="Segoe UI" panose="020B0502040204020203" pitchFamily="34" charset="0"/>
              </a:rPr>
              <a:t>Activities should have signpost and engage families with support </a:t>
            </a:r>
          </a:p>
          <a:p>
            <a:pPr algn="ctr"/>
            <a:r>
              <a:rPr lang="en-GB" sz="1400">
                <a:latin typeface="Segoe UI" panose="020B0502040204020203" pitchFamily="34" charset="0"/>
                <a:cs typeface="Segoe UI" panose="020B0502040204020203" pitchFamily="34" charset="0"/>
              </a:rPr>
              <a:t>(e.g. cost of living information). Develop plan improving provider engagement with families.</a:t>
            </a:r>
          </a:p>
          <a:p>
            <a:endParaRPr lang="en-GB" sz="2400" b="1">
              <a:solidFill>
                <a:srgbClr val="0070C0"/>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EE5B5AE5-7E07-4B4B-83C6-3846B042218C}"/>
              </a:ext>
            </a:extLst>
          </p:cNvPr>
          <p:cNvSpPr txBox="1"/>
          <p:nvPr/>
        </p:nvSpPr>
        <p:spPr>
          <a:xfrm>
            <a:off x="1755838" y="214533"/>
            <a:ext cx="9784782" cy="553998"/>
          </a:xfrm>
          <a:prstGeom prst="rect">
            <a:avLst/>
          </a:prstGeom>
          <a:noFill/>
        </p:spPr>
        <p:txBody>
          <a:bodyPr wrap="square" rtlCol="0">
            <a:spAutoFit/>
          </a:bodyPr>
          <a:lstStyle/>
          <a:p>
            <a:r>
              <a:rPr lang="en-GB" sz="3000" b="1">
                <a:latin typeface="Segoe UI" panose="020B0502040204020203" pitchFamily="34" charset="0"/>
                <a:cs typeface="Segoe UI" panose="020B0502040204020203" pitchFamily="34" charset="0"/>
              </a:rPr>
              <a:t> Coventry “HAFF” quality framework</a:t>
            </a:r>
          </a:p>
        </p:txBody>
      </p:sp>
      <p:pic>
        <p:nvPicPr>
          <p:cNvPr id="18" name="Picture 17" descr="Logo&#10;&#10;Description automatically generated">
            <a:extLst>
              <a:ext uri="{FF2B5EF4-FFF2-40B4-BE49-F238E27FC236}">
                <a16:creationId xmlns:a16="http://schemas.microsoft.com/office/drawing/2014/main" id="{B28BF6E3-9652-448C-B0DD-A89EB16F6DEA}"/>
              </a:ext>
            </a:extLst>
          </p:cNvPr>
          <p:cNvPicPr>
            <a:picLocks noChangeAspect="1"/>
          </p:cNvPicPr>
          <p:nvPr/>
        </p:nvPicPr>
        <p:blipFill rotWithShape="1">
          <a:blip r:embed="rId2">
            <a:extLst>
              <a:ext uri="{28A0092B-C50C-407E-A947-70E740481C1C}">
                <a14:useLocalDpi xmlns:a14="http://schemas.microsoft.com/office/drawing/2010/main" val="0"/>
              </a:ext>
            </a:extLst>
          </a:blip>
          <a:srcRect r="-2" b="-2"/>
          <a:stretch/>
        </p:blipFill>
        <p:spPr>
          <a:xfrm>
            <a:off x="10776029" y="88529"/>
            <a:ext cx="1186445" cy="1186445"/>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2" name="Picture 1" descr="Logo&#10;&#10;Description automatically generated">
            <a:extLst>
              <a:ext uri="{FF2B5EF4-FFF2-40B4-BE49-F238E27FC236}">
                <a16:creationId xmlns:a16="http://schemas.microsoft.com/office/drawing/2014/main" id="{16AA0E5E-42E8-F924-5B3F-74A02F3A8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Tree>
    <p:extLst>
      <p:ext uri="{BB962C8B-B14F-4D97-AF65-F5344CB8AC3E}">
        <p14:creationId xmlns:p14="http://schemas.microsoft.com/office/powerpoint/2010/main" val="1377039708"/>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183111" y="1275383"/>
            <a:ext cx="12008889" cy="4734999"/>
          </a:xfrm>
        </p:spPr>
        <p:txBody>
          <a:bodyPr anchor="t">
            <a:normAutofit/>
          </a:bodyPr>
          <a:lstStyle/>
          <a:p>
            <a:pPr>
              <a:lnSpc>
                <a:spcPct val="120000"/>
              </a:lnSpc>
            </a:pPr>
            <a:r>
              <a:rPr lang="en-GB" sz="2000">
                <a:latin typeface="Segoe UI" panose="020B0502040204020203" pitchFamily="34" charset="0"/>
                <a:cs typeface="Segoe UI" panose="020B0502040204020203" pitchFamily="34" charset="0"/>
              </a:rPr>
              <a:t>Thank you for Spring Fun EOIs/applications – we’ve prioritised these</a:t>
            </a:r>
          </a:p>
          <a:p>
            <a:pPr>
              <a:lnSpc>
                <a:spcPct val="120000"/>
              </a:lnSpc>
            </a:pPr>
            <a:r>
              <a:rPr lang="en-GB" sz="2000">
                <a:latin typeface="Segoe UI" panose="020B0502040204020203" pitchFamily="34" charset="0"/>
                <a:cs typeface="Segoe UI" panose="020B0502040204020203" pitchFamily="34" charset="0"/>
              </a:rPr>
              <a:t>We will move onto consideration of Summer Fun and Festive Fun applications next, where we haven’t got back to providers</a:t>
            </a:r>
          </a:p>
          <a:p>
            <a:pPr>
              <a:lnSpc>
                <a:spcPct val="120000"/>
              </a:lnSpc>
            </a:pPr>
            <a:r>
              <a:rPr lang="en-GB" sz="2000">
                <a:latin typeface="Segoe UI" panose="020B0502040204020203" pitchFamily="34" charset="0"/>
                <a:cs typeface="Segoe UI" panose="020B0502040204020203" pitchFamily="34" charset="0"/>
              </a:rPr>
              <a:t>Grant Aid Agreements (Spring Fun) sent out - please sign/return these ASAP to enable payments to be progressed</a:t>
            </a:r>
          </a:p>
          <a:p>
            <a:pPr>
              <a:lnSpc>
                <a:spcPct val="120000"/>
              </a:lnSpc>
            </a:pPr>
            <a:r>
              <a:rPr lang="en-GB" sz="2000">
                <a:latin typeface="Segoe UI" panose="020B0502040204020203" pitchFamily="34" charset="0"/>
                <a:cs typeface="Segoe UI" panose="020B0502040204020203" pitchFamily="34" charset="0"/>
              </a:rPr>
              <a:t>Delivery Plan – on line – to be completed by 17th March</a:t>
            </a:r>
          </a:p>
          <a:p>
            <a:pPr>
              <a:lnSpc>
                <a:spcPct val="120000"/>
              </a:lnSpc>
            </a:pPr>
            <a:r>
              <a:rPr lang="en-GB" sz="2000">
                <a:latin typeface="Segoe UI" panose="020B0502040204020203" pitchFamily="34" charset="0"/>
                <a:cs typeface="Segoe UI" panose="020B0502040204020203" pitchFamily="34" charset="0"/>
              </a:rPr>
              <a:t>Risk Assessments – to be completed by 17</a:t>
            </a:r>
            <a:r>
              <a:rPr lang="en-GB" sz="2000" baseline="30000">
                <a:latin typeface="Segoe UI" panose="020B0502040204020203" pitchFamily="34" charset="0"/>
                <a:cs typeface="Segoe UI" panose="020B0502040204020203" pitchFamily="34" charset="0"/>
              </a:rPr>
              <a:t>th</a:t>
            </a:r>
            <a:r>
              <a:rPr lang="en-GB" sz="2000">
                <a:latin typeface="Segoe UI" panose="020B0502040204020203" pitchFamily="34" charset="0"/>
                <a:cs typeface="Segoe UI" panose="020B0502040204020203" pitchFamily="34" charset="0"/>
              </a:rPr>
              <a:t> March</a:t>
            </a:r>
          </a:p>
          <a:p>
            <a:pPr>
              <a:lnSpc>
                <a:spcPct val="120000"/>
              </a:lnSpc>
            </a:pPr>
            <a:r>
              <a:rPr lang="en-GB" sz="2000">
                <a:latin typeface="Segoe UI" panose="020B0502040204020203" pitchFamily="34" charset="0"/>
                <a:cs typeface="Segoe UI" panose="020B0502040204020203" pitchFamily="34" charset="0"/>
              </a:rPr>
              <a:t>Teams sites – please upload information</a:t>
            </a:r>
          </a:p>
          <a:p>
            <a:pPr>
              <a:lnSpc>
                <a:spcPct val="120000"/>
              </a:lnSpc>
            </a:pPr>
            <a:r>
              <a:rPr lang="en-GB" sz="2000">
                <a:latin typeface="Segoe UI" panose="020B0502040204020203" pitchFamily="34" charset="0"/>
                <a:cs typeface="Segoe UI" panose="020B0502040204020203" pitchFamily="34" charset="0"/>
              </a:rPr>
              <a:t>Training: book onto on-line training (safeguarding, managing challenging behaviour, cost of living etc.)</a:t>
            </a:r>
          </a:p>
          <a:p>
            <a:pPr>
              <a:lnSpc>
                <a:spcPct val="120000"/>
              </a:lnSpc>
            </a:pPr>
            <a:r>
              <a:rPr lang="en-GB" sz="2000">
                <a:latin typeface="Segoe UI" panose="020B0502040204020203" pitchFamily="34" charset="0"/>
                <a:cs typeface="Segoe UI" panose="020B0502040204020203" pitchFamily="34" charset="0"/>
              </a:rPr>
              <a:t>Liaise with your HAF team link about any challenges/support to achieve HAF quality standards etc.</a:t>
            </a:r>
          </a:p>
          <a:p>
            <a:pPr>
              <a:lnSpc>
                <a:spcPct val="120000"/>
              </a:lnSpc>
            </a:pPr>
            <a:endParaRPr lang="en-GB" sz="3100">
              <a:latin typeface="Segoe UI" panose="020B0502040204020203" pitchFamily="34" charset="0"/>
              <a:cs typeface="Segoe UI" panose="020B0502040204020203" pitchFamily="34" charset="0"/>
            </a:endParaRP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26296"/>
            <a:ext cx="8244018" cy="1128068"/>
          </a:xfrm>
        </p:spPr>
        <p:txBody>
          <a:bodyPr anchor="ctr">
            <a:noAutofit/>
          </a:bodyPr>
          <a:lstStyle/>
          <a:p>
            <a:r>
              <a:rPr lang="en-GB" sz="4000" b="1">
                <a:latin typeface="Segoe UI" panose="020B0502040204020203" pitchFamily="34" charset="0"/>
                <a:cs typeface="Segoe UI" panose="020B0502040204020203" pitchFamily="34" charset="0"/>
              </a:rPr>
              <a:t>Next steps*</a:t>
            </a:r>
          </a:p>
        </p:txBody>
      </p:sp>
      <p:sp>
        <p:nvSpPr>
          <p:cNvPr id="4" name="TextBox 3">
            <a:extLst>
              <a:ext uri="{FF2B5EF4-FFF2-40B4-BE49-F238E27FC236}">
                <a16:creationId xmlns:a16="http://schemas.microsoft.com/office/drawing/2014/main" id="{4F0EAE52-9327-A8A1-4B4F-D966977DD2A3}"/>
              </a:ext>
            </a:extLst>
          </p:cNvPr>
          <p:cNvSpPr txBox="1"/>
          <p:nvPr/>
        </p:nvSpPr>
        <p:spPr>
          <a:xfrm>
            <a:off x="269961" y="6298058"/>
            <a:ext cx="6202757" cy="369332"/>
          </a:xfrm>
          <a:prstGeom prst="rect">
            <a:avLst/>
          </a:prstGeom>
          <a:noFill/>
        </p:spPr>
        <p:txBody>
          <a:bodyPr wrap="square" rtlCol="0">
            <a:spAutoFit/>
          </a:bodyPr>
          <a:lstStyle/>
          <a:p>
            <a:r>
              <a:rPr lang="en-GB"/>
              <a:t>*See go-live dates in Marketing information</a:t>
            </a:r>
          </a:p>
        </p:txBody>
      </p:sp>
    </p:spTree>
    <p:extLst>
      <p:ext uri="{BB962C8B-B14F-4D97-AF65-F5344CB8AC3E}">
        <p14:creationId xmlns:p14="http://schemas.microsoft.com/office/powerpoint/2010/main" val="3952649126"/>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330374" y="1275384"/>
            <a:ext cx="7683469" cy="4513012"/>
          </a:xfrm>
        </p:spPr>
        <p:txBody>
          <a:bodyPr anchor="t">
            <a:normAutofit/>
          </a:bodyPr>
          <a:lstStyle/>
          <a:p>
            <a:pPr>
              <a:lnSpc>
                <a:spcPct val="120000"/>
              </a:lnSpc>
            </a:pPr>
            <a:r>
              <a:rPr lang="en-GB" sz="2400">
                <a:latin typeface="Segoe UI" panose="020B0502040204020203" pitchFamily="34" charset="0"/>
                <a:cs typeface="Segoe UI" panose="020B0502040204020203" pitchFamily="34" charset="0"/>
              </a:rPr>
              <a:t>Information in application form gets directly pulled through to:</a:t>
            </a:r>
          </a:p>
          <a:p>
            <a:pPr lvl="1">
              <a:lnSpc>
                <a:spcPct val="120000"/>
              </a:lnSpc>
            </a:pPr>
            <a:r>
              <a:rPr lang="en-GB" sz="2000">
                <a:latin typeface="Segoe UI" panose="020B0502040204020203" pitchFamily="34" charset="0"/>
                <a:cs typeface="Segoe UI" panose="020B0502040204020203" pitchFamily="34" charset="0"/>
              </a:rPr>
              <a:t>HAF booking system </a:t>
            </a:r>
          </a:p>
          <a:p>
            <a:pPr lvl="1">
              <a:lnSpc>
                <a:spcPct val="120000"/>
              </a:lnSpc>
            </a:pPr>
            <a:r>
              <a:rPr lang="en-GB" sz="2000">
                <a:latin typeface="Segoe UI" panose="020B0502040204020203" pitchFamily="34" charset="0"/>
                <a:cs typeface="Segoe UI" panose="020B0502040204020203" pitchFamily="34" charset="0"/>
              </a:rPr>
              <a:t>HAF printed brochure</a:t>
            </a:r>
          </a:p>
          <a:p>
            <a:pPr lvl="1">
              <a:lnSpc>
                <a:spcPct val="120000"/>
              </a:lnSpc>
            </a:pPr>
            <a:r>
              <a:rPr lang="en-GB" sz="2000">
                <a:latin typeface="Segoe UI" panose="020B0502040204020203" pitchFamily="34" charset="0"/>
                <a:cs typeface="Segoe UI" panose="020B0502040204020203" pitchFamily="34" charset="0"/>
              </a:rPr>
              <a:t>HAF web-directory</a:t>
            </a:r>
          </a:p>
          <a:p>
            <a:pPr>
              <a:lnSpc>
                <a:spcPct val="120000"/>
              </a:lnSpc>
            </a:pPr>
            <a:r>
              <a:rPr lang="en-GB" sz="2400">
                <a:latin typeface="Segoe UI" panose="020B0502040204020203" pitchFamily="34" charset="0"/>
                <a:cs typeface="Segoe UI" panose="020B0502040204020203" pitchFamily="34" charset="0"/>
              </a:rPr>
              <a:t>Accuracy at this stage minimises noise for providers and HAF programme team when brochures and sent out and booking goes live etc.</a:t>
            </a:r>
            <a:endParaRPr lang="en-GB" sz="2400">
              <a:solidFill>
                <a:srgbClr val="FF0000"/>
              </a:solidFill>
              <a:highlight>
                <a:srgbClr val="FFFF00"/>
              </a:highlight>
              <a:latin typeface="Segoe UI" panose="020B0502040204020203" pitchFamily="34" charset="0"/>
              <a:cs typeface="Segoe UI" panose="020B0502040204020203" pitchFamily="34" charset="0"/>
            </a:endParaRPr>
          </a:p>
          <a:p>
            <a:pPr>
              <a:lnSpc>
                <a:spcPct val="120000"/>
              </a:lnSpc>
            </a:pPr>
            <a:endParaRPr lang="en-GB" sz="3100">
              <a:latin typeface="Segoe UI" panose="020B0502040204020203" pitchFamily="34" charset="0"/>
              <a:cs typeface="Segoe UI" panose="020B0502040204020203" pitchFamily="34" charset="0"/>
            </a:endParaRP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1" y="9143"/>
            <a:ext cx="8244018" cy="1128068"/>
          </a:xfrm>
        </p:spPr>
        <p:txBody>
          <a:bodyPr anchor="ctr">
            <a:noAutofit/>
          </a:bodyPr>
          <a:lstStyle/>
          <a:p>
            <a:r>
              <a:rPr lang="en-GB" sz="4000" b="1">
                <a:latin typeface="Segoe UI" panose="020B0502040204020203" pitchFamily="34" charset="0"/>
                <a:cs typeface="Segoe UI" panose="020B0502040204020203" pitchFamily="34" charset="0"/>
              </a:rPr>
              <a:t>Information in Application Forms</a:t>
            </a:r>
          </a:p>
        </p:txBody>
      </p:sp>
      <p:pic>
        <p:nvPicPr>
          <p:cNvPr id="4" name="Picture 3" descr="A picture containing text, person, screenshot&#10;&#10;Description automatically generated">
            <a:extLst>
              <a:ext uri="{FF2B5EF4-FFF2-40B4-BE49-F238E27FC236}">
                <a16:creationId xmlns:a16="http://schemas.microsoft.com/office/drawing/2014/main" id="{53CC448B-8E44-80DE-69C8-28C82BE6B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063" y="1413557"/>
            <a:ext cx="3667609" cy="4821131"/>
          </a:xfrm>
          <a:prstGeom prst="rect">
            <a:avLst/>
          </a:prstGeom>
        </p:spPr>
      </p:pic>
    </p:spTree>
    <p:extLst>
      <p:ext uri="{BB962C8B-B14F-4D97-AF65-F5344CB8AC3E}">
        <p14:creationId xmlns:p14="http://schemas.microsoft.com/office/powerpoint/2010/main" val="319137344"/>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AE734-AD07-41DD-B3C6-105B78C88C29}"/>
              </a:ext>
            </a:extLst>
          </p:cNvPr>
          <p:cNvSpPr>
            <a:spLocks noGrp="1"/>
          </p:cNvSpPr>
          <p:nvPr>
            <p:ph idx="1"/>
          </p:nvPr>
        </p:nvSpPr>
        <p:spPr>
          <a:xfrm>
            <a:off x="371469" y="1256481"/>
            <a:ext cx="11820531" cy="5382270"/>
          </a:xfrm>
        </p:spPr>
        <p:txBody>
          <a:bodyPr anchor="t">
            <a:normAutofit fontScale="92500"/>
          </a:bodyPr>
          <a:lstStyle/>
          <a:p>
            <a:pPr>
              <a:lnSpc>
                <a:spcPct val="120000"/>
              </a:lnSpc>
            </a:pPr>
            <a:r>
              <a:rPr lang="en-GB" sz="2400">
                <a:latin typeface="Segoe UI" panose="020B0502040204020203" pitchFamily="34" charset="0"/>
                <a:cs typeface="Segoe UI" panose="020B0502040204020203" pitchFamily="34" charset="0"/>
              </a:rPr>
              <a:t>Marketing assets sent to providers (27</a:t>
            </a:r>
            <a:r>
              <a:rPr lang="en-GB" sz="2400" baseline="30000">
                <a:latin typeface="Segoe UI" panose="020B0502040204020203" pitchFamily="34" charset="0"/>
                <a:cs typeface="Segoe UI" panose="020B0502040204020203" pitchFamily="34" charset="0"/>
              </a:rPr>
              <a:t>th</a:t>
            </a:r>
            <a:r>
              <a:rPr lang="en-GB" sz="2400">
                <a:latin typeface="Segoe UI" panose="020B0502040204020203" pitchFamily="34" charset="0"/>
                <a:cs typeface="Segoe UI" panose="020B0502040204020203" pitchFamily="34" charset="0"/>
              </a:rPr>
              <a:t> February)</a:t>
            </a:r>
          </a:p>
          <a:p>
            <a:pPr>
              <a:lnSpc>
                <a:spcPct val="120000"/>
              </a:lnSpc>
            </a:pPr>
            <a:r>
              <a:rPr lang="en-GB" sz="2400">
                <a:latin typeface="Segoe UI" panose="020B0502040204020203" pitchFamily="34" charset="0"/>
                <a:cs typeface="Segoe UI" panose="020B0502040204020203" pitchFamily="34" charset="0"/>
              </a:rPr>
              <a:t>Early prompt to HAF school champions &amp; Council/partner stakeholders – including translated letters (1</a:t>
            </a:r>
            <a:r>
              <a:rPr lang="en-GB" sz="2400" baseline="30000">
                <a:latin typeface="Segoe UI" panose="020B0502040204020203" pitchFamily="34" charset="0"/>
                <a:cs typeface="Segoe UI" panose="020B0502040204020203" pitchFamily="34" charset="0"/>
              </a:rPr>
              <a:t>st</a:t>
            </a:r>
            <a:r>
              <a:rPr lang="en-GB" sz="2400">
                <a:latin typeface="Segoe UI" panose="020B0502040204020203" pitchFamily="34" charset="0"/>
                <a:cs typeface="Segoe UI" panose="020B0502040204020203" pitchFamily="34" charset="0"/>
              </a:rPr>
              <a:t> March)</a:t>
            </a:r>
          </a:p>
          <a:p>
            <a:pPr>
              <a:lnSpc>
                <a:spcPct val="120000"/>
              </a:lnSpc>
            </a:pPr>
            <a:r>
              <a:rPr lang="en-GB" sz="2400" b="1">
                <a:latin typeface="Segoe UI"/>
                <a:cs typeface="Segoe UI"/>
              </a:rPr>
              <a:t>Target letters and brochures land on door-mats  (16</a:t>
            </a:r>
            <a:r>
              <a:rPr lang="en-GB" sz="2400" b="1" baseline="30000">
                <a:latin typeface="Segoe UI"/>
                <a:cs typeface="Segoe UI"/>
              </a:rPr>
              <a:t>th</a:t>
            </a:r>
            <a:r>
              <a:rPr lang="en-GB" sz="2400" b="1">
                <a:latin typeface="Segoe UI"/>
                <a:cs typeface="Segoe UI"/>
              </a:rPr>
              <a:t> March)</a:t>
            </a:r>
          </a:p>
          <a:p>
            <a:pPr>
              <a:lnSpc>
                <a:spcPct val="120000"/>
              </a:lnSpc>
            </a:pPr>
            <a:r>
              <a:rPr lang="en-GB" sz="2400">
                <a:latin typeface="Segoe UI" panose="020B0502040204020203" pitchFamily="34" charset="0"/>
                <a:cs typeface="Segoe UI" panose="020B0502040204020203" pitchFamily="34" charset="0"/>
              </a:rPr>
              <a:t>Spring Fun promo video goes live (11</a:t>
            </a:r>
            <a:r>
              <a:rPr lang="en-GB" sz="2400" baseline="30000">
                <a:latin typeface="Segoe UI" panose="020B0502040204020203" pitchFamily="34" charset="0"/>
                <a:cs typeface="Segoe UI" panose="020B0502040204020203" pitchFamily="34" charset="0"/>
              </a:rPr>
              <a:t>th</a:t>
            </a:r>
            <a:r>
              <a:rPr lang="en-GB" sz="2400">
                <a:latin typeface="Segoe UI" panose="020B0502040204020203" pitchFamily="34" charset="0"/>
                <a:cs typeface="Segoe UI" panose="020B0502040204020203" pitchFamily="34" charset="0"/>
              </a:rPr>
              <a:t> March)</a:t>
            </a:r>
          </a:p>
          <a:p>
            <a:pPr>
              <a:lnSpc>
                <a:spcPct val="120000"/>
              </a:lnSpc>
            </a:pPr>
            <a:r>
              <a:rPr lang="en-GB" sz="2400">
                <a:latin typeface="Segoe UI" panose="020B0502040204020203" pitchFamily="34" charset="0"/>
                <a:cs typeface="Segoe UI" panose="020B0502040204020203" pitchFamily="34" charset="0"/>
              </a:rPr>
              <a:t>Spring Fun promo-video played at CCFC home game (11</a:t>
            </a:r>
            <a:r>
              <a:rPr lang="en-GB" sz="2400" baseline="30000">
                <a:latin typeface="Segoe UI" panose="020B0502040204020203" pitchFamily="34" charset="0"/>
                <a:cs typeface="Segoe UI" panose="020B0502040204020203" pitchFamily="34" charset="0"/>
              </a:rPr>
              <a:t>th</a:t>
            </a:r>
            <a:r>
              <a:rPr lang="en-GB" sz="2400">
                <a:latin typeface="Segoe UI" panose="020B0502040204020203" pitchFamily="34" charset="0"/>
                <a:cs typeface="Segoe UI" panose="020B0502040204020203" pitchFamily="34" charset="0"/>
              </a:rPr>
              <a:t> March)</a:t>
            </a:r>
          </a:p>
          <a:p>
            <a:pPr>
              <a:lnSpc>
                <a:spcPct val="120000"/>
              </a:lnSpc>
            </a:pPr>
            <a:r>
              <a:rPr lang="en-GB" sz="2400" b="1">
                <a:latin typeface="Segoe UI"/>
                <a:cs typeface="Segoe UI"/>
              </a:rPr>
              <a:t>Target bookings go-live (16</a:t>
            </a:r>
            <a:r>
              <a:rPr lang="en-GB" sz="2400" b="1" baseline="30000">
                <a:latin typeface="Segoe UI"/>
                <a:cs typeface="Segoe UI"/>
              </a:rPr>
              <a:t>th</a:t>
            </a:r>
            <a:r>
              <a:rPr lang="en-GB" sz="2400" b="1">
                <a:latin typeface="Segoe UI"/>
                <a:cs typeface="Segoe UI"/>
              </a:rPr>
              <a:t> March)</a:t>
            </a:r>
          </a:p>
          <a:p>
            <a:pPr>
              <a:lnSpc>
                <a:spcPct val="120000"/>
              </a:lnSpc>
            </a:pPr>
            <a:r>
              <a:rPr lang="en-GB" sz="2400">
                <a:latin typeface="Segoe UI" panose="020B0502040204020203" pitchFamily="34" charset="0"/>
                <a:cs typeface="Segoe UI" panose="020B0502040204020203" pitchFamily="34" charset="0"/>
              </a:rPr>
              <a:t>Texts and emails to parents/carers (mid-March to mid-April)</a:t>
            </a:r>
          </a:p>
          <a:p>
            <a:pPr>
              <a:lnSpc>
                <a:spcPct val="120000"/>
              </a:lnSpc>
            </a:pPr>
            <a:r>
              <a:rPr lang="en-GB" sz="2400">
                <a:latin typeface="Segoe UI" panose="020B0502040204020203" pitchFamily="34" charset="0"/>
                <a:cs typeface="Segoe UI" panose="020B0502040204020203" pitchFamily="34" charset="0"/>
              </a:rPr>
              <a:t>Web pages refreshed including your “adverts”/web-directory (13</a:t>
            </a:r>
            <a:r>
              <a:rPr lang="en-GB" sz="2400" baseline="30000">
                <a:latin typeface="Segoe UI" panose="020B0502040204020203" pitchFamily="34" charset="0"/>
                <a:cs typeface="Segoe UI" panose="020B0502040204020203" pitchFamily="34" charset="0"/>
              </a:rPr>
              <a:t>th</a:t>
            </a:r>
            <a:r>
              <a:rPr lang="en-GB" sz="2400">
                <a:latin typeface="Segoe UI" panose="020B0502040204020203" pitchFamily="34" charset="0"/>
                <a:cs typeface="Segoe UI" panose="020B0502040204020203" pitchFamily="34" charset="0"/>
              </a:rPr>
              <a:t> March)</a:t>
            </a:r>
          </a:p>
          <a:p>
            <a:pPr>
              <a:lnSpc>
                <a:spcPct val="120000"/>
              </a:lnSpc>
            </a:pPr>
            <a:r>
              <a:rPr lang="en-GB" sz="2400">
                <a:latin typeface="Segoe UI" panose="020B0502040204020203" pitchFamily="34" charset="0"/>
                <a:cs typeface="Segoe UI" panose="020B0502040204020203" pitchFamily="34" charset="0"/>
              </a:rPr>
              <a:t>Electronic copies of letters and booklets to every school – HAF champions (14</a:t>
            </a:r>
            <a:r>
              <a:rPr lang="en-GB" sz="2400" baseline="30000">
                <a:latin typeface="Segoe UI" panose="020B0502040204020203" pitchFamily="34" charset="0"/>
                <a:cs typeface="Segoe UI" panose="020B0502040204020203" pitchFamily="34" charset="0"/>
              </a:rPr>
              <a:t>th</a:t>
            </a:r>
            <a:r>
              <a:rPr lang="en-GB" sz="2400">
                <a:latin typeface="Segoe UI" panose="020B0502040204020203" pitchFamily="34" charset="0"/>
                <a:cs typeface="Segoe UI" panose="020B0502040204020203" pitchFamily="34" charset="0"/>
              </a:rPr>
              <a:t> March) </a:t>
            </a:r>
          </a:p>
          <a:p>
            <a:pPr marL="0" indent="0">
              <a:buNone/>
            </a:pPr>
            <a:endParaRPr lang="en-GB" sz="2000"/>
          </a:p>
        </p:txBody>
      </p:sp>
      <p:pic>
        <p:nvPicPr>
          <p:cNvPr id="5" name="Picture 4" descr="Logo&#10;&#10;Description automatically generated">
            <a:extLst>
              <a:ext uri="{FF2B5EF4-FFF2-40B4-BE49-F238E27FC236}">
                <a16:creationId xmlns:a16="http://schemas.microsoft.com/office/drawing/2014/main" id="{2BA1439A-D1F1-4D14-9CF8-0CA725AD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2" y="88529"/>
            <a:ext cx="1358814" cy="910509"/>
          </a:xfrm>
          <a:prstGeom prst="rect">
            <a:avLst/>
          </a:prstGeom>
        </p:spPr>
      </p:pic>
      <p:sp>
        <p:nvSpPr>
          <p:cNvPr id="2" name="Title 1">
            <a:extLst>
              <a:ext uri="{FF2B5EF4-FFF2-40B4-BE49-F238E27FC236}">
                <a16:creationId xmlns:a16="http://schemas.microsoft.com/office/drawing/2014/main" id="{F27DDCA3-6BD8-1DCE-EA0F-39F2DDFD471D}"/>
              </a:ext>
            </a:extLst>
          </p:cNvPr>
          <p:cNvSpPr>
            <a:spLocks noGrp="1"/>
          </p:cNvSpPr>
          <p:nvPr>
            <p:ph type="title"/>
          </p:nvPr>
        </p:nvSpPr>
        <p:spPr>
          <a:xfrm>
            <a:off x="1799800" y="9143"/>
            <a:ext cx="8916145" cy="1128068"/>
          </a:xfrm>
        </p:spPr>
        <p:txBody>
          <a:bodyPr anchor="ctr">
            <a:noAutofit/>
          </a:bodyPr>
          <a:lstStyle/>
          <a:p>
            <a:r>
              <a:rPr lang="en-GB" sz="4000" b="1">
                <a:latin typeface="Segoe UI" panose="020B0502040204020203" pitchFamily="34" charset="0"/>
                <a:cs typeface="Segoe UI" panose="020B0502040204020203" pitchFamily="34" charset="0"/>
              </a:rPr>
              <a:t>HAF programme marketing</a:t>
            </a:r>
          </a:p>
        </p:txBody>
      </p:sp>
    </p:spTree>
    <p:extLst>
      <p:ext uri="{BB962C8B-B14F-4D97-AF65-F5344CB8AC3E}">
        <p14:creationId xmlns:p14="http://schemas.microsoft.com/office/powerpoint/2010/main" val="1358238469"/>
      </p:ext>
    </p:extLst>
  </p:cSld>
  <p:clrMapOvr>
    <a:masterClrMapping/>
  </p:clrMapOvr>
  <mc:AlternateContent xmlns:mc="http://schemas.openxmlformats.org/markup-compatibility/2006">
    <mc:Choice xmlns:p14="http://schemas.microsoft.com/office/powerpoint/2010/main" Requires="p14">
      <p:transition spd="slow" p14:dur="4500" advClick="0" advTm="4500"/>
    </mc:Choice>
    <mc:Fallback>
      <p:transition spd="slow" advClick="0" advTm="4500"/>
    </mc:Fallback>
  </mc:AlternateContent>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dcef38-5f1b-49e7-bdec-d8edf43f619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024F9FEAC92E46848865ED03133CDA" ma:contentTypeVersion="11" ma:contentTypeDescription="Create a new document." ma:contentTypeScope="" ma:versionID="46362d46860c4f089b16fddb5dd6054d">
  <xsd:schema xmlns:xsd="http://www.w3.org/2001/XMLSchema" xmlns:xs="http://www.w3.org/2001/XMLSchema" xmlns:p="http://schemas.microsoft.com/office/2006/metadata/properties" xmlns:ns2="a4dcef38-5f1b-49e7-bdec-d8edf43f6197" xmlns:ns3="912ddb09-a055-4e0a-b098-a5c92600c867" targetNamespace="http://schemas.microsoft.com/office/2006/metadata/properties" ma:root="true" ma:fieldsID="f329787993e8050f858c4f52e7fe8425" ns2:_="" ns3:_="">
    <xsd:import namespace="a4dcef38-5f1b-49e7-bdec-d8edf43f6197"/>
    <xsd:import namespace="912ddb09-a055-4e0a-b098-a5c92600c8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cef38-5f1b-49e7-bdec-d8edf43f61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ed0261d-8e1d-4a30-b593-96d7f0c84e1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2ddb09-a055-4e0a-b098-a5c92600c8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92A42B-CAB7-40B8-AC3C-A640A9DEF6E5}">
  <ds:schemaRefs>
    <ds:schemaRef ds:uri="http://schemas.microsoft.com/sharepoint/v3/contenttype/forms"/>
  </ds:schemaRefs>
</ds:datastoreItem>
</file>

<file path=customXml/itemProps2.xml><?xml version="1.0" encoding="utf-8"?>
<ds:datastoreItem xmlns:ds="http://schemas.openxmlformats.org/officeDocument/2006/customXml" ds:itemID="{4541533F-F62F-4CF8-9256-821998D42E7F}">
  <ds:schemaRefs>
    <ds:schemaRef ds:uri="912ddb09-a055-4e0a-b098-a5c92600c867"/>
    <ds:schemaRef ds:uri="a4dcef38-5f1b-49e7-bdec-d8edf43f61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E1981F-2A7B-4817-8530-81CA8A7AC0C6}">
  <ds:schemaRefs>
    <ds:schemaRef ds:uri="912ddb09-a055-4e0a-b098-a5c92600c867"/>
    <ds:schemaRef ds:uri="a4dcef38-5f1b-49e7-bdec-d8edf43f61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0</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Coventry HAF Spring Fun 2023   Provider  briefing sessions  23rd February &amp;   1st March 2023</vt:lpstr>
      <vt:lpstr>Providers* </vt:lpstr>
      <vt:lpstr>Spring Fun 2023 overview</vt:lpstr>
      <vt:lpstr>Quality standards: 2023+</vt:lpstr>
      <vt:lpstr>Quality standards: 2023+</vt:lpstr>
      <vt:lpstr>PowerPoint Presentation</vt:lpstr>
      <vt:lpstr>Next steps*</vt:lpstr>
      <vt:lpstr>Information in Application Forms</vt:lpstr>
      <vt:lpstr>HAF programme marketing</vt:lpstr>
      <vt:lpstr>HAF programme marketing</vt:lpstr>
      <vt:lpstr>Provider marketing</vt:lpstr>
      <vt:lpstr>Improving attendance</vt:lpstr>
      <vt:lpstr>Improving attendance</vt:lpstr>
      <vt:lpstr>Improving attendance  </vt:lpstr>
      <vt:lpstr>Inclusion and SEND</vt:lpstr>
      <vt:lpstr>Supporting Families</vt:lpstr>
      <vt:lpstr>Supporting Families</vt:lpstr>
      <vt:lpstr>Supporting Families</vt:lpstr>
      <vt:lpstr>Supporting Families</vt:lpstr>
      <vt:lpstr>Supporting Families</vt:lpstr>
      <vt:lpstr>Supporting Families</vt:lpstr>
      <vt:lpstr>Delivery in the Easter holidays</vt:lpstr>
      <vt:lpstr>Post-delivery – key dates</vt:lpstr>
      <vt:lpstr>Payments (second payment)</vt:lpstr>
      <vt:lpstr>HAF web-pages – google Coventry HAF</vt:lpstr>
      <vt:lpstr>HAF team</vt:lpstr>
      <vt:lpstr>Questions, comments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Hollingsworth, Daisy</dc:creator>
  <cp:revision>1</cp:revision>
  <dcterms:created xsi:type="dcterms:W3CDTF">2022-09-06T07:14:24Z</dcterms:created>
  <dcterms:modified xsi:type="dcterms:W3CDTF">2023-02-23T16:07:37Z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0x01010009024F9FEAC92E46848865ED03133CDA</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