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1080" r:id="rId5"/>
    <p:sldId id="1085" r:id="rId6"/>
    <p:sldId id="1081" r:id="rId7"/>
    <p:sldId id="1074" r:id="rId8"/>
    <p:sldId id="1142" r:id="rId9"/>
    <p:sldId id="1144" r:id="rId10"/>
    <p:sldId id="1148" r:id="rId11"/>
    <p:sldId id="257" r:id="rId12"/>
    <p:sldId id="1139" r:id="rId13"/>
    <p:sldId id="1150" r:id="rId14"/>
    <p:sldId id="1151" r:id="rId15"/>
    <p:sldId id="1152" r:id="rId16"/>
    <p:sldId id="1146" r:id="rId17"/>
    <p:sldId id="1147" r:id="rId18"/>
    <p:sldId id="11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A5DF3-BE4C-4198-8242-A9D84140A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51829-4753-45CD-8F41-267581201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680A4-A1EA-4E60-9BCF-7ED0E3F1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D016-0B9E-457E-93C1-F47016C5476C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31EF4-40E2-4FFF-8BF4-31B555016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D7EB0-D87A-43C0-8F07-CA9373D4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0C75-C31A-4555-8B43-439BECA752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21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FD39-6C52-4457-9A9B-1C271E74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E7929-578D-41C6-9981-440AF31B7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4C4A1-B112-4A80-B3FD-62431CF17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D016-0B9E-457E-93C1-F47016C5476C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9BF56-2D8B-42E1-A9DC-ED2A2C53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AE4D9-7AA4-4A90-A777-7419761F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0C75-C31A-4555-8B43-439BECA752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6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B892ED-5B56-4343-A725-0822836C2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5257E-962E-4A73-9392-F7B89F5BA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24E30-A169-4C8D-88A0-F7464EC4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D016-0B9E-457E-93C1-F47016C5476C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98AA9-2D51-495D-A7DA-B457A800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2CB0-6F0B-4513-9462-09AA2E4B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0C75-C31A-4555-8B43-439BECA752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23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90190-CBAE-457D-9B7A-1C9F3F07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38082-6C0A-407E-BE74-3F593448E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0DF9C-732D-464A-980A-A38971DD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D016-0B9E-457E-93C1-F47016C5476C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C71EF-9550-4452-80CA-3C14B418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5C85C-372D-46F9-A880-7E44BA77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0C75-C31A-4555-8B43-439BECA752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30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C0F2C-9276-41D7-8ECF-A29C107FB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FC80E-57FC-44C0-AB72-6F264F4FB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15DFA-D7AF-49B4-9DAB-CB77F8C9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D016-0B9E-457E-93C1-F47016C5476C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DA7E5-8DD0-485D-915D-59D6B7692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C95C8-A297-4998-A647-E7B77874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0C75-C31A-4555-8B43-439BECA752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25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C5B7-D06C-4075-874D-5971FBB3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BCDD1-F89C-44AA-AB58-649D9807D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120C3-A583-446B-8810-4FFB9C90E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31228-9D20-4085-84BE-46B78258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D016-0B9E-457E-93C1-F47016C5476C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33D0C-D2D2-4134-8B31-A177101FF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DBC91-49F4-4A92-916A-FA7B1A7D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0C75-C31A-4555-8B43-439BECA752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75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4F78-E3FC-40D4-A3E3-2AD68D1E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E1247-990D-4FC3-BA37-1C707C452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342CC-27EB-4C38-A3E9-5698269E1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B149DA-959A-4363-8FDC-6C150CA29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BB91E-0A40-49B4-84B0-9048C2BD8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BD1A74-0602-417C-8077-9C397AED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D016-0B9E-457E-93C1-F47016C5476C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1D8347-1F4F-40C4-AFC7-E8C885D6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1ABB47-D141-490D-90A0-A1532702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0C75-C31A-4555-8B43-439BECA752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04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94859-B1EE-4453-809C-8D61B7E6C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78815-C4BE-4DB0-8E72-763F40338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D016-0B9E-457E-93C1-F47016C5476C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20C01-C533-4A3A-92FB-8F9320E4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1852A-9829-4671-962E-846ACA30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0C75-C31A-4555-8B43-439BECA752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5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E4C683-05B5-4979-9284-61CEA87B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D016-0B9E-457E-93C1-F47016C5476C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3EF62-CF12-4C4A-ADCE-F2902A84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14CE2-C8C9-492A-91B2-51F08582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0C75-C31A-4555-8B43-439BECA752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79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3EFE-0385-46D3-876F-97D535E8C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96C04-F8D5-43B8-94D5-680559E01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EF4CC-CABA-47F5-BFF8-6B6C76744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D5B16-2ACB-4000-8CFD-920A8FBA1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D016-0B9E-457E-93C1-F47016C5476C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BC982-89E4-4BBF-ADDC-D1C41845A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69D60-4413-46A6-8D29-9DB74D0A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0C75-C31A-4555-8B43-439BECA752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1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5E3F-9D66-4BE3-BDE9-9925741E3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13483D-61D2-42A7-97CE-C3BC6FF28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C71E7-E3BC-4825-9EBE-BA3AAA766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35F09-2B98-460C-BFB8-C0B229B4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D016-0B9E-457E-93C1-F47016C5476C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18A28-FDD8-495E-A33D-9F507B3EB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37601-D8C9-4CEE-9921-94AD6968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0C75-C31A-4555-8B43-439BECA752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16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4ADEE-1D92-48D9-8597-002A038F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21AE7-B3FD-482D-8F2A-8FF459DA0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742B2-C48C-44B2-8692-D9EC6D170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3D016-0B9E-457E-93C1-F47016C5476C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8F9FF-EE02-481D-A4D2-B21ABB69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9D47B-6B2A-4BEF-A0BB-DE48391E3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00C75-C31A-4555-8B43-439BECA752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2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orna.Holland@coventry.gov.uk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hafprogramme@coventry.gov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hyperlink" Target="mailto:Adrian.Coles@coventry.gov.u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oventry.gov.uk/holiday-activities-food/coventry-holiday-activities-food-programme/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meo.com/767276552/6e3a09c57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coventry.gov.uk/ha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oventry.gov.uk/hafactiviti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14A-3781-4A26-B768-082BA55B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3195639"/>
            <a:ext cx="6619875" cy="7112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Coventry </a:t>
            </a:r>
            <a:b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Holiday Activities and Food</a:t>
            </a:r>
            <a:b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Festive Fun 2022</a:t>
            </a:r>
            <a:b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Briefing: visits to HAF activities</a:t>
            </a:r>
            <a:b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December 2022 </a:t>
            </a:r>
            <a:endParaRPr lang="en-GB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1E420F-0771-46CE-AE06-455C4BAC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195262"/>
            <a:ext cx="9810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A92EF7-F7BA-4C2B-BF25-9BE686C9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8614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website&#10;&#10;Description automatically generated">
            <a:extLst>
              <a:ext uri="{FF2B5EF4-FFF2-40B4-BE49-F238E27FC236}">
                <a16:creationId xmlns:a16="http://schemas.microsoft.com/office/drawing/2014/main" id="{077AFD12-7B8E-4719-9A53-E1061909A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47" y="1258891"/>
            <a:ext cx="3542690" cy="50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67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14A-3781-4A26-B768-082BA55B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328614"/>
            <a:ext cx="9029700" cy="7112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Visit Template - Hospitable </a:t>
            </a:r>
            <a:endParaRPr lang="en-GB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1E420F-0771-46CE-AE06-455C4BAC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195262"/>
            <a:ext cx="9810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A92EF7-F7BA-4C2B-BF25-9BE686C9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8614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9440F8-C8C8-433A-B172-27A20F0EC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5" y="1479447"/>
            <a:ext cx="11202309" cy="45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9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14A-3781-4A26-B768-082BA55B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328614"/>
            <a:ext cx="9029700" cy="7112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Visit Template – Activities and Food </a:t>
            </a:r>
            <a:endParaRPr lang="en-GB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1E420F-0771-46CE-AE06-455C4BAC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195262"/>
            <a:ext cx="9810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A92EF7-F7BA-4C2B-BF25-9BE686C9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8614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E81EC71D-9418-46DC-95AA-F5A4159A1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288732"/>
            <a:ext cx="9207589" cy="506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51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14A-3781-4A26-B768-082BA55B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328614"/>
            <a:ext cx="9029700" cy="7112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Visit Template – Families and Feedback </a:t>
            </a:r>
            <a:endParaRPr lang="en-GB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1E420F-0771-46CE-AE06-455C4BAC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195262"/>
            <a:ext cx="9810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A92EF7-F7BA-4C2B-BF25-9BE686C9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8614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raphical user interface, text, application, table, Excel&#10;&#10;Description automatically generated">
            <a:extLst>
              <a:ext uri="{FF2B5EF4-FFF2-40B4-BE49-F238E27FC236}">
                <a16:creationId xmlns:a16="http://schemas.microsoft.com/office/drawing/2014/main" id="{8EDDA996-B3E0-41E0-90DE-6ABD51B38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2" y="1788160"/>
            <a:ext cx="11405514" cy="382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1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Where Light Falls - Coventry Cathedral | Historic England">
            <a:extLst>
              <a:ext uri="{FF2B5EF4-FFF2-40B4-BE49-F238E27FC236}">
                <a16:creationId xmlns:a16="http://schemas.microsoft.com/office/drawing/2014/main" id="{887B4834-738A-4E27-85D9-45E204C76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4" descr="Where Light Falls - Coventry Cathedral | Historic England">
            <a:extLst>
              <a:ext uri="{FF2B5EF4-FFF2-40B4-BE49-F238E27FC236}">
                <a16:creationId xmlns:a16="http://schemas.microsoft.com/office/drawing/2014/main" id="{1A50E707-94B6-40AA-B343-2343F90133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6" descr="Where Light Falls - Coventry Cathedral | Historic England">
            <a:extLst>
              <a:ext uri="{FF2B5EF4-FFF2-40B4-BE49-F238E27FC236}">
                <a16:creationId xmlns:a16="http://schemas.microsoft.com/office/drawing/2014/main" id="{B2F0D59A-C114-4CA0-B5A1-BD1FDC1B07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8" descr="Where Light Falls - Coventry Cathedral | Historic England">
            <a:extLst>
              <a:ext uri="{FF2B5EF4-FFF2-40B4-BE49-F238E27FC236}">
                <a16:creationId xmlns:a16="http://schemas.microsoft.com/office/drawing/2014/main" id="{2CA8E978-1E9C-41DF-BA15-F32F98FBEE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9531AF9-7B5E-4CFB-9771-E1CB4CB9AFE4}"/>
              </a:ext>
            </a:extLst>
          </p:cNvPr>
          <p:cNvSpPr txBox="1">
            <a:spLocks/>
          </p:cNvSpPr>
          <p:nvPr/>
        </p:nvSpPr>
        <p:spPr>
          <a:xfrm>
            <a:off x="347754" y="1865343"/>
            <a:ext cx="52385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0A87EC-3156-4212-B057-1BB7B377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171" y="300923"/>
            <a:ext cx="2768137" cy="57367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E2C61E-FBE3-49DB-B235-4CD416ACBB78}"/>
              </a:ext>
            </a:extLst>
          </p:cNvPr>
          <p:cNvSpPr txBox="1"/>
          <p:nvPr/>
        </p:nvSpPr>
        <p:spPr>
          <a:xfrm>
            <a:off x="387286" y="1206827"/>
            <a:ext cx="7663303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Please complete the template as so</a:t>
            </a:r>
            <a:r>
              <a:rPr lang="en-GB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as possible after your visit and send to 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hafprogramme@coventry.gov.uk</a:t>
            </a:r>
            <a:endParaRPr lang="en-GB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If you were to spot any critical issues (e.g. safeguarding, health and safety) raise these with the provider and report these immediately</a:t>
            </a:r>
            <a:r>
              <a:rPr lang="en-GB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to: 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Lorna.Holland@coventry.gov.uk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 or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 Adrian.Coles@coventry.gov.uk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 (0771 222 9818).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e-brief meeting </a:t>
            </a:r>
            <a:r>
              <a:rPr lang="en-GB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5</a:t>
            </a:r>
            <a:r>
              <a:rPr lang="en-GB" sz="2000" baseline="30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GB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January, 1pm-1.30pm (MS Teams)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are invited to come to our HAF celebration event on 2</a:t>
            </a:r>
            <a:r>
              <a:rPr lang="en-GB" sz="2000" baseline="30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en-GB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February (9am-12pm) in Friargate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778018E-9FEF-4821-B9BA-465C559AD3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10946602" y="171262"/>
            <a:ext cx="923335" cy="92333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2C2651E-6F2D-43E1-8447-505AC350F5A6}"/>
              </a:ext>
            </a:extLst>
          </p:cNvPr>
          <p:cNvSpPr txBox="1"/>
          <p:nvPr/>
        </p:nvSpPr>
        <p:spPr>
          <a:xfrm>
            <a:off x="1412240" y="228265"/>
            <a:ext cx="815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Capturing your insights</a:t>
            </a: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B640549-DC31-42DE-AA0E-9AB2376B88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1" y="178871"/>
            <a:ext cx="1173100" cy="786067"/>
          </a:xfrm>
          <a:prstGeom prst="rect">
            <a:avLst/>
          </a:prstGeom>
        </p:spPr>
      </p:pic>
      <p:pic>
        <p:nvPicPr>
          <p:cNvPr id="15" name="Picture 14" descr="A picture containing website&#10;&#10;Description automatically generated">
            <a:extLst>
              <a:ext uri="{FF2B5EF4-FFF2-40B4-BE49-F238E27FC236}">
                <a16:creationId xmlns:a16="http://schemas.microsoft.com/office/drawing/2014/main" id="{AB289C85-FE62-4AB8-8EA6-DAF17A05F2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646" y="1206827"/>
            <a:ext cx="3363274" cy="474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76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Where Light Falls - Coventry Cathedral | Historic England">
            <a:extLst>
              <a:ext uri="{FF2B5EF4-FFF2-40B4-BE49-F238E27FC236}">
                <a16:creationId xmlns:a16="http://schemas.microsoft.com/office/drawing/2014/main" id="{887B4834-738A-4E27-85D9-45E204C76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Where Light Falls - Coventry Cathedral | Historic England">
            <a:extLst>
              <a:ext uri="{FF2B5EF4-FFF2-40B4-BE49-F238E27FC236}">
                <a16:creationId xmlns:a16="http://schemas.microsoft.com/office/drawing/2014/main" id="{1A50E707-94B6-40AA-B343-2343F90133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Where Light Falls - Coventry Cathedral | Historic England">
            <a:extLst>
              <a:ext uri="{FF2B5EF4-FFF2-40B4-BE49-F238E27FC236}">
                <a16:creationId xmlns:a16="http://schemas.microsoft.com/office/drawing/2014/main" id="{B2F0D59A-C114-4CA0-B5A1-BD1FDC1B07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Where Light Falls - Coventry Cathedral | Historic England">
            <a:extLst>
              <a:ext uri="{FF2B5EF4-FFF2-40B4-BE49-F238E27FC236}">
                <a16:creationId xmlns:a16="http://schemas.microsoft.com/office/drawing/2014/main" id="{2CA8E978-1E9C-41DF-BA15-F32F98FBEE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E736EB-740A-4F79-90E4-C3B7E0A76DB6}"/>
              </a:ext>
            </a:extLst>
          </p:cNvPr>
          <p:cNvSpPr txBox="1">
            <a:spLocks/>
          </p:cNvSpPr>
          <p:nvPr/>
        </p:nvSpPr>
        <p:spPr>
          <a:xfrm>
            <a:off x="649963" y="2766217"/>
            <a:ext cx="52385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Questions </a:t>
            </a:r>
          </a:p>
          <a:p>
            <a:pPr algn="ctr"/>
            <a:r>
              <a:rPr lang="en-GB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</a:p>
          <a:p>
            <a:pPr algn="ctr"/>
            <a:r>
              <a:rPr lang="en-GB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comments?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F108AC-475D-4308-B990-A6DA20E9F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42"/>
          <a:stretch/>
        </p:blipFill>
        <p:spPr>
          <a:xfrm>
            <a:off x="6894967" y="-1"/>
            <a:ext cx="3991152" cy="685800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B752BB1-1E32-4FA3-AACA-0F4F39715C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10961942" y="88530"/>
            <a:ext cx="853339" cy="8533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61137EB-43FF-43EF-AB80-BA37015C6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4" y="151874"/>
            <a:ext cx="1069880" cy="71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92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Where Light Falls - Coventry Cathedral | Historic England">
            <a:extLst>
              <a:ext uri="{FF2B5EF4-FFF2-40B4-BE49-F238E27FC236}">
                <a16:creationId xmlns:a16="http://schemas.microsoft.com/office/drawing/2014/main" id="{887B4834-738A-4E27-85D9-45E204C76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Where Light Falls - Coventry Cathedral | Historic England">
            <a:extLst>
              <a:ext uri="{FF2B5EF4-FFF2-40B4-BE49-F238E27FC236}">
                <a16:creationId xmlns:a16="http://schemas.microsoft.com/office/drawing/2014/main" id="{1A50E707-94B6-40AA-B343-2343F90133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Where Light Falls - Coventry Cathedral | Historic England">
            <a:extLst>
              <a:ext uri="{FF2B5EF4-FFF2-40B4-BE49-F238E27FC236}">
                <a16:creationId xmlns:a16="http://schemas.microsoft.com/office/drawing/2014/main" id="{B2F0D59A-C114-4CA0-B5A1-BD1FDC1B07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Where Light Falls - Coventry Cathedral | Historic England">
            <a:extLst>
              <a:ext uri="{FF2B5EF4-FFF2-40B4-BE49-F238E27FC236}">
                <a16:creationId xmlns:a16="http://schemas.microsoft.com/office/drawing/2014/main" id="{2CA8E978-1E9C-41DF-BA15-F32F98FBEE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E736EB-740A-4F79-90E4-C3B7E0A76DB6}"/>
              </a:ext>
            </a:extLst>
          </p:cNvPr>
          <p:cNvSpPr txBox="1">
            <a:spLocks/>
          </p:cNvSpPr>
          <p:nvPr/>
        </p:nvSpPr>
        <p:spPr>
          <a:xfrm>
            <a:off x="649963" y="2766217"/>
            <a:ext cx="52385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b="1">
                <a:latin typeface="Segoe UI" panose="020B0502040204020203" pitchFamily="34" charset="0"/>
                <a:cs typeface="Segoe UI" panose="020B0502040204020203" pitchFamily="34" charset="0"/>
              </a:rPr>
              <a:t> Thank you!</a:t>
            </a:r>
            <a:endParaRPr lang="en-GB" sz="40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F108AC-475D-4308-B990-A6DA20E9F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42"/>
          <a:stretch/>
        </p:blipFill>
        <p:spPr>
          <a:xfrm>
            <a:off x="6894967" y="-1"/>
            <a:ext cx="3991152" cy="685800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B752BB1-1E32-4FA3-AACA-0F4F39715C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10961942" y="88530"/>
            <a:ext cx="853339" cy="8533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61137EB-43FF-43EF-AB80-BA37015C6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4" y="151874"/>
            <a:ext cx="1069880" cy="71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9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14A-3781-4A26-B768-082BA55B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328614"/>
            <a:ext cx="10515600" cy="711200"/>
          </a:xfrm>
        </p:spPr>
        <p:txBody>
          <a:bodyPr/>
          <a:lstStyle/>
          <a:p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DE075-E78E-492E-A8D7-C3B2ADA85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236664"/>
            <a:ext cx="8067675" cy="529272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Thank you for your help with the Coventry HAF programme so far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Thank you for your help with visiting activities this Christmas school holiday (Festive Fun 2022)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2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</a:t>
            </a: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summer 2022: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c. 4,000 unique children benefitted (plus other family members) - up from approximately 2,000 unique children in summer 2021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c.17,000 meals provided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142 different clubs/activities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54 directly funded organisations plus over 50 other organisations were involved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93% </a:t>
            </a: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would recommend to others</a:t>
            </a:r>
            <a:endParaRPr lang="en-GB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1E420F-0771-46CE-AE06-455C4BAC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195262"/>
            <a:ext cx="9810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A92EF7-F7BA-4C2B-BF25-9BE686C9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8614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12DDD667-864D-42CF-BBBB-0E236ACAE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48" y="1236665"/>
            <a:ext cx="3425077" cy="487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9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14A-3781-4A26-B768-082BA55B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328614"/>
            <a:ext cx="3743325" cy="711200"/>
          </a:xfrm>
        </p:spPr>
        <p:txBody>
          <a:bodyPr/>
          <a:lstStyle/>
          <a:p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What is HAF?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DE075-E78E-492E-A8D7-C3B2ADA85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113927"/>
            <a:ext cx="8067675" cy="526573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Programme of activities and food – addressing holiday inequalities and holiday hunger in a context of cost of living crisis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19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Partnership approach - co-ordinated by Coventry City Council and funded by the DfE to March 2025 (Christmas, Easter and Summer school holidays)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19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HAF projects include: positive activities, a nutritional meal/food (normally hot), n</a:t>
            </a:r>
            <a:r>
              <a:rPr lang="en-GB" sz="1900" dirty="0">
                <a:solidFill>
                  <a:srgbClr val="0B0C0C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utritional education for pupils and families*</a:t>
            </a:r>
            <a:r>
              <a:rPr lang="en-GB" sz="1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and s</a:t>
            </a:r>
            <a:r>
              <a:rPr lang="en-GB" sz="1900" dirty="0">
                <a:solidFill>
                  <a:srgbClr val="0B0C0C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ignposting/information for families to wider services and support*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19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Eligibility criteria: </a:t>
            </a: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GB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school age children (reception to year 11 inclusive) and meet </a:t>
            </a:r>
            <a:r>
              <a:rPr lang="en-GB" sz="19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one or more</a:t>
            </a:r>
            <a:r>
              <a:rPr lang="en-GB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of the following criteria: benefits-related free school meals, child in need, child protection plan, looked after, </a:t>
            </a: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</a:t>
            </a:r>
            <a:r>
              <a:rPr lang="en-GB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ssessed (through an early help assessment) to be in financial hardship, </a:t>
            </a: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</a:t>
            </a:r>
            <a:r>
              <a:rPr lang="en-GB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art of the Ukrainian Family Scheme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19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 find out more about HAF, watch:  </a:t>
            </a: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2"/>
              </a:rPr>
              <a:t>What is Coventry HAF? Summer of Fun 2021</a:t>
            </a: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(scroll down to the Summer of Fun 2021 you-tube video)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just"/>
            <a:endParaRPr lang="en-GB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1E420F-0771-46CE-AE06-455C4BAC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195262"/>
            <a:ext cx="9810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A92EF7-F7BA-4C2B-BF25-9BE686C9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8614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12DDD667-864D-42CF-BBBB-0E236ACAE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48" y="1236665"/>
            <a:ext cx="3425077" cy="48754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DED446-F8A0-4072-A0A1-92875F467FEB}"/>
              </a:ext>
            </a:extLst>
          </p:cNvPr>
          <p:cNvSpPr txBox="1"/>
          <p:nvPr/>
        </p:nvSpPr>
        <p:spPr>
          <a:xfrm>
            <a:off x="306761" y="6428375"/>
            <a:ext cx="9953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*Face-to-face where possible, if not through leaflets or information on-line  </a:t>
            </a:r>
          </a:p>
        </p:txBody>
      </p:sp>
    </p:spTree>
    <p:extLst>
      <p:ext uri="{BB962C8B-B14F-4D97-AF65-F5344CB8AC3E}">
        <p14:creationId xmlns:p14="http://schemas.microsoft.com/office/powerpoint/2010/main" val="88461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14A-3781-4A26-B768-082BA55B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328614"/>
            <a:ext cx="10515600" cy="711200"/>
          </a:xfrm>
        </p:spPr>
        <p:txBody>
          <a:bodyPr/>
          <a:lstStyle/>
          <a:p>
            <a:r>
              <a:rPr lang="en-GB" sz="3600" b="1">
                <a:latin typeface="Segoe UI" panose="020B0502040204020203" pitchFamily="34" charset="0"/>
                <a:cs typeface="Segoe UI" panose="020B0502040204020203" pitchFamily="34" charset="0"/>
              </a:rPr>
              <a:t>What is the Christmas HAF offer?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DE075-E78E-492E-A8D7-C3B2ADA85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258891"/>
            <a:ext cx="7858125" cy="527049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Over 70 different activities/clubs to be delivered by 33 delivery organisations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Wide range of activities for eligible children this Christmas: pantos, Coventry City FC match day experiences, The Wave, Winter Wonderland, ice skating, festive ball, trips, horse riding/stables, afternoon tea with Santa, Santa’s Grotto, Santa’s sleigh, outdoor nativity, trampolining, swimming, skateboarding, basketball, multi-activity clubs, cooking, music, Christmas arts and crafts, Christmas parties, photography, DJ-</a:t>
            </a:r>
            <a:r>
              <a:rPr lang="en-GB" sz="20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ing</a:t>
            </a: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creative dance, football and lots more…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Activities take place: Friday 16</a:t>
            </a:r>
            <a:r>
              <a:rPr lang="en-GB" sz="2000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</a:t>
            </a: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– Friday 23</a:t>
            </a:r>
            <a:r>
              <a:rPr lang="en-GB" sz="2000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rd</a:t>
            </a: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December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Bookings opened on Monday 21</a:t>
            </a:r>
            <a:r>
              <a:rPr lang="en-GB" sz="2000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</a:t>
            </a: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November and within 24 hours approximately 1,000 unique children booked. Current figure up to c. 2,400 unique children booked on (1 week of activities compared to 6 weeks in the summer)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Activities are inclusive and 15 activities/clubs are particularly focussed on children with Special Educational Needs and Disabilities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Watch the: </a:t>
            </a:r>
            <a:r>
              <a:rPr lang="en-GB" sz="2000" b="1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2"/>
              </a:rPr>
              <a:t>Festive Fun 2022 promo</a:t>
            </a:r>
            <a:endParaRPr lang="en-GB" sz="2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1E420F-0771-46CE-AE06-455C4BAC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195262"/>
            <a:ext cx="9810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A92EF7-F7BA-4C2B-BF25-9BE686C9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8614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website&#10;&#10;Description automatically generated">
            <a:extLst>
              <a:ext uri="{FF2B5EF4-FFF2-40B4-BE49-F238E27FC236}">
                <a16:creationId xmlns:a16="http://schemas.microsoft.com/office/drawing/2014/main" id="{519DDA62-285A-4D51-8787-BB7D75B55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47" y="1258891"/>
            <a:ext cx="3542690" cy="50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9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14A-3781-4A26-B768-082BA55B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5612"/>
            <a:ext cx="11239500" cy="711200"/>
          </a:xfrm>
        </p:spPr>
        <p:txBody>
          <a:bodyPr>
            <a:normAutofit fontScale="90000"/>
          </a:bodyPr>
          <a:lstStyle/>
          <a:p>
            <a:r>
              <a:rPr lang="en-GB" sz="3100" b="1" dirty="0">
                <a:latin typeface="Segoe UI" panose="020B0502040204020203" pitchFamily="34" charset="0"/>
                <a:cs typeface="Segoe UI" panose="020B0502040204020203" pitchFamily="34" charset="0"/>
              </a:rPr>
              <a:t>Coventry HAF landing page:  </a:t>
            </a:r>
            <a:r>
              <a:rPr lang="en-GB" sz="3100" b="1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https://www.coventry.gov.uk/haf</a:t>
            </a:r>
            <a:b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2A92EF7-F7BA-4C2B-BF25-9BE686C9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8614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E9CB2E8-A8E2-4A31-A286-060DA6A91F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0"/>
          <a:stretch/>
        </p:blipFill>
        <p:spPr>
          <a:xfrm>
            <a:off x="1509172" y="870623"/>
            <a:ext cx="8532354" cy="1878259"/>
          </a:xfrm>
          <a:prstGeom prst="rect">
            <a:avLst/>
          </a:prstGeom>
        </p:spPr>
      </p:pic>
      <p:pic>
        <p:nvPicPr>
          <p:cNvPr id="5" name="Picture 4" descr="Teams&#10;&#10;Description automatically generated">
            <a:extLst>
              <a:ext uri="{FF2B5EF4-FFF2-40B4-BE49-F238E27FC236}">
                <a16:creationId xmlns:a16="http://schemas.microsoft.com/office/drawing/2014/main" id="{46C2CF9F-B6F2-4A46-903F-CF8AFE5E26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72" y="2631581"/>
            <a:ext cx="8771560" cy="2955075"/>
          </a:xfrm>
          <a:prstGeom prst="rect">
            <a:avLst/>
          </a:prstGeom>
        </p:spPr>
      </p:pic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DD32C15-863D-4303-9F60-4FF83353E8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8756" r="8790" b="8120"/>
          <a:stretch/>
        </p:blipFill>
        <p:spPr>
          <a:xfrm>
            <a:off x="7652859" y="5309197"/>
            <a:ext cx="4109882" cy="1356360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5AF6E5AD-25E8-45B3-B10F-BF0C43351738}"/>
              </a:ext>
            </a:extLst>
          </p:cNvPr>
          <p:cNvSpPr/>
          <p:nvPr/>
        </p:nvSpPr>
        <p:spPr>
          <a:xfrm>
            <a:off x="7800975" y="3872156"/>
            <a:ext cx="228600" cy="17145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14A-3781-4A26-B768-082BA55B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328614"/>
            <a:ext cx="9029700" cy="7112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Purpose of HAF visits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DE075-E78E-492E-A8D7-C3B2ADA85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03" y="1166812"/>
            <a:ext cx="7858125" cy="52997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 encourage and thank projects on behalf of Coventry City Council and the HAF team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 find out from activity leads and others at the activities what has been going well, any challenges they have faced and any improvements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 provide insights into the quality of provision being delivered in the context of the HAF quality framework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This is to enable the quality of activities to continue to be raised across Coventry HAF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1E420F-0771-46CE-AE06-455C4BAC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195262"/>
            <a:ext cx="9810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A92EF7-F7BA-4C2B-BF25-9BE686C9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8614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website&#10;&#10;Description automatically generated">
            <a:extLst>
              <a:ext uri="{FF2B5EF4-FFF2-40B4-BE49-F238E27FC236}">
                <a16:creationId xmlns:a16="http://schemas.microsoft.com/office/drawing/2014/main" id="{519DDA62-285A-4D51-8787-BB7D75B55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47" y="1258891"/>
            <a:ext cx="3542690" cy="50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5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14A-3781-4A26-B768-082BA55B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328614"/>
            <a:ext cx="9029700" cy="7112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Before your visit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DE075-E78E-492E-A8D7-C3B2ADA85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258891"/>
            <a:ext cx="7858125" cy="45862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HAF team will contact every provider/club explaining our approach to visits, arrangements and the name of every visitor on </a:t>
            </a:r>
            <a:r>
              <a:rPr lang="en-GB" sz="20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Tuesday 13</a:t>
            </a:r>
            <a:r>
              <a:rPr lang="en-GB" sz="2000" b="1" baseline="30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</a:t>
            </a:r>
            <a:r>
              <a:rPr lang="en-GB" sz="20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December</a:t>
            </a:r>
            <a:endParaRPr lang="en-GB" sz="20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Following this, please contact the provider/club directly to confirm when you will go and the arrangements for meeting up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Please read about the activity you are visiting by going to </a:t>
            </a: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2"/>
              </a:rPr>
              <a:t>HAF activity searcher</a:t>
            </a: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and typing the name of the organisation you are visiting in the “Keywords” searcher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20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2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1E420F-0771-46CE-AE06-455C4BAC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195262"/>
            <a:ext cx="9810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A92EF7-F7BA-4C2B-BF25-9BE686C9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8614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website&#10;&#10;Description automatically generated">
            <a:extLst>
              <a:ext uri="{FF2B5EF4-FFF2-40B4-BE49-F238E27FC236}">
                <a16:creationId xmlns:a16="http://schemas.microsoft.com/office/drawing/2014/main" id="{519DDA62-285A-4D51-8787-BB7D75B55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47" y="1258891"/>
            <a:ext cx="3542690" cy="5002491"/>
          </a:xfrm>
          <a:prstGeom prst="rect">
            <a:avLst/>
          </a:prstGeom>
        </p:spPr>
      </p:pic>
      <p:pic>
        <p:nvPicPr>
          <p:cNvPr id="7" name="Picture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874FB50-4873-4A9E-9326-C42448401B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8756" r="8790" b="8120"/>
          <a:stretch/>
        </p:blipFill>
        <p:spPr>
          <a:xfrm>
            <a:off x="509109" y="5207955"/>
            <a:ext cx="4109882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9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48FBB1-53CB-4A6F-B011-A508B9306CB8}"/>
              </a:ext>
            </a:extLst>
          </p:cNvPr>
          <p:cNvSpPr/>
          <p:nvPr/>
        </p:nvSpPr>
        <p:spPr>
          <a:xfrm rot="18900417">
            <a:off x="4466839" y="3423156"/>
            <a:ext cx="2036964" cy="2034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617661-2089-44A8-9304-429D4F004223}"/>
              </a:ext>
            </a:extLst>
          </p:cNvPr>
          <p:cNvSpPr txBox="1"/>
          <p:nvPr/>
        </p:nvSpPr>
        <p:spPr>
          <a:xfrm>
            <a:off x="3152777" y="2200119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Hospitable</a:t>
            </a:r>
          </a:p>
          <a:p>
            <a:pPr algn="ctr"/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(Culture, inclusion &amp; health/safety)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11723B-5A7D-458B-AB69-2EC6AC39497A}"/>
              </a:ext>
            </a:extLst>
          </p:cNvPr>
          <p:cNvSpPr txBox="1"/>
          <p:nvPr/>
        </p:nvSpPr>
        <p:spPr>
          <a:xfrm>
            <a:off x="6723570" y="4189033"/>
            <a:ext cx="3648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Activities</a:t>
            </a:r>
          </a:p>
          <a:p>
            <a:pPr algn="ctr"/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(Creative, engaging, physical)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994CCD-837F-4A7D-87F2-53894BF5D6FB}"/>
              </a:ext>
            </a:extLst>
          </p:cNvPr>
          <p:cNvSpPr txBox="1"/>
          <p:nvPr/>
        </p:nvSpPr>
        <p:spPr>
          <a:xfrm>
            <a:off x="2889757" y="5990518"/>
            <a:ext cx="5191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Food</a:t>
            </a:r>
          </a:p>
          <a:p>
            <a:pPr algn="ctr"/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(Provision, education for pupils &amp; families)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C585C8-E56B-492A-AA25-654F0CE90895}"/>
              </a:ext>
            </a:extLst>
          </p:cNvPr>
          <p:cNvSpPr txBox="1"/>
          <p:nvPr/>
        </p:nvSpPr>
        <p:spPr>
          <a:xfrm>
            <a:off x="-668370" y="4230281"/>
            <a:ext cx="6153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Families</a:t>
            </a:r>
          </a:p>
          <a:p>
            <a:pPr algn="ctr"/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(Food education, signposting, </a:t>
            </a:r>
          </a:p>
          <a:p>
            <a:pPr algn="ctr"/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cost of living)</a:t>
            </a:r>
          </a:p>
          <a:p>
            <a:endParaRPr lang="en-GB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2084C3-AA85-4468-9F59-590470AFDE77}"/>
              </a:ext>
            </a:extLst>
          </p:cNvPr>
          <p:cNvSpPr txBox="1"/>
          <p:nvPr/>
        </p:nvSpPr>
        <p:spPr>
          <a:xfrm>
            <a:off x="4575683" y="3755012"/>
            <a:ext cx="1819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Feedback</a:t>
            </a:r>
          </a:p>
          <a:p>
            <a:pPr algn="ctr"/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Positives</a:t>
            </a:r>
          </a:p>
          <a:p>
            <a:pPr algn="ctr"/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Challenges</a:t>
            </a:r>
          </a:p>
          <a:p>
            <a:pPr algn="ctr"/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Improvements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0C658A0-6AED-4CAC-93D5-EA3384077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344" y="315914"/>
            <a:ext cx="9029700" cy="7112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Visit framework – HAFFF! </a:t>
            </a:r>
            <a:endParaRPr lang="en-GB" b="1" dirty="0"/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E3C9FA2D-ADF4-4642-9AD7-4164B9D52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8614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52D844F7-CC9D-4BC2-9C16-605AEC544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195262"/>
            <a:ext cx="9810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484A810-C0A2-48C8-90DC-3AF70E42FE24}"/>
              </a:ext>
            </a:extLst>
          </p:cNvPr>
          <p:cNvSpPr txBox="1">
            <a:spLocks/>
          </p:cNvSpPr>
          <p:nvPr/>
        </p:nvSpPr>
        <p:spPr>
          <a:xfrm>
            <a:off x="219075" y="1193245"/>
            <a:ext cx="109728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Providing insights into the following – through conversations with the activity leader,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staff/helpers, children/young people, parents/carers etc and observation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58217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Where Light Falls - Coventry Cathedral | Historic England">
            <a:extLst>
              <a:ext uri="{FF2B5EF4-FFF2-40B4-BE49-F238E27FC236}">
                <a16:creationId xmlns:a16="http://schemas.microsoft.com/office/drawing/2014/main" id="{887B4834-738A-4E27-85D9-45E204C76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4" descr="Where Light Falls - Coventry Cathedral | Historic England">
            <a:extLst>
              <a:ext uri="{FF2B5EF4-FFF2-40B4-BE49-F238E27FC236}">
                <a16:creationId xmlns:a16="http://schemas.microsoft.com/office/drawing/2014/main" id="{1A50E707-94B6-40AA-B343-2343F90133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6" descr="Where Light Falls - Coventry Cathedral | Historic England">
            <a:extLst>
              <a:ext uri="{FF2B5EF4-FFF2-40B4-BE49-F238E27FC236}">
                <a16:creationId xmlns:a16="http://schemas.microsoft.com/office/drawing/2014/main" id="{B2F0D59A-C114-4CA0-B5A1-BD1FDC1B07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8" descr="Where Light Falls - Coventry Cathedral | Historic England">
            <a:extLst>
              <a:ext uri="{FF2B5EF4-FFF2-40B4-BE49-F238E27FC236}">
                <a16:creationId xmlns:a16="http://schemas.microsoft.com/office/drawing/2014/main" id="{2CA8E978-1E9C-41DF-BA15-F32F98FBEE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9531AF9-7B5E-4CFB-9771-E1CB4CB9AFE4}"/>
              </a:ext>
            </a:extLst>
          </p:cNvPr>
          <p:cNvSpPr txBox="1">
            <a:spLocks/>
          </p:cNvSpPr>
          <p:nvPr/>
        </p:nvSpPr>
        <p:spPr>
          <a:xfrm>
            <a:off x="347754" y="1865343"/>
            <a:ext cx="52385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0A87EC-3156-4212-B057-1BB7B377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171" y="300923"/>
            <a:ext cx="2768137" cy="57367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E2C61E-FBE3-49DB-B235-4CD416ACBB78}"/>
              </a:ext>
            </a:extLst>
          </p:cNvPr>
          <p:cNvSpPr txBox="1"/>
          <p:nvPr/>
        </p:nvSpPr>
        <p:spPr>
          <a:xfrm>
            <a:off x="387286" y="1206827"/>
            <a:ext cx="8089964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Trialling a new visit template approach as part as continuous improvement/quality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Approach and template to be shared with providers and on HAF webpages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Spreadsheet has comments section plus scoring approach (Yes=2, Maybe=1, No=0 against simple questions)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Visitor scores are </a:t>
            </a:r>
            <a:r>
              <a:rPr lang="en-GB" b="1" u="sng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indicative</a:t>
            </a:r>
            <a:r>
              <a:rPr lang="en-GB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are looked at alongside HAF team perspective, feedback from families and from provider self-assessment and feedback.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Coventry HAF team reports on the total programme scoring to DfE (not naming or showing scores for individual activities)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After Festive Fun 2022 there will be a feedback meeting with every provider to discuss how FF22 went and to look forward to 2023 delivery 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778018E-9FEF-4821-B9BA-465C559AD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10946602" y="171262"/>
            <a:ext cx="923335" cy="92333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2C2651E-6F2D-43E1-8447-505AC350F5A6}"/>
              </a:ext>
            </a:extLst>
          </p:cNvPr>
          <p:cNvSpPr txBox="1"/>
          <p:nvPr/>
        </p:nvSpPr>
        <p:spPr>
          <a:xfrm>
            <a:off x="1412240" y="228265"/>
            <a:ext cx="815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Capturing your insights</a:t>
            </a: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B640549-DC31-42DE-AA0E-9AB2376B8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1" y="178871"/>
            <a:ext cx="1173100" cy="786067"/>
          </a:xfrm>
          <a:prstGeom prst="rect">
            <a:avLst/>
          </a:prstGeom>
        </p:spPr>
      </p:pic>
      <p:pic>
        <p:nvPicPr>
          <p:cNvPr id="15" name="Picture 14" descr="A picture containing website&#10;&#10;Description automatically generated">
            <a:extLst>
              <a:ext uri="{FF2B5EF4-FFF2-40B4-BE49-F238E27FC236}">
                <a16:creationId xmlns:a16="http://schemas.microsoft.com/office/drawing/2014/main" id="{AB289C85-FE62-4AB8-8EA6-DAF17A05F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646" y="1206827"/>
            <a:ext cx="3363274" cy="474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5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4e86c8-56e4-4abb-b99c-f425c2fa3e94">
      <Terms xmlns="http://schemas.microsoft.com/office/infopath/2007/PartnerControls"/>
    </lcf76f155ced4ddcb4097134ff3c332f>
    <TaxCatchAll xmlns="f030db69-1d5c-4c1f-887a-00e75fed0d5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07BAECBC5DC4CAED9F3EFA9130B93" ma:contentTypeVersion="15" ma:contentTypeDescription="Create a new document." ma:contentTypeScope="" ma:versionID="1f00437d36079770f18288def5300e20">
  <xsd:schema xmlns:xsd="http://www.w3.org/2001/XMLSchema" xmlns:xs="http://www.w3.org/2001/XMLSchema" xmlns:p="http://schemas.microsoft.com/office/2006/metadata/properties" xmlns:ns2="564e86c8-56e4-4abb-b99c-f425c2fa3e94" xmlns:ns3="5a63abaf-0bf1-4d20-a418-b0041167c606" xmlns:ns4="f030db69-1d5c-4c1f-887a-00e75fed0d5c" targetNamespace="http://schemas.microsoft.com/office/2006/metadata/properties" ma:root="true" ma:fieldsID="64a0b2fbf2991ab5ea6f22bffbe4b128" ns2:_="" ns3:_="" ns4:_="">
    <xsd:import namespace="564e86c8-56e4-4abb-b99c-f425c2fa3e94"/>
    <xsd:import namespace="5a63abaf-0bf1-4d20-a418-b0041167c606"/>
    <xsd:import namespace="f030db69-1d5c-4c1f-887a-00e75fed0d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e86c8-56e4-4abb-b99c-f425c2fa3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ed0261d-8e1d-4a30-b593-96d7f0c84e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3abaf-0bf1-4d20-a418-b0041167c60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0db69-1d5c-4c1f-887a-00e75fed0d5c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82e9714-bd4b-4d35-b31e-87221b66fcf9}" ma:internalName="TaxCatchAll" ma:showField="CatchAllData" ma:web="5a63abaf-0bf1-4d20-a418-b0041167c6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C1176B-3E28-4045-9471-EC1F8754C7E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3E3C4B8-1903-4B24-B4A6-DF9ADDCE47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E2E334-74E4-43D4-A07F-040C02A9A936}"/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984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Office Theme</vt:lpstr>
      <vt:lpstr>Coventry  Holiday Activities and Food   Festive Fun 2022  Briefing: visits to HAF activities  December 2022 </vt:lpstr>
      <vt:lpstr>Thank you</vt:lpstr>
      <vt:lpstr>What is HAF?</vt:lpstr>
      <vt:lpstr>What is the Christmas HAF offer? </vt:lpstr>
      <vt:lpstr>Coventry HAF landing page:  https://www.coventry.gov.uk/haf  </vt:lpstr>
      <vt:lpstr>Purpose of HAF visits </vt:lpstr>
      <vt:lpstr>Before your visit </vt:lpstr>
      <vt:lpstr>Visit framework – HAFFF! </vt:lpstr>
      <vt:lpstr>   </vt:lpstr>
      <vt:lpstr>Visit Template - Hospitable </vt:lpstr>
      <vt:lpstr>Visit Template – Activities and Food </vt:lpstr>
      <vt:lpstr>Visit Template – Families and Feedback </vt:lpstr>
      <vt:lpstr>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Coles, Adrian</dc:creator>
  <cp:lastModifiedBy>Coles, Adrian</cp:lastModifiedBy>
  <cp:revision>8</cp:revision>
  <dcterms:created xsi:type="dcterms:W3CDTF">2022-12-01T09:44:00Z</dcterms:created>
  <dcterms:modified xsi:type="dcterms:W3CDTF">2022-12-12T13:31:52Z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0x01010016107BAECBC5DC4CAED9F3EFA9130B93</vt:lpwstr>
  </property>
</Properties>
</file>