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84" r:id="rId5"/>
    <p:sldId id="280" r:id="rId6"/>
    <p:sldId id="287" r:id="rId7"/>
    <p:sldId id="288"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ing, Susanna" initials="NS" lastIdx="4" clrIdx="0">
    <p:extLst>
      <p:ext uri="{19B8F6BF-5375-455C-9EA6-DF929625EA0E}">
        <p15:presenceInfo xmlns:p15="http://schemas.microsoft.com/office/powerpoint/2012/main" userId="S::cvsus670@coventry.gov.uk::dd537c5a-5277-4aba-9339-533efb59f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B1E"/>
    <a:srgbClr val="C79729"/>
    <a:srgbClr val="10355B"/>
    <a:srgbClr val="337EC0"/>
    <a:srgbClr val="D20830"/>
    <a:srgbClr val="CF5D04"/>
    <a:srgbClr val="339221"/>
    <a:srgbClr val="792683"/>
    <a:srgbClr val="C991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A16F6-BE6C-08C3-BBE4-C52B038B66AC}" v="1137" dt="2022-03-11T15:27:03.574"/>
    <p1510:client id="{6D4C7782-5602-482E-8870-DCE73DE050F3}" v="7" dt="2022-03-11T17:17:41.758"/>
    <p1510:client id="{9A927D47-183D-EA01-6DC6-8082A6B4E733}" v="217" dt="2022-03-11T17:02:12.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4" d="100"/>
          <a:sy n="114"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GB" dirty="0"/>
              <a:t>Upper</a:t>
            </a:r>
            <a:r>
              <a:rPr lang="en-GB" baseline="0" dirty="0"/>
              <a:t> quartile </a:t>
            </a:r>
            <a:endParaRPr lang="en-GB"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GB" dirty="0">
                <a:solidFill>
                  <a:schemeClr val="bg1"/>
                </a:solidFill>
              </a:rPr>
              <a:t>Upper Quartile </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Upper Quartile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F76-4303-A031-3C7A9B1A9BD4}"/>
              </c:ext>
            </c:extLst>
          </c:dPt>
          <c:dPt>
            <c:idx val="1"/>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9467-4CDC-AC10-ECADB148B1C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0.00%</c:formatCode>
                <c:ptCount val="2"/>
                <c:pt idx="0">
                  <c:v>0.33100000000000002</c:v>
                </c:pt>
                <c:pt idx="1">
                  <c:v>0.66900000000000004</c:v>
                </c:pt>
              </c:numCache>
            </c:numRef>
          </c:val>
          <c:extLst>
            <c:ext xmlns:c16="http://schemas.microsoft.com/office/drawing/2014/chart" uri="{C3380CC4-5D6E-409C-BE32-E72D297353CC}">
              <c16:uniqueId val="{00000000-9467-4CDC-AC10-ECADB148B1C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r>
              <a:rPr lang="en-US" sz="1860" dirty="0">
                <a:solidFill>
                  <a:schemeClr val="bg1"/>
                </a:solidFill>
              </a:rPr>
              <a:t>UPPER MIDDLE</a:t>
            </a:r>
          </a:p>
        </c:rich>
      </c:tx>
      <c:layout>
        <c:manualLayout>
          <c:xMode val="edge"/>
          <c:yMode val="edge"/>
          <c:x val="0.14172861966410966"/>
          <c:y val="2.036878731938739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title>
    <c:autoTitleDeleted val="0"/>
    <c:plotArea>
      <c:layout/>
      <c:doughnutChart>
        <c:varyColors val="1"/>
        <c:ser>
          <c:idx val="0"/>
          <c:order val="0"/>
          <c:tx>
            <c:strRef>
              <c:f>Sheet1!$B$1</c:f>
              <c:strCache>
                <c:ptCount val="1"/>
                <c:pt idx="0">
                  <c:v>Upper Middle Quartile </c:v>
                </c:pt>
              </c:strCache>
            </c:strRef>
          </c:tx>
          <c:spPr>
            <a:solidFill>
              <a:srgbClr val="50AB1E"/>
            </a:solidFill>
          </c:spPr>
          <c:dPt>
            <c:idx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CCC-47DA-8D90-9D99B5DBECA5}"/>
              </c:ext>
            </c:extLst>
          </c:dPt>
          <c:dPt>
            <c:idx val="1"/>
            <c:bubble3D val="0"/>
            <c:spPr>
              <a:solidFill>
                <a:srgbClr val="50AB1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FCCC-47DA-8D90-9D99B5DBECA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Male </c:v>
                </c:pt>
                <c:pt idx="1">
                  <c:v>female </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0-FCCC-47DA-8D90-9D99B5DBECA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15153108583582864"/>
          <c:y val="0.1452374727948382"/>
          <c:w val="0.40973655531679221"/>
          <c:h val="0.177885138041684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r>
              <a:rPr lang="en-US" sz="1860" dirty="0">
                <a:solidFill>
                  <a:schemeClr val="bg1"/>
                </a:solidFill>
              </a:rPr>
              <a:t>LOWER MIDDLE</a:t>
            </a:r>
            <a:r>
              <a:rPr lang="en-US" sz="1600" dirty="0">
                <a:solidFill>
                  <a:schemeClr val="bg1"/>
                </a:solidFill>
              </a:rPr>
              <a:t>	 </a:t>
            </a:r>
          </a:p>
        </c:rich>
      </c:tx>
      <c:layout>
        <c:manualLayout>
          <c:xMode val="edge"/>
          <c:yMode val="edge"/>
          <c:x val="0.13844862045141404"/>
          <c:y val="5.111466185840031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title>
    <c:autoTitleDeleted val="0"/>
    <c:plotArea>
      <c:layout/>
      <c:doughnutChart>
        <c:varyColors val="1"/>
        <c:ser>
          <c:idx val="0"/>
          <c:order val="0"/>
          <c:tx>
            <c:strRef>
              <c:f>Sheet1!$B$1</c:f>
              <c:strCache>
                <c:ptCount val="1"/>
                <c:pt idx="0">
                  <c:v>Lower Middle Quartile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E84-4017-8D10-C2399247A90F}"/>
              </c:ext>
            </c:extLst>
          </c:dPt>
          <c:dPt>
            <c:idx val="1"/>
            <c:bubble3D val="0"/>
            <c:spPr>
              <a:solidFill>
                <a:srgbClr val="50AB1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899D-4A99-869E-D9A2CF4B1B2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Male </c:v>
                </c:pt>
                <c:pt idx="1">
                  <c:v>Female</c:v>
                </c:pt>
              </c:strCache>
            </c:strRef>
          </c:cat>
          <c:val>
            <c:numRef>
              <c:f>Sheet1!$B$2:$B$3</c:f>
              <c:numCache>
                <c:formatCode>0.00%</c:formatCode>
                <c:ptCount val="2"/>
                <c:pt idx="0">
                  <c:v>0.32200000000000001</c:v>
                </c:pt>
                <c:pt idx="1">
                  <c:v>0.67800000000000005</c:v>
                </c:pt>
              </c:numCache>
            </c:numRef>
          </c:val>
          <c:extLst>
            <c:ext xmlns:c16="http://schemas.microsoft.com/office/drawing/2014/chart" uri="{C3380CC4-5D6E-409C-BE32-E72D297353CC}">
              <c16:uniqueId val="{00000000-899D-4A99-869E-D9A2CF4B1B2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21132231123186057"/>
          <c:y val="0.21484848626709299"/>
          <c:w val="0.39277122945687643"/>
          <c:h val="9.59246988235298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r>
              <a:rPr lang="en-US" sz="1860" dirty="0">
                <a:solidFill>
                  <a:schemeClr val="bg1"/>
                </a:solidFill>
              </a:rPr>
              <a:t>LOWER QUARTILE </a:t>
            </a:r>
          </a:p>
        </c:rich>
      </c:tx>
      <c:layout>
        <c:manualLayout>
          <c:xMode val="edge"/>
          <c:yMode val="edge"/>
          <c:x val="4.6848454776381367E-2"/>
          <c:y val="1.908828154864580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title>
    <c:autoTitleDeleted val="0"/>
    <c:plotArea>
      <c:layout/>
      <c:doughnutChart>
        <c:varyColors val="1"/>
        <c:ser>
          <c:idx val="0"/>
          <c:order val="0"/>
          <c:tx>
            <c:strRef>
              <c:f>Sheet1!$B$1</c:f>
              <c:strCache>
                <c:ptCount val="1"/>
                <c:pt idx="0">
                  <c:v>LOWER QUARTILE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7A-4845-A065-760948F1B8FD}"/>
              </c:ext>
            </c:extLst>
          </c:dPt>
          <c:dPt>
            <c:idx val="1"/>
            <c:bubble3D val="0"/>
            <c:spPr>
              <a:solidFill>
                <a:srgbClr val="50AB1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6D98-4DF1-BFFF-50482204C7C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Male </c:v>
                </c:pt>
                <c:pt idx="1">
                  <c:v>Female</c:v>
                </c:pt>
              </c:strCache>
            </c:strRef>
          </c:cat>
          <c:val>
            <c:numRef>
              <c:f>Sheet1!$B$2:$B$3</c:f>
              <c:numCache>
                <c:formatCode>0.00%</c:formatCode>
                <c:ptCount val="2"/>
                <c:pt idx="0">
                  <c:v>0.34200000000000003</c:v>
                </c:pt>
                <c:pt idx="1">
                  <c:v>0.65800000000000003</c:v>
                </c:pt>
              </c:numCache>
            </c:numRef>
          </c:val>
          <c:extLst>
            <c:ext xmlns:c16="http://schemas.microsoft.com/office/drawing/2014/chart" uri="{C3380CC4-5D6E-409C-BE32-E72D297353CC}">
              <c16:uniqueId val="{00000000-6D98-4DF1-BFFF-50482204C7C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8.4353731420657788E-2"/>
          <c:y val="0.15436057012338247"/>
          <c:w val="0.63545016255767284"/>
          <c:h val="0.187842887969120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4256D68-B32C-4E39-9B49-F0BE2E970781}" type="datetimeFigureOut">
              <a:rPr lang="en-GB" smtClean="0"/>
              <a:t>04/01/2023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A1DA1B0-D2F0-4568-9FD9-78EBF2E7AB76}" type="slidenum">
              <a:rPr lang="en-GB" smtClean="0"/>
              <a:t>‹#›</a:t>
            </a:fld>
            <a:endParaRPr lang="en-GB"/>
          </a:p>
        </p:txBody>
      </p:sp>
    </p:spTree>
    <p:extLst>
      <p:ext uri="{BB962C8B-B14F-4D97-AF65-F5344CB8AC3E}">
        <p14:creationId xmlns:p14="http://schemas.microsoft.com/office/powerpoint/2010/main" val="72569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ABB5-5103-402D-B2F3-6766AF3F0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5D1DE6-6A46-418C-9C03-10F3147CF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1E1467-5922-429B-B197-FE130A2295B4}"/>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5" name="Footer Placeholder 4">
            <a:extLst>
              <a:ext uri="{FF2B5EF4-FFF2-40B4-BE49-F238E27FC236}">
                <a16:creationId xmlns:a16="http://schemas.microsoft.com/office/drawing/2014/main" id="{48211C33-FEB7-438A-8081-BD75BCC36B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33307-1323-46E7-B713-30A6C1179933}"/>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166210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371E-6821-4016-A0AC-C17244A7B4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9AD5A6-413E-4B83-B900-5E0AE4A15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CB6DB5-3DD3-4675-91AD-8B6D22B7D0CF}"/>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5" name="Footer Placeholder 4">
            <a:extLst>
              <a:ext uri="{FF2B5EF4-FFF2-40B4-BE49-F238E27FC236}">
                <a16:creationId xmlns:a16="http://schemas.microsoft.com/office/drawing/2014/main" id="{0FE5C8AA-3C81-4B14-9A27-3A86D61C7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A1F9A-591D-4B88-ADA5-F91F13565AD7}"/>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113109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79BA1-4049-48A8-B2C0-C619EE9E20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76E793-21B0-4E4B-BC78-11A1EDC4EF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29D018-769C-4E2C-9FB6-9BB661D31804}"/>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5" name="Footer Placeholder 4">
            <a:extLst>
              <a:ext uri="{FF2B5EF4-FFF2-40B4-BE49-F238E27FC236}">
                <a16:creationId xmlns:a16="http://schemas.microsoft.com/office/drawing/2014/main" id="{4E54EF57-5F65-4ABC-99F0-5799C7ADE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0FA5B-36AF-4846-A0C3-172F62421541}"/>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360931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FC7A-C9AD-4508-8C40-7F65086405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F4719F-7A2F-4DE5-9C0B-12B4717C2D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9746E-70F3-4BD9-9F1D-66D94719D5E4}"/>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5" name="Footer Placeholder 4">
            <a:extLst>
              <a:ext uri="{FF2B5EF4-FFF2-40B4-BE49-F238E27FC236}">
                <a16:creationId xmlns:a16="http://schemas.microsoft.com/office/drawing/2014/main" id="{D8834C47-2BF6-47E8-A029-BA90BDB718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3FB71-7C43-484E-9179-68146D7AED01}"/>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342799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D2A6-1BEE-4156-9016-9ACBB1C1B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B701D2-E2B5-40D7-B40D-70FFAFF01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C7120-C2FA-448C-A1BF-8BEF614AC0EC}"/>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5" name="Footer Placeholder 4">
            <a:extLst>
              <a:ext uri="{FF2B5EF4-FFF2-40B4-BE49-F238E27FC236}">
                <a16:creationId xmlns:a16="http://schemas.microsoft.com/office/drawing/2014/main" id="{1D9ECFEB-5D17-44E5-933A-78B4F540B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BEE42E-7429-4B1C-81D0-CA1546B9049F}"/>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122920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7592-1313-432F-A00E-F5B5F38472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2B134E-F4FF-40D4-AF10-B3176226E6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700D8F-4AC4-4EBC-8C34-526CE13178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DA7293-421F-4322-9E29-9FA7EB105A6B}"/>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6" name="Footer Placeholder 5">
            <a:extLst>
              <a:ext uri="{FF2B5EF4-FFF2-40B4-BE49-F238E27FC236}">
                <a16:creationId xmlns:a16="http://schemas.microsoft.com/office/drawing/2014/main" id="{030A8284-DED5-4AFC-A0F6-D811B52EC9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2ABFC9-93B0-47AA-A1C1-A3502520D56E}"/>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43442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C438-9E22-4648-9EC8-574D3D5AE9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95C20E-CD14-4348-B8F6-3BB40F08B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1F45E-C35D-4041-890E-801C188AC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A63434-368B-4395-975B-BAA38AB99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18C1D-9EBF-47CA-89F6-753673EFFA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E5E945-E07A-4CD4-A807-3001933E6B2D}"/>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8" name="Footer Placeholder 7">
            <a:extLst>
              <a:ext uri="{FF2B5EF4-FFF2-40B4-BE49-F238E27FC236}">
                <a16:creationId xmlns:a16="http://schemas.microsoft.com/office/drawing/2014/main" id="{0DA01E6A-74CC-46E3-A9DB-56D11CE7A2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6CD6DA-6DF0-4D5B-8465-517265C1BFED}"/>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345558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7556-0AB5-44D3-8EDC-833E2DC93A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0A2B1F-ACCA-4B4C-9184-0A4D488B37EB}"/>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4" name="Footer Placeholder 3">
            <a:extLst>
              <a:ext uri="{FF2B5EF4-FFF2-40B4-BE49-F238E27FC236}">
                <a16:creationId xmlns:a16="http://schemas.microsoft.com/office/drawing/2014/main" id="{A6D6B36D-A77F-4D40-9FA6-C52C0102C7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DD7D0-32D7-4BFC-BB5E-1084C4AB88BD}"/>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127694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4994A-51CF-421A-BF9F-B44239DC4C80}"/>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3" name="Footer Placeholder 2">
            <a:extLst>
              <a:ext uri="{FF2B5EF4-FFF2-40B4-BE49-F238E27FC236}">
                <a16:creationId xmlns:a16="http://schemas.microsoft.com/office/drawing/2014/main" id="{B0631539-B4E8-4DAB-B955-253682B8C7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B77074-919B-436B-9AC7-EEAA710C0EFD}"/>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419081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4692-8D40-4527-81DD-76341EDC7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790EE4-9466-4172-A166-0148116B5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518C7D-E196-41DB-A708-1AC74D6F4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CC611-CB9A-497B-ACC1-228386CCC768}"/>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6" name="Footer Placeholder 5">
            <a:extLst>
              <a:ext uri="{FF2B5EF4-FFF2-40B4-BE49-F238E27FC236}">
                <a16:creationId xmlns:a16="http://schemas.microsoft.com/office/drawing/2014/main" id="{CECFC90F-F345-49F2-BE31-2F744FB6C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E772C-7805-42D8-8899-E0DF1731D408}"/>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392681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EFF-E925-48EC-8483-F2ED992C9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2AE46E-ECF8-4510-AFD7-ADD4BE173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2F9F76-1547-40AC-A975-05EFDFB3D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1EEF2-8C0C-4162-928F-2FE3CBC1358D}"/>
              </a:ext>
            </a:extLst>
          </p:cNvPr>
          <p:cNvSpPr>
            <a:spLocks noGrp="1"/>
          </p:cNvSpPr>
          <p:nvPr>
            <p:ph type="dt" sz="half" idx="10"/>
          </p:nvPr>
        </p:nvSpPr>
        <p:spPr/>
        <p:txBody>
          <a:bodyPr/>
          <a:lstStyle/>
          <a:p>
            <a:fld id="{9FA1F452-F5B8-4D04-89F4-6E6F2EF98331}" type="datetimeFigureOut">
              <a:rPr lang="en-GB" smtClean="0"/>
              <a:t>04/01/2023</a:t>
            </a:fld>
            <a:endParaRPr lang="en-GB"/>
          </a:p>
        </p:txBody>
      </p:sp>
      <p:sp>
        <p:nvSpPr>
          <p:cNvPr id="6" name="Footer Placeholder 5">
            <a:extLst>
              <a:ext uri="{FF2B5EF4-FFF2-40B4-BE49-F238E27FC236}">
                <a16:creationId xmlns:a16="http://schemas.microsoft.com/office/drawing/2014/main" id="{D0B8AAD6-79DC-4454-999F-4A2AA48E2F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2D7F27-8328-483E-A755-1BFDC6E98236}"/>
              </a:ext>
            </a:extLst>
          </p:cNvPr>
          <p:cNvSpPr>
            <a:spLocks noGrp="1"/>
          </p:cNvSpPr>
          <p:nvPr>
            <p:ph type="sldNum" sz="quarter" idx="12"/>
          </p:nvPr>
        </p:nvSpPr>
        <p:spPr/>
        <p:txBody>
          <a:bodyPr/>
          <a:lstStyle/>
          <a:p>
            <a:fld id="{EA9E40C4-2A98-4420-9621-1D88A6536694}" type="slidenum">
              <a:rPr lang="en-GB" smtClean="0"/>
              <a:t>‹#›</a:t>
            </a:fld>
            <a:endParaRPr lang="en-GB"/>
          </a:p>
        </p:txBody>
      </p:sp>
    </p:spTree>
    <p:extLst>
      <p:ext uri="{BB962C8B-B14F-4D97-AF65-F5344CB8AC3E}">
        <p14:creationId xmlns:p14="http://schemas.microsoft.com/office/powerpoint/2010/main" val="136861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1B7894-09E3-48CB-8EB8-014EE2869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EB7A3B-49C7-4FBB-92A0-DF534719E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B588EE-39A3-426E-9477-C6163E77D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1F452-F5B8-4D04-89F4-6E6F2EF98331}" type="datetimeFigureOut">
              <a:rPr lang="en-GB" smtClean="0"/>
              <a:t>04/01/2023</a:t>
            </a:fld>
            <a:endParaRPr lang="en-GB"/>
          </a:p>
        </p:txBody>
      </p:sp>
      <p:sp>
        <p:nvSpPr>
          <p:cNvPr id="5" name="Footer Placeholder 4">
            <a:extLst>
              <a:ext uri="{FF2B5EF4-FFF2-40B4-BE49-F238E27FC236}">
                <a16:creationId xmlns:a16="http://schemas.microsoft.com/office/drawing/2014/main" id="{DEBDB755-CBC4-4F81-BC32-A192098C99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1AAEEE-DAF7-4488-A681-7284745924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40C4-2A98-4420-9621-1D88A6536694}" type="slidenum">
              <a:rPr lang="en-GB" smtClean="0"/>
              <a:t>‹#›</a:t>
            </a:fld>
            <a:endParaRPr lang="en-GB"/>
          </a:p>
        </p:txBody>
      </p:sp>
    </p:spTree>
    <p:extLst>
      <p:ext uri="{BB962C8B-B14F-4D97-AF65-F5344CB8AC3E}">
        <p14:creationId xmlns:p14="http://schemas.microsoft.com/office/powerpoint/2010/main" val="293583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file:///C:\Users\cvnic711\Desktop\Gender%20pay%20gap.xlsx" TargetMode="Externa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76C82B-45A9-45BC-8B6A-B84383027EE7}"/>
              </a:ext>
            </a:extLst>
          </p:cNvPr>
          <p:cNvSpPr/>
          <p:nvPr/>
        </p:nvSpPr>
        <p:spPr>
          <a:xfrm>
            <a:off x="0" y="-3206"/>
            <a:ext cx="12192000" cy="6858000"/>
          </a:xfrm>
          <a:prstGeom prst="rect">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14530A2-530A-4467-ACD3-72A68301D2CE}"/>
              </a:ext>
            </a:extLst>
          </p:cNvPr>
          <p:cNvPicPr>
            <a:picLocks noChangeAspect="1"/>
          </p:cNvPicPr>
          <p:nvPr/>
        </p:nvPicPr>
        <p:blipFill>
          <a:blip r:embed="rId2"/>
          <a:stretch>
            <a:fillRect/>
          </a:stretch>
        </p:blipFill>
        <p:spPr>
          <a:xfrm>
            <a:off x="8210" y="3190247"/>
            <a:ext cx="12192000" cy="3664547"/>
          </a:xfrm>
          <a:prstGeom prst="rect">
            <a:avLst/>
          </a:prstGeom>
        </p:spPr>
      </p:pic>
      <p:sp>
        <p:nvSpPr>
          <p:cNvPr id="2" name="Title 1">
            <a:extLst>
              <a:ext uri="{FF2B5EF4-FFF2-40B4-BE49-F238E27FC236}">
                <a16:creationId xmlns:a16="http://schemas.microsoft.com/office/drawing/2014/main" id="{209353FF-E2BA-420C-AAE3-BE09C7CFE120}"/>
              </a:ext>
            </a:extLst>
          </p:cNvPr>
          <p:cNvSpPr>
            <a:spLocks noGrp="1"/>
          </p:cNvSpPr>
          <p:nvPr>
            <p:ph type="ctrTitle"/>
          </p:nvPr>
        </p:nvSpPr>
        <p:spPr>
          <a:xfrm>
            <a:off x="1524000" y="222742"/>
            <a:ext cx="9144000" cy="1143880"/>
          </a:xfrm>
        </p:spPr>
        <p:txBody>
          <a:bodyPr/>
          <a:lstStyle/>
          <a:p>
            <a:r>
              <a:rPr lang="en-GB" b="1" dirty="0">
                <a:solidFill>
                  <a:srgbClr val="C79729"/>
                </a:solidFill>
              </a:rPr>
              <a:t>Coventry City Council</a:t>
            </a:r>
          </a:p>
        </p:txBody>
      </p:sp>
      <p:sp>
        <p:nvSpPr>
          <p:cNvPr id="3" name="Subtitle 2">
            <a:extLst>
              <a:ext uri="{FF2B5EF4-FFF2-40B4-BE49-F238E27FC236}">
                <a16:creationId xmlns:a16="http://schemas.microsoft.com/office/drawing/2014/main" id="{4DAD1DB9-1402-4F70-8CEC-8F0EA91C834B}"/>
              </a:ext>
            </a:extLst>
          </p:cNvPr>
          <p:cNvSpPr>
            <a:spLocks noGrp="1"/>
          </p:cNvSpPr>
          <p:nvPr>
            <p:ph type="subTitle" idx="1"/>
          </p:nvPr>
        </p:nvSpPr>
        <p:spPr>
          <a:xfrm>
            <a:off x="3691984" y="1436095"/>
            <a:ext cx="4932367" cy="781495"/>
          </a:xfrm>
        </p:spPr>
        <p:txBody>
          <a:bodyPr>
            <a:normAutofit/>
          </a:bodyPr>
          <a:lstStyle/>
          <a:p>
            <a:r>
              <a:rPr lang="en-GB" sz="2800" b="1" dirty="0">
                <a:solidFill>
                  <a:srgbClr val="C79729"/>
                </a:solidFill>
              </a:rPr>
              <a:t>Gender Pay Gap Report 2021</a:t>
            </a:r>
          </a:p>
        </p:txBody>
      </p:sp>
      <p:grpSp>
        <p:nvGrpSpPr>
          <p:cNvPr id="71" name="Group 70">
            <a:extLst>
              <a:ext uri="{FF2B5EF4-FFF2-40B4-BE49-F238E27FC236}">
                <a16:creationId xmlns:a16="http://schemas.microsoft.com/office/drawing/2014/main" id="{A7555FEF-753D-45B6-ABE2-C061002754DD}"/>
              </a:ext>
            </a:extLst>
          </p:cNvPr>
          <p:cNvGrpSpPr/>
          <p:nvPr/>
        </p:nvGrpSpPr>
        <p:grpSpPr>
          <a:xfrm>
            <a:off x="5309513" y="2043432"/>
            <a:ext cx="1133383" cy="781495"/>
            <a:chOff x="8248267" y="1594334"/>
            <a:chExt cx="3456828" cy="2060593"/>
          </a:xfrm>
        </p:grpSpPr>
        <p:grpSp>
          <p:nvGrpSpPr>
            <p:cNvPr id="8" name="Group 7">
              <a:extLst>
                <a:ext uri="{FF2B5EF4-FFF2-40B4-BE49-F238E27FC236}">
                  <a16:creationId xmlns:a16="http://schemas.microsoft.com/office/drawing/2014/main" id="{46EEB759-FFD2-4F79-AFB6-6DEBB8153E5A}"/>
                </a:ext>
              </a:extLst>
            </p:cNvPr>
            <p:cNvGrpSpPr/>
            <p:nvPr/>
          </p:nvGrpSpPr>
          <p:grpSpPr>
            <a:xfrm>
              <a:off x="8644381" y="1594334"/>
              <a:ext cx="854910" cy="1293634"/>
              <a:chOff x="9122592" y="3131785"/>
              <a:chExt cx="1281732" cy="1783938"/>
            </a:xfrm>
          </p:grpSpPr>
          <p:grpSp>
            <p:nvGrpSpPr>
              <p:cNvPr id="9" name="Group 8">
                <a:extLst>
                  <a:ext uri="{FF2B5EF4-FFF2-40B4-BE49-F238E27FC236}">
                    <a16:creationId xmlns:a16="http://schemas.microsoft.com/office/drawing/2014/main" id="{3CC2FDE6-5F9C-4699-9FB8-FB5529DF86A4}"/>
                  </a:ext>
                </a:extLst>
              </p:cNvPr>
              <p:cNvGrpSpPr/>
              <p:nvPr/>
            </p:nvGrpSpPr>
            <p:grpSpPr>
              <a:xfrm>
                <a:off x="9401390" y="3131785"/>
                <a:ext cx="677400" cy="695428"/>
                <a:chOff x="9401390" y="3131785"/>
                <a:chExt cx="677400" cy="695428"/>
              </a:xfrm>
            </p:grpSpPr>
            <p:sp>
              <p:nvSpPr>
                <p:cNvPr id="15" name="Oval 14">
                  <a:extLst>
                    <a:ext uri="{FF2B5EF4-FFF2-40B4-BE49-F238E27FC236}">
                      <a16:creationId xmlns:a16="http://schemas.microsoft.com/office/drawing/2014/main" id="{6B68EFB4-AAAA-45A8-9C70-EEA87E10D104}"/>
                    </a:ext>
                  </a:extLst>
                </p:cNvPr>
                <p:cNvSpPr/>
                <p:nvPr/>
              </p:nvSpPr>
              <p:spPr>
                <a:xfrm>
                  <a:off x="9401390" y="3131785"/>
                  <a:ext cx="677400" cy="695428"/>
                </a:xfrm>
                <a:prstGeom prst="ellipse">
                  <a:avLst/>
                </a:prstGeom>
                <a:solidFill>
                  <a:srgbClr val="50A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C85C3144-C675-453B-BE49-1A5CCF38646C}"/>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73AC11E6-BCD1-4786-A4C3-CA0D44FA11C9}"/>
                  </a:ext>
                </a:extLst>
              </p:cNvPr>
              <p:cNvGrpSpPr/>
              <p:nvPr/>
            </p:nvGrpSpPr>
            <p:grpSpPr>
              <a:xfrm>
                <a:off x="9122592" y="3819062"/>
                <a:ext cx="1281732" cy="1096661"/>
                <a:chOff x="12360702" y="3408565"/>
                <a:chExt cx="1281732" cy="1096661"/>
              </a:xfrm>
            </p:grpSpPr>
            <p:grpSp>
              <p:nvGrpSpPr>
                <p:cNvPr id="11" name="Group 10">
                  <a:extLst>
                    <a:ext uri="{FF2B5EF4-FFF2-40B4-BE49-F238E27FC236}">
                      <a16:creationId xmlns:a16="http://schemas.microsoft.com/office/drawing/2014/main" id="{65ECBD41-9BF6-43ED-846A-125820AC2A2B}"/>
                    </a:ext>
                  </a:extLst>
                </p:cNvPr>
                <p:cNvGrpSpPr/>
                <p:nvPr/>
              </p:nvGrpSpPr>
              <p:grpSpPr>
                <a:xfrm>
                  <a:off x="12360702" y="3408565"/>
                  <a:ext cx="1281732" cy="1096661"/>
                  <a:chOff x="9401390" y="3131785"/>
                  <a:chExt cx="677400" cy="695428"/>
                </a:xfrm>
              </p:grpSpPr>
              <p:sp>
                <p:nvSpPr>
                  <p:cNvPr id="13" name="Oval 12">
                    <a:extLst>
                      <a:ext uri="{FF2B5EF4-FFF2-40B4-BE49-F238E27FC236}">
                        <a16:creationId xmlns:a16="http://schemas.microsoft.com/office/drawing/2014/main" id="{5E244B59-E6E4-4B61-A6D1-E6F6C6F89457}"/>
                      </a:ext>
                    </a:extLst>
                  </p:cNvPr>
                  <p:cNvSpPr/>
                  <p:nvPr/>
                </p:nvSpPr>
                <p:spPr>
                  <a:xfrm>
                    <a:off x="9401390" y="3131785"/>
                    <a:ext cx="677400" cy="695428"/>
                  </a:xfrm>
                  <a:prstGeom prst="ellipse">
                    <a:avLst/>
                  </a:prstGeom>
                  <a:solidFill>
                    <a:srgbClr val="50A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737501C-E034-4720-9223-17B19A3420BD}"/>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1761BE8D-A9E8-4E59-827E-BB1FF8CA10A2}"/>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 name="Group 16">
              <a:extLst>
                <a:ext uri="{FF2B5EF4-FFF2-40B4-BE49-F238E27FC236}">
                  <a16:creationId xmlns:a16="http://schemas.microsoft.com/office/drawing/2014/main" id="{8B96A42F-C21B-45C6-8087-7654117BC49D}"/>
                </a:ext>
              </a:extLst>
            </p:cNvPr>
            <p:cNvGrpSpPr/>
            <p:nvPr/>
          </p:nvGrpSpPr>
          <p:grpSpPr>
            <a:xfrm>
              <a:off x="9508187" y="1594334"/>
              <a:ext cx="854910" cy="1293634"/>
              <a:chOff x="9122592" y="3131785"/>
              <a:chExt cx="1281732" cy="1783938"/>
            </a:xfrm>
          </p:grpSpPr>
          <p:grpSp>
            <p:nvGrpSpPr>
              <p:cNvPr id="18" name="Group 17">
                <a:extLst>
                  <a:ext uri="{FF2B5EF4-FFF2-40B4-BE49-F238E27FC236}">
                    <a16:creationId xmlns:a16="http://schemas.microsoft.com/office/drawing/2014/main" id="{5358E51B-C937-4F3B-A814-F11A89C60259}"/>
                  </a:ext>
                </a:extLst>
              </p:cNvPr>
              <p:cNvGrpSpPr/>
              <p:nvPr/>
            </p:nvGrpSpPr>
            <p:grpSpPr>
              <a:xfrm>
                <a:off x="9401390" y="3131785"/>
                <a:ext cx="677400" cy="695428"/>
                <a:chOff x="9401390" y="3131785"/>
                <a:chExt cx="677400" cy="695428"/>
              </a:xfrm>
            </p:grpSpPr>
            <p:sp>
              <p:nvSpPr>
                <p:cNvPr id="24" name="Oval 23">
                  <a:extLst>
                    <a:ext uri="{FF2B5EF4-FFF2-40B4-BE49-F238E27FC236}">
                      <a16:creationId xmlns:a16="http://schemas.microsoft.com/office/drawing/2014/main" id="{91665B67-A7A0-41EF-AFF5-FB6497CF2B84}"/>
                    </a:ext>
                  </a:extLst>
                </p:cNvPr>
                <p:cNvSpPr/>
                <p:nvPr/>
              </p:nvSpPr>
              <p:spPr>
                <a:xfrm>
                  <a:off x="9401390" y="3131785"/>
                  <a:ext cx="677400" cy="695428"/>
                </a:xfrm>
                <a:prstGeom prst="ellipse">
                  <a:avLst/>
                </a:prstGeom>
                <a:solidFill>
                  <a:srgbClr val="79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2D4EEEF-8E89-47F0-8E6D-AA02F057DAB1}"/>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6FB58596-CA4B-4C07-BFDB-2FC9BF6CECE8}"/>
                  </a:ext>
                </a:extLst>
              </p:cNvPr>
              <p:cNvGrpSpPr/>
              <p:nvPr/>
            </p:nvGrpSpPr>
            <p:grpSpPr>
              <a:xfrm>
                <a:off x="9122592" y="3819062"/>
                <a:ext cx="1281732" cy="1096661"/>
                <a:chOff x="12360702" y="3408565"/>
                <a:chExt cx="1281732" cy="1096661"/>
              </a:xfrm>
            </p:grpSpPr>
            <p:grpSp>
              <p:nvGrpSpPr>
                <p:cNvPr id="20" name="Group 19">
                  <a:extLst>
                    <a:ext uri="{FF2B5EF4-FFF2-40B4-BE49-F238E27FC236}">
                      <a16:creationId xmlns:a16="http://schemas.microsoft.com/office/drawing/2014/main" id="{9A242EF8-44DE-4F7E-A4EF-6BE9D787F682}"/>
                    </a:ext>
                  </a:extLst>
                </p:cNvPr>
                <p:cNvGrpSpPr/>
                <p:nvPr/>
              </p:nvGrpSpPr>
              <p:grpSpPr>
                <a:xfrm>
                  <a:off x="12360702" y="3408565"/>
                  <a:ext cx="1281732" cy="1096661"/>
                  <a:chOff x="9401390" y="3131785"/>
                  <a:chExt cx="677400" cy="695428"/>
                </a:xfrm>
              </p:grpSpPr>
              <p:sp>
                <p:nvSpPr>
                  <p:cNvPr id="22" name="Oval 21">
                    <a:extLst>
                      <a:ext uri="{FF2B5EF4-FFF2-40B4-BE49-F238E27FC236}">
                        <a16:creationId xmlns:a16="http://schemas.microsoft.com/office/drawing/2014/main" id="{A5EA5F76-AFEE-4979-9C91-BB815965D6EB}"/>
                      </a:ext>
                    </a:extLst>
                  </p:cNvPr>
                  <p:cNvSpPr/>
                  <p:nvPr/>
                </p:nvSpPr>
                <p:spPr>
                  <a:xfrm>
                    <a:off x="9401390" y="3131785"/>
                    <a:ext cx="677400" cy="695428"/>
                  </a:xfrm>
                  <a:prstGeom prst="ellipse">
                    <a:avLst/>
                  </a:prstGeom>
                  <a:solidFill>
                    <a:srgbClr val="79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E23C94E-3BEC-4E6B-9841-EC6333258065}"/>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6B66D32D-3772-4867-88C4-4E0E33D63CAD}"/>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DCEC6045-3379-491D-985D-639F53EC7231}"/>
                </a:ext>
              </a:extLst>
            </p:cNvPr>
            <p:cNvGrpSpPr/>
            <p:nvPr/>
          </p:nvGrpSpPr>
          <p:grpSpPr>
            <a:xfrm>
              <a:off x="10387792" y="1604932"/>
              <a:ext cx="854910" cy="1293634"/>
              <a:chOff x="9122592" y="3131785"/>
              <a:chExt cx="1281732" cy="1783938"/>
            </a:xfrm>
          </p:grpSpPr>
          <p:grpSp>
            <p:nvGrpSpPr>
              <p:cNvPr id="27" name="Group 26">
                <a:extLst>
                  <a:ext uri="{FF2B5EF4-FFF2-40B4-BE49-F238E27FC236}">
                    <a16:creationId xmlns:a16="http://schemas.microsoft.com/office/drawing/2014/main" id="{34A5B109-9B45-4D8D-888E-DCED4F9D8879}"/>
                  </a:ext>
                </a:extLst>
              </p:cNvPr>
              <p:cNvGrpSpPr/>
              <p:nvPr/>
            </p:nvGrpSpPr>
            <p:grpSpPr>
              <a:xfrm>
                <a:off x="9401390" y="3131785"/>
                <a:ext cx="677400" cy="695428"/>
                <a:chOff x="9401390" y="3131785"/>
                <a:chExt cx="677400" cy="695428"/>
              </a:xfrm>
            </p:grpSpPr>
            <p:sp>
              <p:nvSpPr>
                <p:cNvPr id="33" name="Oval 32">
                  <a:extLst>
                    <a:ext uri="{FF2B5EF4-FFF2-40B4-BE49-F238E27FC236}">
                      <a16:creationId xmlns:a16="http://schemas.microsoft.com/office/drawing/2014/main" id="{710CD90E-5346-4548-8C40-7E8667AEA277}"/>
                    </a:ext>
                  </a:extLst>
                </p:cNvPr>
                <p:cNvSpPr/>
                <p:nvPr/>
              </p:nvSpPr>
              <p:spPr>
                <a:xfrm>
                  <a:off x="9401390" y="3131785"/>
                  <a:ext cx="677400" cy="695428"/>
                </a:xfrm>
                <a:prstGeom prst="ellipse">
                  <a:avLst/>
                </a:prstGeom>
                <a:solidFill>
                  <a:srgbClr val="C99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99100"/>
                    </a:solidFill>
                  </a:endParaRPr>
                </a:p>
              </p:txBody>
            </p:sp>
            <p:sp>
              <p:nvSpPr>
                <p:cNvPr id="34" name="Oval 33">
                  <a:extLst>
                    <a:ext uri="{FF2B5EF4-FFF2-40B4-BE49-F238E27FC236}">
                      <a16:creationId xmlns:a16="http://schemas.microsoft.com/office/drawing/2014/main" id="{7A86DFAB-E8D4-4BCC-8214-8F262ED805E3}"/>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99100"/>
                    </a:solidFill>
                  </a:endParaRPr>
                </a:p>
              </p:txBody>
            </p:sp>
          </p:grpSp>
          <p:grpSp>
            <p:nvGrpSpPr>
              <p:cNvPr id="28" name="Group 27">
                <a:extLst>
                  <a:ext uri="{FF2B5EF4-FFF2-40B4-BE49-F238E27FC236}">
                    <a16:creationId xmlns:a16="http://schemas.microsoft.com/office/drawing/2014/main" id="{3E4AA003-085A-472A-9B6E-84FB94B911F5}"/>
                  </a:ext>
                </a:extLst>
              </p:cNvPr>
              <p:cNvGrpSpPr/>
              <p:nvPr/>
            </p:nvGrpSpPr>
            <p:grpSpPr>
              <a:xfrm>
                <a:off x="9122592" y="3819062"/>
                <a:ext cx="1281732" cy="1096661"/>
                <a:chOff x="12360702" y="3408565"/>
                <a:chExt cx="1281732" cy="1096661"/>
              </a:xfrm>
            </p:grpSpPr>
            <p:grpSp>
              <p:nvGrpSpPr>
                <p:cNvPr id="29" name="Group 28">
                  <a:extLst>
                    <a:ext uri="{FF2B5EF4-FFF2-40B4-BE49-F238E27FC236}">
                      <a16:creationId xmlns:a16="http://schemas.microsoft.com/office/drawing/2014/main" id="{3BA7A26B-97A9-4F21-A922-B4F71079BC75}"/>
                    </a:ext>
                  </a:extLst>
                </p:cNvPr>
                <p:cNvGrpSpPr/>
                <p:nvPr/>
              </p:nvGrpSpPr>
              <p:grpSpPr>
                <a:xfrm>
                  <a:off x="12360702" y="3408565"/>
                  <a:ext cx="1281732" cy="1096661"/>
                  <a:chOff x="9401390" y="3131785"/>
                  <a:chExt cx="677400" cy="695428"/>
                </a:xfrm>
              </p:grpSpPr>
              <p:sp>
                <p:nvSpPr>
                  <p:cNvPr id="31" name="Oval 30">
                    <a:extLst>
                      <a:ext uri="{FF2B5EF4-FFF2-40B4-BE49-F238E27FC236}">
                        <a16:creationId xmlns:a16="http://schemas.microsoft.com/office/drawing/2014/main" id="{0444E436-5732-4E6B-9F59-972981ECAFBD}"/>
                      </a:ext>
                    </a:extLst>
                  </p:cNvPr>
                  <p:cNvSpPr/>
                  <p:nvPr/>
                </p:nvSpPr>
                <p:spPr>
                  <a:xfrm>
                    <a:off x="9401390" y="3131785"/>
                    <a:ext cx="677400" cy="695428"/>
                  </a:xfrm>
                  <a:prstGeom prst="ellipse">
                    <a:avLst/>
                  </a:prstGeom>
                  <a:solidFill>
                    <a:srgbClr val="C99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2BF02A4-441C-4D0D-8336-D1F6245B6D2E}"/>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Rectangle 29">
                  <a:extLst>
                    <a:ext uri="{FF2B5EF4-FFF2-40B4-BE49-F238E27FC236}">
                      <a16:creationId xmlns:a16="http://schemas.microsoft.com/office/drawing/2014/main" id="{15FA83C8-4587-4C1B-ACC9-21034544999D}"/>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id="{40C49600-3C8F-447F-A8F4-D2AC5CF48EFE}"/>
                </a:ext>
              </a:extLst>
            </p:cNvPr>
            <p:cNvGrpSpPr/>
            <p:nvPr/>
          </p:nvGrpSpPr>
          <p:grpSpPr>
            <a:xfrm>
              <a:off x="8248267" y="2361293"/>
              <a:ext cx="854910" cy="1293634"/>
              <a:chOff x="9122592" y="3131785"/>
              <a:chExt cx="1281732" cy="1783938"/>
            </a:xfrm>
          </p:grpSpPr>
          <p:grpSp>
            <p:nvGrpSpPr>
              <p:cNvPr id="36" name="Group 35">
                <a:extLst>
                  <a:ext uri="{FF2B5EF4-FFF2-40B4-BE49-F238E27FC236}">
                    <a16:creationId xmlns:a16="http://schemas.microsoft.com/office/drawing/2014/main" id="{7D7F82E8-DD50-472E-82DF-A2552CB3CE43}"/>
                  </a:ext>
                </a:extLst>
              </p:cNvPr>
              <p:cNvGrpSpPr/>
              <p:nvPr/>
            </p:nvGrpSpPr>
            <p:grpSpPr>
              <a:xfrm>
                <a:off x="9401390" y="3131785"/>
                <a:ext cx="677400" cy="695428"/>
                <a:chOff x="9401390" y="3131785"/>
                <a:chExt cx="677400" cy="695428"/>
              </a:xfrm>
            </p:grpSpPr>
            <p:sp>
              <p:nvSpPr>
                <p:cNvPr id="42" name="Oval 41">
                  <a:extLst>
                    <a:ext uri="{FF2B5EF4-FFF2-40B4-BE49-F238E27FC236}">
                      <a16:creationId xmlns:a16="http://schemas.microsoft.com/office/drawing/2014/main" id="{0AC896C6-9017-43B3-BC49-1554FD6DD2BB}"/>
                    </a:ext>
                  </a:extLst>
                </p:cNvPr>
                <p:cNvSpPr/>
                <p:nvPr/>
              </p:nvSpPr>
              <p:spPr>
                <a:xfrm>
                  <a:off x="9401390" y="3131785"/>
                  <a:ext cx="677400" cy="695428"/>
                </a:xfrm>
                <a:prstGeom prst="ellipse">
                  <a:avLst/>
                </a:prstGeom>
                <a:solidFill>
                  <a:srgbClr val="D20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99100"/>
                    </a:solidFill>
                  </a:endParaRPr>
                </a:p>
              </p:txBody>
            </p:sp>
            <p:sp>
              <p:nvSpPr>
                <p:cNvPr id="43" name="Oval 42">
                  <a:extLst>
                    <a:ext uri="{FF2B5EF4-FFF2-40B4-BE49-F238E27FC236}">
                      <a16:creationId xmlns:a16="http://schemas.microsoft.com/office/drawing/2014/main" id="{C65DCFAB-0A3C-4F08-8E5A-C16B473B1435}"/>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99100"/>
                    </a:solidFill>
                  </a:endParaRPr>
                </a:p>
              </p:txBody>
            </p:sp>
          </p:grpSp>
          <p:grpSp>
            <p:nvGrpSpPr>
              <p:cNvPr id="37" name="Group 36">
                <a:extLst>
                  <a:ext uri="{FF2B5EF4-FFF2-40B4-BE49-F238E27FC236}">
                    <a16:creationId xmlns:a16="http://schemas.microsoft.com/office/drawing/2014/main" id="{7D612DF3-3CD1-4AFD-8351-728323F67850}"/>
                  </a:ext>
                </a:extLst>
              </p:cNvPr>
              <p:cNvGrpSpPr/>
              <p:nvPr/>
            </p:nvGrpSpPr>
            <p:grpSpPr>
              <a:xfrm>
                <a:off x="9122592" y="3819062"/>
                <a:ext cx="1281732" cy="1096661"/>
                <a:chOff x="12360702" y="3408565"/>
                <a:chExt cx="1281732" cy="1096661"/>
              </a:xfrm>
            </p:grpSpPr>
            <p:grpSp>
              <p:nvGrpSpPr>
                <p:cNvPr id="38" name="Group 37">
                  <a:extLst>
                    <a:ext uri="{FF2B5EF4-FFF2-40B4-BE49-F238E27FC236}">
                      <a16:creationId xmlns:a16="http://schemas.microsoft.com/office/drawing/2014/main" id="{4930D8A1-81D6-4981-B56A-3D9FD1A8947B}"/>
                    </a:ext>
                  </a:extLst>
                </p:cNvPr>
                <p:cNvGrpSpPr/>
                <p:nvPr/>
              </p:nvGrpSpPr>
              <p:grpSpPr>
                <a:xfrm>
                  <a:off x="12360702" y="3408565"/>
                  <a:ext cx="1281732" cy="1096661"/>
                  <a:chOff x="9401390" y="3131785"/>
                  <a:chExt cx="677400" cy="695428"/>
                </a:xfrm>
              </p:grpSpPr>
              <p:sp>
                <p:nvSpPr>
                  <p:cNvPr id="40" name="Oval 39">
                    <a:extLst>
                      <a:ext uri="{FF2B5EF4-FFF2-40B4-BE49-F238E27FC236}">
                        <a16:creationId xmlns:a16="http://schemas.microsoft.com/office/drawing/2014/main" id="{3814DCFE-B40B-4D8D-8E0F-E734686E0874}"/>
                      </a:ext>
                    </a:extLst>
                  </p:cNvPr>
                  <p:cNvSpPr/>
                  <p:nvPr/>
                </p:nvSpPr>
                <p:spPr>
                  <a:xfrm>
                    <a:off x="9401390" y="3131785"/>
                    <a:ext cx="677400" cy="695428"/>
                  </a:xfrm>
                  <a:prstGeom prst="ellipse">
                    <a:avLst/>
                  </a:prstGeom>
                  <a:solidFill>
                    <a:srgbClr val="D20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E772227-0025-4D3A-920B-4D6687EC1218}"/>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Rectangle 38">
                  <a:extLst>
                    <a:ext uri="{FF2B5EF4-FFF2-40B4-BE49-F238E27FC236}">
                      <a16:creationId xmlns:a16="http://schemas.microsoft.com/office/drawing/2014/main" id="{45C1D4C8-CF10-4A54-A6C8-DEEA980A6616}"/>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4" name="Group 43">
              <a:extLst>
                <a:ext uri="{FF2B5EF4-FFF2-40B4-BE49-F238E27FC236}">
                  <a16:creationId xmlns:a16="http://schemas.microsoft.com/office/drawing/2014/main" id="{E3E2F631-F47E-4A51-82DA-1670A70E14EA}"/>
                </a:ext>
              </a:extLst>
            </p:cNvPr>
            <p:cNvGrpSpPr/>
            <p:nvPr/>
          </p:nvGrpSpPr>
          <p:grpSpPr>
            <a:xfrm>
              <a:off x="9102156" y="2355612"/>
              <a:ext cx="854910" cy="1293634"/>
              <a:chOff x="9122592" y="3131785"/>
              <a:chExt cx="1281732" cy="1783938"/>
            </a:xfrm>
          </p:grpSpPr>
          <p:grpSp>
            <p:nvGrpSpPr>
              <p:cNvPr id="45" name="Group 44">
                <a:extLst>
                  <a:ext uri="{FF2B5EF4-FFF2-40B4-BE49-F238E27FC236}">
                    <a16:creationId xmlns:a16="http://schemas.microsoft.com/office/drawing/2014/main" id="{0F7E942A-0F35-4FEF-BB34-6B6879694528}"/>
                  </a:ext>
                </a:extLst>
              </p:cNvPr>
              <p:cNvGrpSpPr/>
              <p:nvPr/>
            </p:nvGrpSpPr>
            <p:grpSpPr>
              <a:xfrm>
                <a:off x="9401390" y="3131785"/>
                <a:ext cx="677400" cy="695428"/>
                <a:chOff x="9401390" y="3131785"/>
                <a:chExt cx="677400" cy="695428"/>
              </a:xfrm>
            </p:grpSpPr>
            <p:sp>
              <p:nvSpPr>
                <p:cNvPr id="51" name="Oval 50">
                  <a:extLst>
                    <a:ext uri="{FF2B5EF4-FFF2-40B4-BE49-F238E27FC236}">
                      <a16:creationId xmlns:a16="http://schemas.microsoft.com/office/drawing/2014/main" id="{8AF4827F-2809-4FF2-B3AA-7091CD98BE76}"/>
                    </a:ext>
                  </a:extLst>
                </p:cNvPr>
                <p:cNvSpPr/>
                <p:nvPr/>
              </p:nvSpPr>
              <p:spPr>
                <a:xfrm>
                  <a:off x="9401390" y="3131785"/>
                  <a:ext cx="677400" cy="695428"/>
                </a:xfrm>
                <a:prstGeom prst="ellipse">
                  <a:avLst/>
                </a:prstGeom>
                <a:solidFill>
                  <a:srgbClr val="CF5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99100"/>
                    </a:solidFill>
                  </a:endParaRPr>
                </a:p>
              </p:txBody>
            </p:sp>
            <p:sp>
              <p:nvSpPr>
                <p:cNvPr id="52" name="Oval 51">
                  <a:extLst>
                    <a:ext uri="{FF2B5EF4-FFF2-40B4-BE49-F238E27FC236}">
                      <a16:creationId xmlns:a16="http://schemas.microsoft.com/office/drawing/2014/main" id="{40224068-F32D-4FE9-9F28-1A4DD3DF909E}"/>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99100"/>
                    </a:solidFill>
                  </a:endParaRPr>
                </a:p>
              </p:txBody>
            </p:sp>
          </p:grpSp>
          <p:grpSp>
            <p:nvGrpSpPr>
              <p:cNvPr id="46" name="Group 45">
                <a:extLst>
                  <a:ext uri="{FF2B5EF4-FFF2-40B4-BE49-F238E27FC236}">
                    <a16:creationId xmlns:a16="http://schemas.microsoft.com/office/drawing/2014/main" id="{900A29FB-0465-463F-BE36-213E748B5053}"/>
                  </a:ext>
                </a:extLst>
              </p:cNvPr>
              <p:cNvGrpSpPr/>
              <p:nvPr/>
            </p:nvGrpSpPr>
            <p:grpSpPr>
              <a:xfrm>
                <a:off x="9122592" y="3819062"/>
                <a:ext cx="1281732" cy="1096661"/>
                <a:chOff x="12360702" y="3408565"/>
                <a:chExt cx="1281732" cy="1096661"/>
              </a:xfrm>
            </p:grpSpPr>
            <p:grpSp>
              <p:nvGrpSpPr>
                <p:cNvPr id="47" name="Group 46">
                  <a:extLst>
                    <a:ext uri="{FF2B5EF4-FFF2-40B4-BE49-F238E27FC236}">
                      <a16:creationId xmlns:a16="http://schemas.microsoft.com/office/drawing/2014/main" id="{2EADE531-87E6-4522-B78F-6F93CC9346F8}"/>
                    </a:ext>
                  </a:extLst>
                </p:cNvPr>
                <p:cNvGrpSpPr/>
                <p:nvPr/>
              </p:nvGrpSpPr>
              <p:grpSpPr>
                <a:xfrm>
                  <a:off x="12360702" y="3408565"/>
                  <a:ext cx="1281732" cy="1096661"/>
                  <a:chOff x="9401390" y="3131785"/>
                  <a:chExt cx="677400" cy="695428"/>
                </a:xfrm>
              </p:grpSpPr>
              <p:sp>
                <p:nvSpPr>
                  <p:cNvPr id="49" name="Oval 48">
                    <a:extLst>
                      <a:ext uri="{FF2B5EF4-FFF2-40B4-BE49-F238E27FC236}">
                        <a16:creationId xmlns:a16="http://schemas.microsoft.com/office/drawing/2014/main" id="{15D9BB6E-6375-4E52-A28D-5A8E2E0B4BA5}"/>
                      </a:ext>
                    </a:extLst>
                  </p:cNvPr>
                  <p:cNvSpPr/>
                  <p:nvPr/>
                </p:nvSpPr>
                <p:spPr>
                  <a:xfrm>
                    <a:off x="9401390" y="3131785"/>
                    <a:ext cx="677400" cy="695428"/>
                  </a:xfrm>
                  <a:prstGeom prst="ellipse">
                    <a:avLst/>
                  </a:prstGeom>
                  <a:solidFill>
                    <a:srgbClr val="CF5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74773344-803B-48FE-BE85-5397E9C72D28}"/>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47">
                  <a:extLst>
                    <a:ext uri="{FF2B5EF4-FFF2-40B4-BE49-F238E27FC236}">
                      <a16:creationId xmlns:a16="http://schemas.microsoft.com/office/drawing/2014/main" id="{D533B8C5-EA39-4D95-B4E3-2133384EE33D}"/>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3" name="Group 52">
              <a:extLst>
                <a:ext uri="{FF2B5EF4-FFF2-40B4-BE49-F238E27FC236}">
                  <a16:creationId xmlns:a16="http://schemas.microsoft.com/office/drawing/2014/main" id="{8702CD3E-6DC5-4E6F-9E60-69BAE6C559B2}"/>
                </a:ext>
              </a:extLst>
            </p:cNvPr>
            <p:cNvGrpSpPr/>
            <p:nvPr/>
          </p:nvGrpSpPr>
          <p:grpSpPr>
            <a:xfrm>
              <a:off x="9981761" y="2360657"/>
              <a:ext cx="854910" cy="1293634"/>
              <a:chOff x="9122592" y="3131785"/>
              <a:chExt cx="1281732" cy="1783938"/>
            </a:xfrm>
          </p:grpSpPr>
          <p:grpSp>
            <p:nvGrpSpPr>
              <p:cNvPr id="54" name="Group 53">
                <a:extLst>
                  <a:ext uri="{FF2B5EF4-FFF2-40B4-BE49-F238E27FC236}">
                    <a16:creationId xmlns:a16="http://schemas.microsoft.com/office/drawing/2014/main" id="{86E9EAB5-69BF-4CDE-97CD-FADEA9ADBB74}"/>
                  </a:ext>
                </a:extLst>
              </p:cNvPr>
              <p:cNvGrpSpPr/>
              <p:nvPr/>
            </p:nvGrpSpPr>
            <p:grpSpPr>
              <a:xfrm>
                <a:off x="9401390" y="3131785"/>
                <a:ext cx="677400" cy="695428"/>
                <a:chOff x="9401390" y="3131785"/>
                <a:chExt cx="677400" cy="695428"/>
              </a:xfrm>
            </p:grpSpPr>
            <p:sp>
              <p:nvSpPr>
                <p:cNvPr id="60" name="Oval 59">
                  <a:extLst>
                    <a:ext uri="{FF2B5EF4-FFF2-40B4-BE49-F238E27FC236}">
                      <a16:creationId xmlns:a16="http://schemas.microsoft.com/office/drawing/2014/main" id="{690595BD-6973-458E-B4A3-E7D03BDF5606}"/>
                    </a:ext>
                  </a:extLst>
                </p:cNvPr>
                <p:cNvSpPr/>
                <p:nvPr/>
              </p:nvSpPr>
              <p:spPr>
                <a:xfrm>
                  <a:off x="9401390" y="3131785"/>
                  <a:ext cx="677400" cy="695428"/>
                </a:xfrm>
                <a:prstGeom prst="ellipse">
                  <a:avLst/>
                </a:prstGeom>
                <a:solidFill>
                  <a:srgbClr val="3392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99100"/>
                    </a:solidFill>
                  </a:endParaRPr>
                </a:p>
              </p:txBody>
            </p:sp>
            <p:sp>
              <p:nvSpPr>
                <p:cNvPr id="61" name="Oval 60">
                  <a:extLst>
                    <a:ext uri="{FF2B5EF4-FFF2-40B4-BE49-F238E27FC236}">
                      <a16:creationId xmlns:a16="http://schemas.microsoft.com/office/drawing/2014/main" id="{6B640DB7-F0ED-4DBF-80CB-B2EE828BF406}"/>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99100"/>
                    </a:solidFill>
                  </a:endParaRPr>
                </a:p>
              </p:txBody>
            </p:sp>
          </p:grpSp>
          <p:grpSp>
            <p:nvGrpSpPr>
              <p:cNvPr id="55" name="Group 54">
                <a:extLst>
                  <a:ext uri="{FF2B5EF4-FFF2-40B4-BE49-F238E27FC236}">
                    <a16:creationId xmlns:a16="http://schemas.microsoft.com/office/drawing/2014/main" id="{B254D662-0ADA-443F-B8C1-E29FE7A3F40A}"/>
                  </a:ext>
                </a:extLst>
              </p:cNvPr>
              <p:cNvGrpSpPr/>
              <p:nvPr/>
            </p:nvGrpSpPr>
            <p:grpSpPr>
              <a:xfrm>
                <a:off x="9122592" y="3819062"/>
                <a:ext cx="1281732" cy="1096661"/>
                <a:chOff x="12360702" y="3408565"/>
                <a:chExt cx="1281732" cy="1096661"/>
              </a:xfrm>
            </p:grpSpPr>
            <p:grpSp>
              <p:nvGrpSpPr>
                <p:cNvPr id="56" name="Group 55">
                  <a:extLst>
                    <a:ext uri="{FF2B5EF4-FFF2-40B4-BE49-F238E27FC236}">
                      <a16:creationId xmlns:a16="http://schemas.microsoft.com/office/drawing/2014/main" id="{63047866-87F0-4AD6-91C9-A409DC7D4F63}"/>
                    </a:ext>
                  </a:extLst>
                </p:cNvPr>
                <p:cNvGrpSpPr/>
                <p:nvPr/>
              </p:nvGrpSpPr>
              <p:grpSpPr>
                <a:xfrm>
                  <a:off x="12360702" y="3408565"/>
                  <a:ext cx="1281732" cy="1096661"/>
                  <a:chOff x="9401390" y="3131785"/>
                  <a:chExt cx="677400" cy="695428"/>
                </a:xfrm>
              </p:grpSpPr>
              <p:sp>
                <p:nvSpPr>
                  <p:cNvPr id="58" name="Oval 57">
                    <a:extLst>
                      <a:ext uri="{FF2B5EF4-FFF2-40B4-BE49-F238E27FC236}">
                        <a16:creationId xmlns:a16="http://schemas.microsoft.com/office/drawing/2014/main" id="{DBDFA4F6-9C29-41F7-AAB1-ED57DF244FAC}"/>
                      </a:ext>
                    </a:extLst>
                  </p:cNvPr>
                  <p:cNvSpPr/>
                  <p:nvPr/>
                </p:nvSpPr>
                <p:spPr>
                  <a:xfrm>
                    <a:off x="9401390" y="3131785"/>
                    <a:ext cx="677400" cy="695428"/>
                  </a:xfrm>
                  <a:prstGeom prst="ellipse">
                    <a:avLst/>
                  </a:prstGeom>
                  <a:solidFill>
                    <a:srgbClr val="3392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D02C8FC3-54E7-41AA-AF18-842CBD2CD2C6}"/>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Rectangle 56">
                  <a:extLst>
                    <a:ext uri="{FF2B5EF4-FFF2-40B4-BE49-F238E27FC236}">
                      <a16:creationId xmlns:a16="http://schemas.microsoft.com/office/drawing/2014/main" id="{5926C083-DD90-4362-89DB-B6A57BD0D553}"/>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2" name="Group 61">
              <a:extLst>
                <a:ext uri="{FF2B5EF4-FFF2-40B4-BE49-F238E27FC236}">
                  <a16:creationId xmlns:a16="http://schemas.microsoft.com/office/drawing/2014/main" id="{DAC91B26-CC61-47CC-AA00-3E6C58BEFAEB}"/>
                </a:ext>
              </a:extLst>
            </p:cNvPr>
            <p:cNvGrpSpPr/>
            <p:nvPr/>
          </p:nvGrpSpPr>
          <p:grpSpPr>
            <a:xfrm>
              <a:off x="10850185" y="2359039"/>
              <a:ext cx="854910" cy="1293634"/>
              <a:chOff x="9122592" y="3131785"/>
              <a:chExt cx="1281732" cy="1783938"/>
            </a:xfrm>
          </p:grpSpPr>
          <p:grpSp>
            <p:nvGrpSpPr>
              <p:cNvPr id="63" name="Group 62">
                <a:extLst>
                  <a:ext uri="{FF2B5EF4-FFF2-40B4-BE49-F238E27FC236}">
                    <a16:creationId xmlns:a16="http://schemas.microsoft.com/office/drawing/2014/main" id="{A488B5A3-B186-4FEC-AC85-FE2E6A9B638D}"/>
                  </a:ext>
                </a:extLst>
              </p:cNvPr>
              <p:cNvGrpSpPr/>
              <p:nvPr/>
            </p:nvGrpSpPr>
            <p:grpSpPr>
              <a:xfrm>
                <a:off x="9401390" y="3131785"/>
                <a:ext cx="677400" cy="695428"/>
                <a:chOff x="9401390" y="3131785"/>
                <a:chExt cx="677400" cy="695428"/>
              </a:xfrm>
            </p:grpSpPr>
            <p:sp>
              <p:nvSpPr>
                <p:cNvPr id="69" name="Oval 68">
                  <a:extLst>
                    <a:ext uri="{FF2B5EF4-FFF2-40B4-BE49-F238E27FC236}">
                      <a16:creationId xmlns:a16="http://schemas.microsoft.com/office/drawing/2014/main" id="{C17C6D96-E992-40D2-8062-6EDFC2AF0CE4}"/>
                    </a:ext>
                  </a:extLst>
                </p:cNvPr>
                <p:cNvSpPr/>
                <p:nvPr/>
              </p:nvSpPr>
              <p:spPr>
                <a:xfrm>
                  <a:off x="9401390" y="3131785"/>
                  <a:ext cx="677400" cy="695428"/>
                </a:xfrm>
                <a:prstGeom prst="ellipse">
                  <a:avLst/>
                </a:prstGeom>
                <a:solidFill>
                  <a:srgbClr val="337E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99100"/>
                    </a:solidFill>
                  </a:endParaRPr>
                </a:p>
              </p:txBody>
            </p:sp>
            <p:sp>
              <p:nvSpPr>
                <p:cNvPr id="70" name="Oval 69">
                  <a:extLst>
                    <a:ext uri="{FF2B5EF4-FFF2-40B4-BE49-F238E27FC236}">
                      <a16:creationId xmlns:a16="http://schemas.microsoft.com/office/drawing/2014/main" id="{9661405D-3B3C-4395-BA39-92C7E1EF4E77}"/>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99100"/>
                    </a:solidFill>
                  </a:endParaRPr>
                </a:p>
              </p:txBody>
            </p:sp>
          </p:grpSp>
          <p:grpSp>
            <p:nvGrpSpPr>
              <p:cNvPr id="64" name="Group 63">
                <a:extLst>
                  <a:ext uri="{FF2B5EF4-FFF2-40B4-BE49-F238E27FC236}">
                    <a16:creationId xmlns:a16="http://schemas.microsoft.com/office/drawing/2014/main" id="{0386D27C-E04C-4EC5-9E5B-9493E215E60D}"/>
                  </a:ext>
                </a:extLst>
              </p:cNvPr>
              <p:cNvGrpSpPr/>
              <p:nvPr/>
            </p:nvGrpSpPr>
            <p:grpSpPr>
              <a:xfrm>
                <a:off x="9122592" y="3819062"/>
                <a:ext cx="1281732" cy="1096661"/>
                <a:chOff x="12360702" y="3408565"/>
                <a:chExt cx="1281732" cy="1096661"/>
              </a:xfrm>
            </p:grpSpPr>
            <p:grpSp>
              <p:nvGrpSpPr>
                <p:cNvPr id="65" name="Group 64">
                  <a:extLst>
                    <a:ext uri="{FF2B5EF4-FFF2-40B4-BE49-F238E27FC236}">
                      <a16:creationId xmlns:a16="http://schemas.microsoft.com/office/drawing/2014/main" id="{A6E82B09-28C0-4D04-9B08-74FBE15D791B}"/>
                    </a:ext>
                  </a:extLst>
                </p:cNvPr>
                <p:cNvGrpSpPr/>
                <p:nvPr/>
              </p:nvGrpSpPr>
              <p:grpSpPr>
                <a:xfrm>
                  <a:off x="12360702" y="3408565"/>
                  <a:ext cx="1281732" cy="1096661"/>
                  <a:chOff x="9401390" y="3131785"/>
                  <a:chExt cx="677400" cy="695428"/>
                </a:xfrm>
              </p:grpSpPr>
              <p:sp>
                <p:nvSpPr>
                  <p:cNvPr id="67" name="Oval 66">
                    <a:extLst>
                      <a:ext uri="{FF2B5EF4-FFF2-40B4-BE49-F238E27FC236}">
                        <a16:creationId xmlns:a16="http://schemas.microsoft.com/office/drawing/2014/main" id="{475A6D96-A7C7-4A8C-91C9-71311DD72843}"/>
                      </a:ext>
                    </a:extLst>
                  </p:cNvPr>
                  <p:cNvSpPr/>
                  <p:nvPr/>
                </p:nvSpPr>
                <p:spPr>
                  <a:xfrm>
                    <a:off x="9401390" y="3131785"/>
                    <a:ext cx="677400" cy="695428"/>
                  </a:xfrm>
                  <a:prstGeom prst="ellipse">
                    <a:avLst/>
                  </a:prstGeom>
                  <a:solidFill>
                    <a:srgbClr val="337E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AB0B2D60-E979-41CC-85A7-57999B9B68C6}"/>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Rectangle 65">
                  <a:extLst>
                    <a:ext uri="{FF2B5EF4-FFF2-40B4-BE49-F238E27FC236}">
                      <a16:creationId xmlns:a16="http://schemas.microsoft.com/office/drawing/2014/main" id="{6A8188D3-1A0A-4807-90A7-3A73230B66FC}"/>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4161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E13BDA-AE98-4902-BB1A-BEF864A38D8D}"/>
              </a:ext>
            </a:extLst>
          </p:cNvPr>
          <p:cNvSpPr/>
          <p:nvPr/>
        </p:nvSpPr>
        <p:spPr>
          <a:xfrm>
            <a:off x="0" y="0"/>
            <a:ext cx="12192000" cy="6858000"/>
          </a:xfrm>
          <a:prstGeom prst="rect">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2072694-A548-4709-8700-FCA135828841}"/>
              </a:ext>
            </a:extLst>
          </p:cNvPr>
          <p:cNvSpPr>
            <a:spLocks noGrp="1"/>
          </p:cNvSpPr>
          <p:nvPr>
            <p:ph type="title"/>
          </p:nvPr>
        </p:nvSpPr>
        <p:spPr>
          <a:xfrm>
            <a:off x="2137327" y="918835"/>
            <a:ext cx="7222724" cy="1325563"/>
          </a:xfrm>
        </p:spPr>
        <p:txBody>
          <a:bodyPr/>
          <a:lstStyle/>
          <a:p>
            <a:r>
              <a:rPr lang="en-GB" b="1" dirty="0">
                <a:solidFill>
                  <a:schemeClr val="bg1"/>
                </a:solidFill>
              </a:rPr>
              <a:t>A Note from Susanna Newing, </a:t>
            </a:r>
            <a:br>
              <a:rPr lang="en-GB" b="1" dirty="0">
                <a:solidFill>
                  <a:schemeClr val="bg1"/>
                </a:solidFill>
              </a:rPr>
            </a:br>
            <a:r>
              <a:rPr lang="en-GB" b="1" dirty="0">
                <a:solidFill>
                  <a:schemeClr val="bg1"/>
                </a:solidFill>
              </a:rPr>
              <a:t>Director of Human Resources</a:t>
            </a:r>
          </a:p>
        </p:txBody>
      </p:sp>
      <p:sp>
        <p:nvSpPr>
          <p:cNvPr id="3" name="Content Placeholder 2">
            <a:extLst>
              <a:ext uri="{FF2B5EF4-FFF2-40B4-BE49-F238E27FC236}">
                <a16:creationId xmlns:a16="http://schemas.microsoft.com/office/drawing/2014/main" id="{53699B3F-E4BC-4CA5-B127-A1C322EB75C7}"/>
              </a:ext>
            </a:extLst>
          </p:cNvPr>
          <p:cNvSpPr>
            <a:spLocks noGrp="1"/>
          </p:cNvSpPr>
          <p:nvPr>
            <p:ph sz="half" idx="1"/>
          </p:nvPr>
        </p:nvSpPr>
        <p:spPr>
          <a:xfrm>
            <a:off x="565239" y="2255498"/>
            <a:ext cx="5454561" cy="3429955"/>
          </a:xfrm>
        </p:spPr>
        <p:txBody>
          <a:bodyPr vert="horz" lIns="91440" tIns="45720" rIns="91440" bIns="45720" rtlCol="0" anchor="t">
            <a:noAutofit/>
          </a:bodyPr>
          <a:lstStyle/>
          <a:p>
            <a:pPr marL="0" indent="0" algn="just">
              <a:spcBef>
                <a:spcPts val="0"/>
              </a:spcBef>
              <a:buNone/>
            </a:pPr>
            <a:r>
              <a:rPr lang="en-GB" sz="1400" dirty="0">
                <a:solidFill>
                  <a:schemeClr val="bg1"/>
                </a:solidFill>
              </a:rPr>
              <a:t>Coventry City Council is committed to creating a One Coventry approach which is to be a welcoming, inclusive workplace.  We are moving to become an organisation with a culture that respects and values each other’s differences, promotes dignity, equality, diversity and inclusion whilst encouraging individuals to develop and maximise their true potential.  Being a diverse and inclusive employer is one of our top priorities.</a:t>
            </a:r>
          </a:p>
          <a:p>
            <a:pPr marL="0" indent="0" algn="just">
              <a:spcBef>
                <a:spcPts val="300"/>
              </a:spcBef>
              <a:buNone/>
            </a:pPr>
            <a:r>
              <a:rPr lang="en-GB" sz="1400" dirty="0">
                <a:solidFill>
                  <a:schemeClr val="bg1"/>
                </a:solidFill>
              </a:rPr>
              <a:t>We want our employees to feel that they can be themselves at work, valued for the distinct perspectives that they bring, and are able to go as far as their talents will take them – irrespective of their sex, gender identity, race, sexual orientation, disability, neurodiversity, learning difference, religion, belief or age.  </a:t>
            </a:r>
          </a:p>
          <a:p>
            <a:pPr marL="0" indent="0" algn="just">
              <a:spcBef>
                <a:spcPts val="300"/>
              </a:spcBef>
              <a:buNone/>
            </a:pPr>
            <a:r>
              <a:rPr lang="en-GB" sz="1400" dirty="0">
                <a:solidFill>
                  <a:schemeClr val="bg1"/>
                </a:solidFill>
              </a:rPr>
              <a:t>Feeling included is good for us as individuals; it is good for teams and good for the people and the communities we serve across Coventry.  It is therefore a disappointment to see that the Gender Pay Gap is a little larger this year, than last year, however we are also aware that our Gender Pay Gap is no wider than many of our comparator local authorities. </a:t>
            </a:r>
            <a:endParaRPr lang="en-GB" sz="1400" dirty="0">
              <a:solidFill>
                <a:schemeClr val="bg1"/>
              </a:solidFill>
              <a:ea typeface="Calibri"/>
              <a:cs typeface="Calibri"/>
            </a:endParaRPr>
          </a:p>
          <a:p>
            <a:pPr marL="0" indent="0" algn="just">
              <a:spcBef>
                <a:spcPts val="300"/>
              </a:spcBef>
              <a:buNone/>
            </a:pPr>
            <a:r>
              <a:rPr lang="en-GB" sz="1400" dirty="0">
                <a:solidFill>
                  <a:schemeClr val="bg1"/>
                </a:solidFill>
              </a:rPr>
              <a:t>In 2021 we launched our Workforce Diversity &amp; Inclusion Strategy which sets out our D&amp;I ambitions over the next three years. As part of our D&amp;I work we continue to implement changes that will lead to improved outcomes for all of our employees.  Improving the Gender Pay Gap continues to be one of our key priorities. During the past year we have:</a:t>
            </a:r>
            <a:endParaRPr lang="en-GB" sz="1400" dirty="0">
              <a:solidFill>
                <a:schemeClr val="bg1"/>
              </a:solidFill>
              <a:ea typeface="Calibri"/>
              <a:cs typeface="Calibri"/>
            </a:endParaRPr>
          </a:p>
          <a:p>
            <a:pPr marL="0" indent="0" algn="just">
              <a:spcBef>
                <a:spcPts val="600"/>
              </a:spcBef>
              <a:buNone/>
            </a:pPr>
            <a:endParaRPr lang="en-GB" sz="1400" dirty="0">
              <a:solidFill>
                <a:schemeClr val="bg1"/>
              </a:solidFill>
            </a:endParaRPr>
          </a:p>
          <a:p>
            <a:pPr marL="0" indent="0" algn="just">
              <a:buNone/>
            </a:pPr>
            <a:endParaRPr lang="en-GB" sz="1400" dirty="0">
              <a:solidFill>
                <a:schemeClr val="bg1"/>
              </a:solidFill>
            </a:endParaRPr>
          </a:p>
          <a:p>
            <a:pPr marL="0" indent="0" algn="just">
              <a:buNone/>
            </a:pPr>
            <a:endParaRPr lang="en-GB" sz="1400" dirty="0">
              <a:solidFill>
                <a:schemeClr val="bg1"/>
              </a:solidFill>
            </a:endParaRPr>
          </a:p>
          <a:p>
            <a:pPr marL="0" indent="0" algn="just">
              <a:buNone/>
            </a:pPr>
            <a:endParaRPr lang="en-GB" sz="1200" dirty="0">
              <a:solidFill>
                <a:schemeClr val="bg1"/>
              </a:solidFill>
            </a:endParaRPr>
          </a:p>
        </p:txBody>
      </p:sp>
      <p:sp>
        <p:nvSpPr>
          <p:cNvPr id="4" name="Content Placeholder 3">
            <a:extLst>
              <a:ext uri="{FF2B5EF4-FFF2-40B4-BE49-F238E27FC236}">
                <a16:creationId xmlns:a16="http://schemas.microsoft.com/office/drawing/2014/main" id="{E0132364-EB03-4094-BEE4-E186AC20C561}"/>
              </a:ext>
            </a:extLst>
          </p:cNvPr>
          <p:cNvSpPr>
            <a:spLocks noGrp="1"/>
          </p:cNvSpPr>
          <p:nvPr>
            <p:ph sz="half" idx="2"/>
          </p:nvPr>
        </p:nvSpPr>
        <p:spPr>
          <a:xfrm>
            <a:off x="6172202" y="2244398"/>
            <a:ext cx="5454559" cy="3429956"/>
          </a:xfrm>
        </p:spPr>
        <p:txBody>
          <a:bodyPr vert="horz" lIns="91440" tIns="45720" rIns="91440" bIns="45720" rtlCol="0" anchor="t">
            <a:noAutofit/>
          </a:bodyPr>
          <a:lstStyle/>
          <a:p>
            <a:pPr>
              <a:spcBef>
                <a:spcPts val="0"/>
              </a:spcBef>
            </a:pPr>
            <a:r>
              <a:rPr lang="en-GB" sz="1400" dirty="0">
                <a:solidFill>
                  <a:schemeClr val="bg1"/>
                </a:solidFill>
              </a:rPr>
              <a:t>Delivered 'Recruiting for Workforce Diversity Training to over 250 recruiting managers.</a:t>
            </a:r>
            <a:endParaRPr lang="en-GB" sz="1400" dirty="0">
              <a:solidFill>
                <a:schemeClr val="bg1"/>
              </a:solidFill>
              <a:ea typeface="Calibri"/>
              <a:cs typeface="Calibri"/>
            </a:endParaRPr>
          </a:p>
          <a:p>
            <a:pPr>
              <a:spcBef>
                <a:spcPts val="0"/>
              </a:spcBef>
              <a:buFont typeface="Arial"/>
              <a:buChar char="•"/>
            </a:pPr>
            <a:r>
              <a:rPr lang="en-GB" sz="1400" dirty="0">
                <a:solidFill>
                  <a:schemeClr val="bg1"/>
                </a:solidFill>
                <a:ea typeface="Calibri"/>
                <a:cs typeface="Calibri"/>
              </a:rPr>
              <a:t>We have continued to support our Employee Networks to play an active role across the Council.</a:t>
            </a:r>
          </a:p>
          <a:p>
            <a:pPr>
              <a:spcBef>
                <a:spcPts val="0"/>
              </a:spcBef>
            </a:pPr>
            <a:r>
              <a:rPr lang="en-GB" sz="1400" dirty="0">
                <a:solidFill>
                  <a:schemeClr val="bg1"/>
                </a:solidFill>
                <a:ea typeface="Calibri"/>
                <a:cs typeface="Calibri"/>
              </a:rPr>
              <a:t>We have become early adopters of the Race Equality Code</a:t>
            </a:r>
          </a:p>
          <a:p>
            <a:pPr>
              <a:spcBef>
                <a:spcPts val="0"/>
              </a:spcBef>
            </a:pPr>
            <a:r>
              <a:rPr lang="en-GB" sz="1400" dirty="0">
                <a:solidFill>
                  <a:schemeClr val="bg1"/>
                </a:solidFill>
              </a:rPr>
              <a:t>We have supported a number of employees to gain  leadership and management qualifications in order to strengthen our leadership capability. </a:t>
            </a:r>
            <a:endParaRPr lang="en-GB" sz="1400" dirty="0">
              <a:solidFill>
                <a:schemeClr val="bg1"/>
              </a:solidFill>
              <a:ea typeface="Calibri"/>
              <a:cs typeface="Calibri"/>
            </a:endParaRPr>
          </a:p>
          <a:p>
            <a:pPr>
              <a:spcBef>
                <a:spcPts val="0"/>
              </a:spcBef>
            </a:pPr>
            <a:r>
              <a:rPr lang="en-GB" sz="1400" dirty="0">
                <a:solidFill>
                  <a:schemeClr val="bg1"/>
                </a:solidFill>
                <a:ea typeface="Calibri"/>
                <a:cs typeface="Calibri"/>
              </a:rPr>
              <a:t>We have delivered our first Positive Action programme for our employees from minority-ethnic backgrounds</a:t>
            </a:r>
          </a:p>
          <a:p>
            <a:pPr>
              <a:spcBef>
                <a:spcPts val="400"/>
              </a:spcBef>
            </a:pPr>
            <a:r>
              <a:rPr lang="en-GB" sz="1400" dirty="0">
                <a:solidFill>
                  <a:schemeClr val="bg1"/>
                </a:solidFill>
              </a:rPr>
              <a:t>Radically updated our flexible working policy to enable employees to work safely from home, this policy included  the providing employees with additional computer screens, desks and office chair in order to help meet the challenges presented by the coronavirus pandemic</a:t>
            </a:r>
            <a:endParaRPr lang="en-GB" sz="1400" dirty="0">
              <a:solidFill>
                <a:schemeClr val="bg1"/>
              </a:solidFill>
              <a:ea typeface="Calibri"/>
              <a:cs typeface="Calibri"/>
            </a:endParaRPr>
          </a:p>
          <a:p>
            <a:pPr>
              <a:spcBef>
                <a:spcPts val="400"/>
              </a:spcBef>
            </a:pPr>
            <a:r>
              <a:rPr lang="en-GB" sz="1400" dirty="0">
                <a:solidFill>
                  <a:schemeClr val="bg1"/>
                </a:solidFill>
              </a:rPr>
              <a:t>We are implementing a new data warehousing system which will enable us to  make better use of  our workforce data across service areas. </a:t>
            </a:r>
            <a:endParaRPr lang="en-GB" sz="1400" dirty="0">
              <a:solidFill>
                <a:schemeClr val="bg1"/>
              </a:solidFill>
              <a:ea typeface="Calibri"/>
              <a:cs typeface="Calibri"/>
            </a:endParaRPr>
          </a:p>
          <a:p>
            <a:pPr marL="0" indent="0" algn="just">
              <a:spcBef>
                <a:spcPts val="400"/>
              </a:spcBef>
              <a:buNone/>
            </a:pPr>
            <a:r>
              <a:rPr lang="en-GB" sz="1400" dirty="0">
                <a:solidFill>
                  <a:schemeClr val="bg1"/>
                </a:solidFill>
              </a:rPr>
              <a:t>We are proud of the progress that we are making and continue to be committed to ensuring our Gender Pay Gap remains a high priority. In addition, we are preparing to incorporate Ethnicity Pay Gap reporting  to ensure that we are taking the necessary actions required to reduce pay disparity.</a:t>
            </a:r>
            <a:endParaRPr lang="en-GB" sz="1400" dirty="0">
              <a:solidFill>
                <a:schemeClr val="bg1"/>
              </a:solidFill>
              <a:ea typeface="Calibri"/>
              <a:cs typeface="Calibri"/>
            </a:endParaRPr>
          </a:p>
          <a:p>
            <a:pPr marL="0" indent="0" algn="just">
              <a:spcBef>
                <a:spcPts val="400"/>
              </a:spcBef>
              <a:buNone/>
            </a:pPr>
            <a:endParaRPr lang="en-GB" sz="1400" dirty="0">
              <a:solidFill>
                <a:schemeClr val="bg1"/>
              </a:solidFill>
              <a:ea typeface="Calibri"/>
              <a:cs typeface="Calibri"/>
            </a:endParaRPr>
          </a:p>
          <a:p>
            <a:pPr marL="0" indent="0" algn="just">
              <a:buNone/>
            </a:pPr>
            <a:endParaRPr lang="en-GB" sz="1400" dirty="0">
              <a:solidFill>
                <a:schemeClr val="bg1"/>
              </a:solidFill>
            </a:endParaRPr>
          </a:p>
          <a:p>
            <a:pPr marL="0" indent="0" algn="just">
              <a:buNone/>
            </a:pPr>
            <a:endParaRPr lang="en-GB" sz="1400" dirty="0">
              <a:solidFill>
                <a:schemeClr val="bg1"/>
              </a:solidFill>
            </a:endParaRPr>
          </a:p>
        </p:txBody>
      </p:sp>
      <p:sp>
        <p:nvSpPr>
          <p:cNvPr id="6" name="Subtitle 2">
            <a:extLst>
              <a:ext uri="{FF2B5EF4-FFF2-40B4-BE49-F238E27FC236}">
                <a16:creationId xmlns:a16="http://schemas.microsoft.com/office/drawing/2014/main" id="{F0333167-D74F-4D96-9D77-B5B990468599}"/>
              </a:ext>
            </a:extLst>
          </p:cNvPr>
          <p:cNvSpPr txBox="1">
            <a:spLocks/>
          </p:cNvSpPr>
          <p:nvPr/>
        </p:nvSpPr>
        <p:spPr>
          <a:xfrm>
            <a:off x="405414" y="223205"/>
            <a:ext cx="9144000" cy="781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C79729"/>
                </a:solidFill>
              </a:rPr>
              <a:t>Gender Pay Gap Report 2021</a:t>
            </a:r>
          </a:p>
        </p:txBody>
      </p:sp>
      <p:pic>
        <p:nvPicPr>
          <p:cNvPr id="1026" name="Picture 2" descr="Image result for head outline">
            <a:extLst>
              <a:ext uri="{FF2B5EF4-FFF2-40B4-BE49-F238E27FC236}">
                <a16:creationId xmlns:a16="http://schemas.microsoft.com/office/drawing/2014/main" id="{3007F68A-6E0C-49D8-A41C-A671A4BF6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37" y="929934"/>
            <a:ext cx="983828" cy="12507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5094104-9FB4-4533-AA19-9A49ED8A6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4137" y="918834"/>
            <a:ext cx="983827" cy="1261897"/>
          </a:xfrm>
          <a:prstGeom prst="rect">
            <a:avLst/>
          </a:prstGeom>
        </p:spPr>
      </p:pic>
    </p:spTree>
    <p:extLst>
      <p:ext uri="{BB962C8B-B14F-4D97-AF65-F5344CB8AC3E}">
        <p14:creationId xmlns:p14="http://schemas.microsoft.com/office/powerpoint/2010/main" val="304787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E13BDA-AE98-4902-BB1A-BEF864A38D8D}"/>
              </a:ext>
            </a:extLst>
          </p:cNvPr>
          <p:cNvSpPr/>
          <p:nvPr/>
        </p:nvSpPr>
        <p:spPr>
          <a:xfrm>
            <a:off x="0" y="0"/>
            <a:ext cx="12192000" cy="6858000"/>
          </a:xfrm>
          <a:prstGeom prst="rect">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7FC98B49-D23F-4176-9328-5B78547C5579}"/>
              </a:ext>
            </a:extLst>
          </p:cNvPr>
          <p:cNvGrpSpPr/>
          <p:nvPr/>
        </p:nvGrpSpPr>
        <p:grpSpPr>
          <a:xfrm>
            <a:off x="492286" y="1213106"/>
            <a:ext cx="4397737" cy="2069523"/>
            <a:chOff x="474393" y="1127703"/>
            <a:chExt cx="5538353" cy="2069523"/>
          </a:xfrm>
        </p:grpSpPr>
        <p:sp>
          <p:nvSpPr>
            <p:cNvPr id="17" name="Title 1">
              <a:extLst>
                <a:ext uri="{FF2B5EF4-FFF2-40B4-BE49-F238E27FC236}">
                  <a16:creationId xmlns:a16="http://schemas.microsoft.com/office/drawing/2014/main" id="{BFB6959A-761C-4DC1-BA58-D1EED53E6E2D}"/>
                </a:ext>
              </a:extLst>
            </p:cNvPr>
            <p:cNvSpPr txBox="1">
              <a:spLocks/>
            </p:cNvSpPr>
            <p:nvPr/>
          </p:nvSpPr>
          <p:spPr>
            <a:xfrm>
              <a:off x="476064" y="1127703"/>
              <a:ext cx="3969843" cy="625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mn-lt"/>
                </a:rPr>
                <a:t>What is Gender Pay?</a:t>
              </a:r>
            </a:p>
          </p:txBody>
        </p:sp>
        <p:sp>
          <p:nvSpPr>
            <p:cNvPr id="18" name="Rectangle 17">
              <a:extLst>
                <a:ext uri="{FF2B5EF4-FFF2-40B4-BE49-F238E27FC236}">
                  <a16:creationId xmlns:a16="http://schemas.microsoft.com/office/drawing/2014/main" id="{CE9A64F3-62C0-4C40-9BE3-7B0E4A4BDABD}"/>
                </a:ext>
              </a:extLst>
            </p:cNvPr>
            <p:cNvSpPr/>
            <p:nvPr/>
          </p:nvSpPr>
          <p:spPr>
            <a:xfrm>
              <a:off x="474393" y="1627566"/>
              <a:ext cx="5538353" cy="1569660"/>
            </a:xfrm>
            <a:prstGeom prst="rect">
              <a:avLst/>
            </a:prstGeom>
          </p:spPr>
          <p:txBody>
            <a:bodyPr wrap="square">
              <a:spAutoFit/>
            </a:bodyPr>
            <a:lstStyle/>
            <a:p>
              <a:pPr lvl="0"/>
              <a:r>
                <a:rPr lang="en-GB" sz="1600" dirty="0">
                  <a:solidFill>
                    <a:schemeClr val="bg1"/>
                  </a:solidFill>
                </a:rPr>
                <a:t>A gender pay gap shows the difference in the average pay between men and women across the entire organisation.</a:t>
              </a:r>
            </a:p>
            <a:p>
              <a:pPr lvl="0"/>
              <a:endParaRPr lang="en-GB" sz="1600" dirty="0">
                <a:solidFill>
                  <a:schemeClr val="bg1"/>
                </a:solidFill>
              </a:endParaRPr>
            </a:p>
            <a:p>
              <a:pPr lvl="0"/>
              <a:r>
                <a:rPr lang="en-GB" sz="1600" dirty="0">
                  <a:solidFill>
                    <a:schemeClr val="bg1"/>
                  </a:solidFill>
                </a:rPr>
                <a:t>It is different from an equal pay comparison which looks at the pay between men and women who carry out the same job or work of equal value. </a:t>
              </a:r>
            </a:p>
          </p:txBody>
        </p:sp>
      </p:grpSp>
      <p:grpSp>
        <p:nvGrpSpPr>
          <p:cNvPr id="26" name="Group 25">
            <a:extLst>
              <a:ext uri="{FF2B5EF4-FFF2-40B4-BE49-F238E27FC236}">
                <a16:creationId xmlns:a16="http://schemas.microsoft.com/office/drawing/2014/main" id="{9FD01791-93BE-4E74-B1B1-8A7C74DFFE02}"/>
              </a:ext>
            </a:extLst>
          </p:cNvPr>
          <p:cNvGrpSpPr/>
          <p:nvPr/>
        </p:nvGrpSpPr>
        <p:grpSpPr>
          <a:xfrm>
            <a:off x="465022" y="4107280"/>
            <a:ext cx="4425001" cy="2069523"/>
            <a:chOff x="474393" y="1127703"/>
            <a:chExt cx="5989988" cy="2069523"/>
          </a:xfrm>
        </p:grpSpPr>
        <p:sp>
          <p:nvSpPr>
            <p:cNvPr id="27" name="Title 1">
              <a:extLst>
                <a:ext uri="{FF2B5EF4-FFF2-40B4-BE49-F238E27FC236}">
                  <a16:creationId xmlns:a16="http://schemas.microsoft.com/office/drawing/2014/main" id="{A711E9CA-C4F9-4F25-AD82-74A9722F041C}"/>
                </a:ext>
              </a:extLst>
            </p:cNvPr>
            <p:cNvSpPr txBox="1">
              <a:spLocks/>
            </p:cNvSpPr>
            <p:nvPr/>
          </p:nvSpPr>
          <p:spPr>
            <a:xfrm>
              <a:off x="476062" y="1127703"/>
              <a:ext cx="5988319" cy="625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mn-lt"/>
                </a:rPr>
                <a:t>What causes a Gender Pay Gap?</a:t>
              </a:r>
            </a:p>
          </p:txBody>
        </p:sp>
        <p:sp>
          <p:nvSpPr>
            <p:cNvPr id="28" name="Rectangle 27">
              <a:extLst>
                <a:ext uri="{FF2B5EF4-FFF2-40B4-BE49-F238E27FC236}">
                  <a16:creationId xmlns:a16="http://schemas.microsoft.com/office/drawing/2014/main" id="{97CE03D7-C8B8-44F1-9245-04143FF0F076}"/>
                </a:ext>
              </a:extLst>
            </p:cNvPr>
            <p:cNvSpPr/>
            <p:nvPr/>
          </p:nvSpPr>
          <p:spPr>
            <a:xfrm>
              <a:off x="474393" y="1627566"/>
              <a:ext cx="5538352" cy="1569660"/>
            </a:xfrm>
            <a:prstGeom prst="rect">
              <a:avLst/>
            </a:prstGeom>
          </p:spPr>
          <p:txBody>
            <a:bodyPr wrap="square">
              <a:spAutoFit/>
            </a:bodyPr>
            <a:lstStyle/>
            <a:p>
              <a:pPr lvl="0"/>
              <a:r>
                <a:rPr lang="en-GB" sz="1600" dirty="0">
                  <a:solidFill>
                    <a:schemeClr val="bg1"/>
                  </a:solidFill>
                </a:rPr>
                <a:t>There can be many reasons for a gender pay gap, however, it can be affected by </a:t>
              </a:r>
              <a:r>
                <a:rPr lang="en-GB" sz="1600">
                  <a:solidFill>
                    <a:schemeClr val="bg1"/>
                  </a:solidFill>
                </a:rPr>
                <a:t>the make-up </a:t>
              </a:r>
              <a:r>
                <a:rPr lang="en-GB" sz="1600" dirty="0">
                  <a:solidFill>
                    <a:schemeClr val="bg1"/>
                  </a:solidFill>
                </a:rPr>
                <a:t>of the workforce and a gender pay gap can be created, for example, when more men than women are employed in senior roles. </a:t>
              </a:r>
            </a:p>
            <a:p>
              <a:pPr lvl="0"/>
              <a:endParaRPr lang="en-GB" sz="1600" dirty="0">
                <a:solidFill>
                  <a:schemeClr val="bg1"/>
                </a:solidFill>
              </a:endParaRPr>
            </a:p>
          </p:txBody>
        </p:sp>
      </p:grpSp>
      <p:sp>
        <p:nvSpPr>
          <p:cNvPr id="30" name="Subtitle 2">
            <a:extLst>
              <a:ext uri="{FF2B5EF4-FFF2-40B4-BE49-F238E27FC236}">
                <a16:creationId xmlns:a16="http://schemas.microsoft.com/office/drawing/2014/main" id="{057831CA-D7CE-486A-AFDF-D470E3EEA845}"/>
              </a:ext>
            </a:extLst>
          </p:cNvPr>
          <p:cNvSpPr txBox="1">
            <a:spLocks/>
          </p:cNvSpPr>
          <p:nvPr/>
        </p:nvSpPr>
        <p:spPr>
          <a:xfrm>
            <a:off x="465022" y="292050"/>
            <a:ext cx="9477967" cy="781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C79729"/>
                </a:solidFill>
              </a:rPr>
              <a:t>Understanding the Gender Pay Gap</a:t>
            </a:r>
          </a:p>
        </p:txBody>
      </p:sp>
      <p:sp>
        <p:nvSpPr>
          <p:cNvPr id="31" name="Rectangle 30">
            <a:extLst>
              <a:ext uri="{FF2B5EF4-FFF2-40B4-BE49-F238E27FC236}">
                <a16:creationId xmlns:a16="http://schemas.microsoft.com/office/drawing/2014/main" id="{B5CAD429-1C9A-4878-A08D-AB8FDA66B7AC}"/>
              </a:ext>
            </a:extLst>
          </p:cNvPr>
          <p:cNvSpPr/>
          <p:nvPr/>
        </p:nvSpPr>
        <p:spPr>
          <a:xfrm>
            <a:off x="5455589" y="2486523"/>
            <a:ext cx="6096000" cy="3046988"/>
          </a:xfrm>
          <a:prstGeom prst="rect">
            <a:avLst/>
          </a:prstGeom>
        </p:spPr>
        <p:txBody>
          <a:bodyPr>
            <a:spAutoFit/>
          </a:bodyPr>
          <a:lstStyle/>
          <a:p>
            <a:r>
              <a:rPr lang="en-GB" b="1" dirty="0">
                <a:solidFill>
                  <a:srgbClr val="C79729"/>
                </a:solidFill>
              </a:rPr>
              <a:t>Mean</a:t>
            </a:r>
            <a:br>
              <a:rPr lang="en-GB" dirty="0">
                <a:solidFill>
                  <a:schemeClr val="bg1"/>
                </a:solidFill>
              </a:rPr>
            </a:br>
            <a:r>
              <a:rPr lang="en-GB" sz="1400" dirty="0">
                <a:solidFill>
                  <a:schemeClr val="bg1"/>
                </a:solidFill>
              </a:rPr>
              <a:t>This is calculated by adding together the hourly rate for all employees and dividing by the total number of employees</a:t>
            </a:r>
            <a:r>
              <a:rPr lang="en-GB" sz="1400">
                <a:solidFill>
                  <a:schemeClr val="bg1"/>
                </a:solidFill>
              </a:rPr>
              <a:t>.  This </a:t>
            </a:r>
            <a:r>
              <a:rPr lang="en-GB" sz="1400" dirty="0">
                <a:solidFill>
                  <a:schemeClr val="bg1"/>
                </a:solidFill>
              </a:rPr>
              <a:t>is calculated separately for men and women employees.</a:t>
            </a:r>
          </a:p>
          <a:p>
            <a:br>
              <a:rPr lang="en-GB" dirty="0">
                <a:solidFill>
                  <a:schemeClr val="bg1"/>
                </a:solidFill>
              </a:rPr>
            </a:br>
            <a:endParaRPr lang="en-GB" dirty="0">
              <a:solidFill>
                <a:schemeClr val="bg1"/>
              </a:solidFill>
            </a:endParaRPr>
          </a:p>
          <a:p>
            <a:endParaRPr lang="en-GB" dirty="0">
              <a:solidFill>
                <a:schemeClr val="bg1"/>
              </a:solidFill>
            </a:endParaRPr>
          </a:p>
          <a:p>
            <a:br>
              <a:rPr lang="en-GB" dirty="0">
                <a:solidFill>
                  <a:schemeClr val="bg1"/>
                </a:solidFill>
              </a:rPr>
            </a:br>
            <a:r>
              <a:rPr lang="en-GB" b="1" dirty="0">
                <a:solidFill>
                  <a:srgbClr val="C79729"/>
                </a:solidFill>
              </a:rPr>
              <a:t>Median</a:t>
            </a:r>
            <a:br>
              <a:rPr lang="en-GB" dirty="0">
                <a:solidFill>
                  <a:schemeClr val="bg1"/>
                </a:solidFill>
              </a:rPr>
            </a:br>
            <a:r>
              <a:rPr lang="en-GB" sz="1400" dirty="0">
                <a:solidFill>
                  <a:schemeClr val="bg1"/>
                </a:solidFill>
              </a:rPr>
              <a:t>This is calculated by arranging the hourly rate for all employees from highest to lowest and is calculated separately for men and women employees.  The median is the hourly rate that is in the middle.</a:t>
            </a:r>
          </a:p>
        </p:txBody>
      </p:sp>
      <p:grpSp>
        <p:nvGrpSpPr>
          <p:cNvPr id="35" name="Group 34">
            <a:extLst>
              <a:ext uri="{FF2B5EF4-FFF2-40B4-BE49-F238E27FC236}">
                <a16:creationId xmlns:a16="http://schemas.microsoft.com/office/drawing/2014/main" id="{FB660BFA-FC6F-46AE-9244-0C2A5339B637}"/>
              </a:ext>
            </a:extLst>
          </p:cNvPr>
          <p:cNvGrpSpPr/>
          <p:nvPr/>
        </p:nvGrpSpPr>
        <p:grpSpPr>
          <a:xfrm>
            <a:off x="5455589" y="1213106"/>
            <a:ext cx="6617754" cy="1088782"/>
            <a:chOff x="5495270" y="1022081"/>
            <a:chExt cx="6100062" cy="1088782"/>
          </a:xfrm>
        </p:grpSpPr>
        <p:sp>
          <p:nvSpPr>
            <p:cNvPr id="33" name="Title 1">
              <a:extLst>
                <a:ext uri="{FF2B5EF4-FFF2-40B4-BE49-F238E27FC236}">
                  <a16:creationId xmlns:a16="http://schemas.microsoft.com/office/drawing/2014/main" id="{F3D6E8DE-D441-4044-B4D0-14E62233092F}"/>
                </a:ext>
              </a:extLst>
            </p:cNvPr>
            <p:cNvSpPr txBox="1">
              <a:spLocks/>
            </p:cNvSpPr>
            <p:nvPr/>
          </p:nvSpPr>
          <p:spPr>
            <a:xfrm>
              <a:off x="5517224" y="1022081"/>
              <a:ext cx="6078108" cy="625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mn-lt"/>
                </a:rPr>
                <a:t>The difference between mean and median</a:t>
              </a:r>
            </a:p>
          </p:txBody>
        </p:sp>
        <p:sp>
          <p:nvSpPr>
            <p:cNvPr id="36" name="Rectangle 35">
              <a:extLst>
                <a:ext uri="{FF2B5EF4-FFF2-40B4-BE49-F238E27FC236}">
                  <a16:creationId xmlns:a16="http://schemas.microsoft.com/office/drawing/2014/main" id="{6E97A79E-BF74-4023-BD2E-64950315CCEA}"/>
                </a:ext>
              </a:extLst>
            </p:cNvPr>
            <p:cNvSpPr/>
            <p:nvPr/>
          </p:nvSpPr>
          <p:spPr>
            <a:xfrm>
              <a:off x="5495270" y="1526088"/>
              <a:ext cx="5538353" cy="584775"/>
            </a:xfrm>
            <a:prstGeom prst="rect">
              <a:avLst/>
            </a:prstGeom>
          </p:spPr>
          <p:txBody>
            <a:bodyPr wrap="square">
              <a:spAutoFit/>
            </a:bodyPr>
            <a:lstStyle/>
            <a:p>
              <a:r>
                <a:rPr lang="en-GB" sz="1600" dirty="0">
                  <a:solidFill>
                    <a:schemeClr val="bg1"/>
                  </a:solidFill>
                </a:rPr>
                <a:t>Our calculations are based on 3,495 employees (the total number of full-pay relevant employees) in line with reporting regulations. </a:t>
              </a:r>
            </a:p>
          </p:txBody>
        </p:sp>
      </p:grpSp>
      <p:pic>
        <p:nvPicPr>
          <p:cNvPr id="41" name="Picture 40">
            <a:extLst>
              <a:ext uri="{FF2B5EF4-FFF2-40B4-BE49-F238E27FC236}">
                <a16:creationId xmlns:a16="http://schemas.microsoft.com/office/drawing/2014/main" id="{82EC2279-BB47-404E-9BDC-EE328335397A}"/>
              </a:ext>
            </a:extLst>
          </p:cNvPr>
          <p:cNvPicPr>
            <a:picLocks noChangeAspect="1"/>
          </p:cNvPicPr>
          <p:nvPr/>
        </p:nvPicPr>
        <p:blipFill>
          <a:blip r:embed="rId2"/>
          <a:stretch>
            <a:fillRect/>
          </a:stretch>
        </p:blipFill>
        <p:spPr>
          <a:xfrm>
            <a:off x="6285389" y="5489739"/>
            <a:ext cx="3657600" cy="1114425"/>
          </a:xfrm>
          <a:prstGeom prst="rect">
            <a:avLst/>
          </a:prstGeom>
        </p:spPr>
      </p:pic>
      <p:pic>
        <p:nvPicPr>
          <p:cNvPr id="108" name="Picture 107">
            <a:extLst>
              <a:ext uri="{FF2B5EF4-FFF2-40B4-BE49-F238E27FC236}">
                <a16:creationId xmlns:a16="http://schemas.microsoft.com/office/drawing/2014/main" id="{E5547C71-8AA0-45D0-9B71-D06B114B5368}"/>
              </a:ext>
            </a:extLst>
          </p:cNvPr>
          <p:cNvPicPr/>
          <p:nvPr/>
        </p:nvPicPr>
        <p:blipFill>
          <a:blip r:embed="rId3">
            <a:extLst>
              <a:ext uri="{28A0092B-C50C-407E-A947-70E740481C1C}">
                <a14:useLocalDpi xmlns:a14="http://schemas.microsoft.com/office/drawing/2010/main" val="0"/>
              </a:ext>
            </a:extLst>
          </a:blip>
          <a:stretch>
            <a:fillRect/>
          </a:stretch>
        </p:blipFill>
        <p:spPr>
          <a:xfrm>
            <a:off x="7332483" y="3410882"/>
            <a:ext cx="3046730" cy="1094740"/>
          </a:xfrm>
          <a:prstGeom prst="rect">
            <a:avLst/>
          </a:prstGeom>
        </p:spPr>
      </p:pic>
    </p:spTree>
    <p:extLst>
      <p:ext uri="{BB962C8B-B14F-4D97-AF65-F5344CB8AC3E}">
        <p14:creationId xmlns:p14="http://schemas.microsoft.com/office/powerpoint/2010/main" val="357749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file"/>
            <a:extLst>
              <a:ext uri="{FF2B5EF4-FFF2-40B4-BE49-F238E27FC236}">
                <a16:creationId xmlns:a16="http://schemas.microsoft.com/office/drawing/2014/main" id="{B32B4BE1-4B3E-481A-958F-5465C610342E}"/>
              </a:ext>
            </a:extLst>
          </p:cNvPr>
          <p:cNvSpPr/>
          <p:nvPr/>
        </p:nvSpPr>
        <p:spPr>
          <a:xfrm>
            <a:off x="0" y="0"/>
            <a:ext cx="12192000" cy="6858000"/>
          </a:xfrm>
          <a:prstGeom prst="rect">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0" name="Subtitle 2">
            <a:extLst>
              <a:ext uri="{FF2B5EF4-FFF2-40B4-BE49-F238E27FC236}">
                <a16:creationId xmlns:a16="http://schemas.microsoft.com/office/drawing/2014/main" id="{5EDFB424-4E93-4EF6-8398-27B1E714C9EF}"/>
              </a:ext>
            </a:extLst>
          </p:cNvPr>
          <p:cNvSpPr txBox="1">
            <a:spLocks/>
          </p:cNvSpPr>
          <p:nvPr/>
        </p:nvSpPr>
        <p:spPr>
          <a:xfrm>
            <a:off x="405414" y="223205"/>
            <a:ext cx="9144000" cy="781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a:solidFill>
                  <a:srgbClr val="C79729"/>
                </a:solidFill>
              </a:rPr>
              <a:t>Our 2021 </a:t>
            </a:r>
            <a:r>
              <a:rPr lang="en-GB" sz="4400" b="1" dirty="0">
                <a:solidFill>
                  <a:srgbClr val="C79729"/>
                </a:solidFill>
              </a:rPr>
              <a:t>Results</a:t>
            </a:r>
          </a:p>
        </p:txBody>
      </p:sp>
      <p:sp>
        <p:nvSpPr>
          <p:cNvPr id="3" name="Content Placeholder 2">
            <a:extLst>
              <a:ext uri="{FF2B5EF4-FFF2-40B4-BE49-F238E27FC236}">
                <a16:creationId xmlns:a16="http://schemas.microsoft.com/office/drawing/2014/main" id="{A0D2CEF0-F209-42D4-91C4-724DCC8675FD}"/>
              </a:ext>
            </a:extLst>
          </p:cNvPr>
          <p:cNvSpPr>
            <a:spLocks noGrp="1"/>
          </p:cNvSpPr>
          <p:nvPr>
            <p:ph idx="1"/>
          </p:nvPr>
        </p:nvSpPr>
        <p:spPr>
          <a:xfrm>
            <a:off x="377872" y="4293005"/>
            <a:ext cx="5993081" cy="417777"/>
          </a:xfrm>
        </p:spPr>
        <p:txBody>
          <a:bodyPr>
            <a:noAutofit/>
          </a:bodyPr>
          <a:lstStyle/>
          <a:p>
            <a:pPr marL="0" indent="0" algn="ctr">
              <a:buNone/>
            </a:pPr>
            <a:r>
              <a:rPr lang="en-GB" sz="1600" dirty="0">
                <a:solidFill>
                  <a:schemeClr val="bg1"/>
                </a:solidFill>
              </a:rPr>
              <a:t>The proportion of </a:t>
            </a:r>
            <a:r>
              <a:rPr lang="en-GB" sz="1600" b="1" dirty="0">
                <a:solidFill>
                  <a:schemeClr val="accent5"/>
                </a:solidFill>
              </a:rPr>
              <a:t>male</a:t>
            </a:r>
            <a:r>
              <a:rPr lang="en-GB" sz="1600" dirty="0">
                <a:solidFill>
                  <a:srgbClr val="000000"/>
                </a:solidFill>
              </a:rPr>
              <a:t> </a:t>
            </a:r>
            <a:r>
              <a:rPr lang="en-GB" sz="1600" dirty="0">
                <a:solidFill>
                  <a:schemeClr val="bg1"/>
                </a:solidFill>
              </a:rPr>
              <a:t>to </a:t>
            </a:r>
            <a:r>
              <a:rPr lang="en-GB" sz="1600" b="1" dirty="0">
                <a:solidFill>
                  <a:schemeClr val="accent6"/>
                </a:solidFill>
              </a:rPr>
              <a:t>female</a:t>
            </a:r>
            <a:r>
              <a:rPr lang="en-GB" sz="1600" dirty="0">
                <a:solidFill>
                  <a:srgbClr val="000000"/>
                </a:solidFill>
              </a:rPr>
              <a:t> </a:t>
            </a:r>
            <a:r>
              <a:rPr lang="en-GB" sz="1600" dirty="0">
                <a:solidFill>
                  <a:schemeClr val="bg1"/>
                </a:solidFill>
              </a:rPr>
              <a:t>colleagues in each quartile pay band</a:t>
            </a:r>
          </a:p>
        </p:txBody>
      </p:sp>
      <p:grpSp>
        <p:nvGrpSpPr>
          <p:cNvPr id="13" name="Group 12">
            <a:extLst>
              <a:ext uri="{FF2B5EF4-FFF2-40B4-BE49-F238E27FC236}">
                <a16:creationId xmlns:a16="http://schemas.microsoft.com/office/drawing/2014/main" id="{1E1DAB1E-ABC7-4B67-A7BC-290BA67A635F}"/>
              </a:ext>
            </a:extLst>
          </p:cNvPr>
          <p:cNvGrpSpPr/>
          <p:nvPr/>
        </p:nvGrpSpPr>
        <p:grpSpPr>
          <a:xfrm>
            <a:off x="6653647" y="901178"/>
            <a:ext cx="5062289" cy="2864343"/>
            <a:chOff x="6680332" y="613952"/>
            <a:chExt cx="5062289" cy="2864343"/>
          </a:xfrm>
        </p:grpSpPr>
        <p:grpSp>
          <p:nvGrpSpPr>
            <p:cNvPr id="8" name="Group 7">
              <a:extLst>
                <a:ext uri="{FF2B5EF4-FFF2-40B4-BE49-F238E27FC236}">
                  <a16:creationId xmlns:a16="http://schemas.microsoft.com/office/drawing/2014/main" id="{BE7CCC80-DA8E-484C-908C-69C4957688C7}"/>
                </a:ext>
              </a:extLst>
            </p:cNvPr>
            <p:cNvGrpSpPr/>
            <p:nvPr/>
          </p:nvGrpSpPr>
          <p:grpSpPr>
            <a:xfrm>
              <a:off x="6680332" y="613952"/>
              <a:ext cx="5062289" cy="2606044"/>
              <a:chOff x="6724297" y="302359"/>
              <a:chExt cx="5062289" cy="2606044"/>
            </a:xfrm>
          </p:grpSpPr>
          <p:sp>
            <p:nvSpPr>
              <p:cNvPr id="16" name="Title 1">
                <a:extLst>
                  <a:ext uri="{FF2B5EF4-FFF2-40B4-BE49-F238E27FC236}">
                    <a16:creationId xmlns:a16="http://schemas.microsoft.com/office/drawing/2014/main" id="{AE01B3F0-0388-4784-A698-173CA7072BC4}"/>
                  </a:ext>
                </a:extLst>
              </p:cNvPr>
              <p:cNvSpPr txBox="1">
                <a:spLocks/>
              </p:cNvSpPr>
              <p:nvPr/>
            </p:nvSpPr>
            <p:spPr>
              <a:xfrm>
                <a:off x="6743746" y="302359"/>
                <a:ext cx="3335044" cy="625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mn-lt"/>
                  </a:rPr>
                  <a:t>Bonus Pay</a:t>
                </a:r>
              </a:p>
            </p:txBody>
          </p:sp>
          <p:grpSp>
            <p:nvGrpSpPr>
              <p:cNvPr id="26" name="Group 25">
                <a:extLst>
                  <a:ext uri="{FF2B5EF4-FFF2-40B4-BE49-F238E27FC236}">
                    <a16:creationId xmlns:a16="http://schemas.microsoft.com/office/drawing/2014/main" id="{B29858EF-A35F-4E8A-BDB0-6644FE3CB671}"/>
                  </a:ext>
                </a:extLst>
              </p:cNvPr>
              <p:cNvGrpSpPr/>
              <p:nvPr/>
            </p:nvGrpSpPr>
            <p:grpSpPr>
              <a:xfrm>
                <a:off x="8644381" y="1594334"/>
                <a:ext cx="854910" cy="1293634"/>
                <a:chOff x="9122592" y="3131785"/>
                <a:chExt cx="1281732" cy="1783938"/>
              </a:xfrm>
            </p:grpSpPr>
            <p:grpSp>
              <p:nvGrpSpPr>
                <p:cNvPr id="20" name="Group 19">
                  <a:extLst>
                    <a:ext uri="{FF2B5EF4-FFF2-40B4-BE49-F238E27FC236}">
                      <a16:creationId xmlns:a16="http://schemas.microsoft.com/office/drawing/2014/main" id="{17755CC8-0E62-4960-B12E-5EAC70D9F571}"/>
                    </a:ext>
                  </a:extLst>
                </p:cNvPr>
                <p:cNvGrpSpPr/>
                <p:nvPr/>
              </p:nvGrpSpPr>
              <p:grpSpPr>
                <a:xfrm>
                  <a:off x="9401390" y="3131785"/>
                  <a:ext cx="677400" cy="695428"/>
                  <a:chOff x="9401390" y="3131785"/>
                  <a:chExt cx="677400" cy="695428"/>
                </a:xfrm>
              </p:grpSpPr>
              <p:sp>
                <p:nvSpPr>
                  <p:cNvPr id="18" name="Oval 17">
                    <a:extLst>
                      <a:ext uri="{FF2B5EF4-FFF2-40B4-BE49-F238E27FC236}">
                        <a16:creationId xmlns:a16="http://schemas.microsoft.com/office/drawing/2014/main" id="{C8C99808-D3B9-4117-BFCD-1A55094D656D}"/>
                      </a:ext>
                    </a:extLst>
                  </p:cNvPr>
                  <p:cNvSpPr/>
                  <p:nvPr/>
                </p:nvSpPr>
                <p:spPr>
                  <a:xfrm>
                    <a:off x="9401390" y="3131785"/>
                    <a:ext cx="677400" cy="695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5714BFA-0EF9-4092-AF3D-430722A666BB}"/>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219E7465-8594-4271-9FDD-8B3980549A52}"/>
                    </a:ext>
                  </a:extLst>
                </p:cNvPr>
                <p:cNvGrpSpPr/>
                <p:nvPr/>
              </p:nvGrpSpPr>
              <p:grpSpPr>
                <a:xfrm>
                  <a:off x="9122592" y="3819062"/>
                  <a:ext cx="1281732" cy="1096661"/>
                  <a:chOff x="12360702" y="3408565"/>
                  <a:chExt cx="1281732" cy="1096661"/>
                </a:xfrm>
              </p:grpSpPr>
              <p:grpSp>
                <p:nvGrpSpPr>
                  <p:cNvPr id="21" name="Group 20">
                    <a:extLst>
                      <a:ext uri="{FF2B5EF4-FFF2-40B4-BE49-F238E27FC236}">
                        <a16:creationId xmlns:a16="http://schemas.microsoft.com/office/drawing/2014/main" id="{BB9B0C7F-9D2D-42E7-A41B-074A3877253A}"/>
                      </a:ext>
                    </a:extLst>
                  </p:cNvPr>
                  <p:cNvGrpSpPr/>
                  <p:nvPr/>
                </p:nvGrpSpPr>
                <p:grpSpPr>
                  <a:xfrm>
                    <a:off x="12360702" y="3408565"/>
                    <a:ext cx="1281732" cy="1096661"/>
                    <a:chOff x="9401390" y="3131785"/>
                    <a:chExt cx="677400" cy="695428"/>
                  </a:xfrm>
                </p:grpSpPr>
                <p:sp>
                  <p:nvSpPr>
                    <p:cNvPr id="22" name="Oval 21">
                      <a:extLst>
                        <a:ext uri="{FF2B5EF4-FFF2-40B4-BE49-F238E27FC236}">
                          <a16:creationId xmlns:a16="http://schemas.microsoft.com/office/drawing/2014/main" id="{7CE4BA7F-570E-4262-9E59-99263708A72D}"/>
                        </a:ext>
                      </a:extLst>
                    </p:cNvPr>
                    <p:cNvSpPr/>
                    <p:nvPr/>
                  </p:nvSpPr>
                  <p:spPr>
                    <a:xfrm>
                      <a:off x="9401390" y="3131785"/>
                      <a:ext cx="677400" cy="695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E00B411-99D3-4872-AE42-865FC158EA71}"/>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a:extLst>
                      <a:ext uri="{FF2B5EF4-FFF2-40B4-BE49-F238E27FC236}">
                        <a16:creationId xmlns:a16="http://schemas.microsoft.com/office/drawing/2014/main" id="{D46239E5-9788-49CF-B84B-32A1575ADEC7}"/>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6" name="Group 35">
                <a:extLst>
                  <a:ext uri="{FF2B5EF4-FFF2-40B4-BE49-F238E27FC236}">
                    <a16:creationId xmlns:a16="http://schemas.microsoft.com/office/drawing/2014/main" id="{BB27133A-A175-43B2-B188-B906FD947624}"/>
                  </a:ext>
                </a:extLst>
              </p:cNvPr>
              <p:cNvGrpSpPr/>
              <p:nvPr/>
            </p:nvGrpSpPr>
            <p:grpSpPr>
              <a:xfrm>
                <a:off x="9694409" y="1614769"/>
                <a:ext cx="854910" cy="1293634"/>
                <a:chOff x="9122592" y="3131785"/>
                <a:chExt cx="1281732" cy="1783938"/>
              </a:xfrm>
            </p:grpSpPr>
            <p:grpSp>
              <p:nvGrpSpPr>
                <p:cNvPr id="37" name="Group 36">
                  <a:extLst>
                    <a:ext uri="{FF2B5EF4-FFF2-40B4-BE49-F238E27FC236}">
                      <a16:creationId xmlns:a16="http://schemas.microsoft.com/office/drawing/2014/main" id="{46D86BBB-CFC0-4668-B091-6E701566DC3E}"/>
                    </a:ext>
                  </a:extLst>
                </p:cNvPr>
                <p:cNvGrpSpPr/>
                <p:nvPr/>
              </p:nvGrpSpPr>
              <p:grpSpPr>
                <a:xfrm>
                  <a:off x="9401390" y="3131785"/>
                  <a:ext cx="677400" cy="695428"/>
                  <a:chOff x="9401390" y="3131785"/>
                  <a:chExt cx="677400" cy="695428"/>
                </a:xfrm>
              </p:grpSpPr>
              <p:sp>
                <p:nvSpPr>
                  <p:cNvPr id="43" name="Oval 42">
                    <a:extLst>
                      <a:ext uri="{FF2B5EF4-FFF2-40B4-BE49-F238E27FC236}">
                        <a16:creationId xmlns:a16="http://schemas.microsoft.com/office/drawing/2014/main" id="{FB6D8BB3-9649-404D-9466-DE72659E4D4C}"/>
                      </a:ext>
                    </a:extLst>
                  </p:cNvPr>
                  <p:cNvSpPr/>
                  <p:nvPr/>
                </p:nvSpPr>
                <p:spPr>
                  <a:xfrm>
                    <a:off x="9401390" y="3131785"/>
                    <a:ext cx="677400" cy="695428"/>
                  </a:xfrm>
                  <a:prstGeom prst="ellipse">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A2F38AE-C18A-4CFB-B139-F97F34ADF4EF}"/>
                      </a:ext>
                    </a:extLst>
                  </p:cNvPr>
                  <p:cNvSpPr/>
                  <p:nvPr/>
                </p:nvSpPr>
                <p:spPr>
                  <a:xfrm>
                    <a:off x="9503900" y="3239842"/>
                    <a:ext cx="472379" cy="471163"/>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B8F20EA5-370B-4A67-BA96-76D240F3DEB0}"/>
                    </a:ext>
                  </a:extLst>
                </p:cNvPr>
                <p:cNvGrpSpPr/>
                <p:nvPr/>
              </p:nvGrpSpPr>
              <p:grpSpPr>
                <a:xfrm>
                  <a:off x="9122592" y="3819062"/>
                  <a:ext cx="1281732" cy="1096661"/>
                  <a:chOff x="12360702" y="3408565"/>
                  <a:chExt cx="1281732" cy="1096661"/>
                </a:xfrm>
              </p:grpSpPr>
              <p:grpSp>
                <p:nvGrpSpPr>
                  <p:cNvPr id="39" name="Group 38">
                    <a:extLst>
                      <a:ext uri="{FF2B5EF4-FFF2-40B4-BE49-F238E27FC236}">
                        <a16:creationId xmlns:a16="http://schemas.microsoft.com/office/drawing/2014/main" id="{273DDC0F-EC24-4E42-ADD4-8E46649613FB}"/>
                      </a:ext>
                    </a:extLst>
                  </p:cNvPr>
                  <p:cNvGrpSpPr/>
                  <p:nvPr/>
                </p:nvGrpSpPr>
                <p:grpSpPr>
                  <a:xfrm>
                    <a:off x="12360702" y="3408565"/>
                    <a:ext cx="1281732" cy="1096661"/>
                    <a:chOff x="9401390" y="3131785"/>
                    <a:chExt cx="677400" cy="695428"/>
                  </a:xfrm>
                </p:grpSpPr>
                <p:sp>
                  <p:nvSpPr>
                    <p:cNvPr id="41" name="Oval 40">
                      <a:extLst>
                        <a:ext uri="{FF2B5EF4-FFF2-40B4-BE49-F238E27FC236}">
                          <a16:creationId xmlns:a16="http://schemas.microsoft.com/office/drawing/2014/main" id="{76D30668-F59A-46E3-9B14-E7754C197D74}"/>
                        </a:ext>
                      </a:extLst>
                    </p:cNvPr>
                    <p:cNvSpPr/>
                    <p:nvPr/>
                  </p:nvSpPr>
                  <p:spPr>
                    <a:xfrm>
                      <a:off x="9401390" y="3131785"/>
                      <a:ext cx="677400" cy="695428"/>
                    </a:xfrm>
                    <a:prstGeom prst="ellipse">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341290C-A2F2-4250-8061-B0E02B0C5704}"/>
                        </a:ext>
                      </a:extLst>
                    </p:cNvPr>
                    <p:cNvSpPr/>
                    <p:nvPr/>
                  </p:nvSpPr>
                  <p:spPr>
                    <a:xfrm>
                      <a:off x="9454676" y="3203002"/>
                      <a:ext cx="568747" cy="508001"/>
                    </a:xfrm>
                    <a:prstGeom prst="ellipse">
                      <a:avLst/>
                    </a:prstGeom>
                    <a:solidFill>
                      <a:srgbClr val="103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id="{7ABDB388-3C9A-48B0-9D76-10DF2F3FCFEF}"/>
                      </a:ext>
                    </a:extLst>
                  </p:cNvPr>
                  <p:cNvSpPr/>
                  <p:nvPr/>
                </p:nvSpPr>
                <p:spPr>
                  <a:xfrm>
                    <a:off x="12360702" y="3951515"/>
                    <a:ext cx="1281732" cy="553711"/>
                  </a:xfrm>
                  <a:prstGeom prst="rect">
                    <a:avLst/>
                  </a:prstGeom>
                  <a:solidFill>
                    <a:srgbClr val="10355B"/>
                  </a:solidFill>
                  <a:ln>
                    <a:solidFill>
                      <a:srgbClr val="1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5" name="Content Placeholder 2">
                <a:extLst>
                  <a:ext uri="{FF2B5EF4-FFF2-40B4-BE49-F238E27FC236}">
                    <a16:creationId xmlns:a16="http://schemas.microsoft.com/office/drawing/2014/main" id="{75C38C1F-0244-4AF0-A1F1-FFE5A959073F}"/>
                  </a:ext>
                </a:extLst>
              </p:cNvPr>
              <p:cNvSpPr txBox="1">
                <a:spLocks/>
              </p:cNvSpPr>
              <p:nvPr/>
            </p:nvSpPr>
            <p:spPr>
              <a:xfrm>
                <a:off x="6724297" y="826020"/>
                <a:ext cx="5062289" cy="10251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chemeClr val="bg1"/>
                    </a:solidFill>
                  </a:rPr>
                  <a:t>We do not operate any bonus schemes and therefore have a 0% difference between </a:t>
                </a:r>
                <a:r>
                  <a:rPr lang="en-GB" sz="1600" b="1" dirty="0">
                    <a:solidFill>
                      <a:schemeClr val="accent5"/>
                    </a:solidFill>
                  </a:rPr>
                  <a:t>men</a:t>
                </a:r>
                <a:r>
                  <a:rPr lang="en-GB" sz="1600" dirty="0">
                    <a:solidFill>
                      <a:srgbClr val="000000"/>
                    </a:solidFill>
                  </a:rPr>
                  <a:t> </a:t>
                </a:r>
                <a:r>
                  <a:rPr lang="en-GB" sz="1600" dirty="0">
                    <a:solidFill>
                      <a:schemeClr val="bg1"/>
                    </a:solidFill>
                  </a:rPr>
                  <a:t>and </a:t>
                </a:r>
                <a:r>
                  <a:rPr lang="en-GB" sz="1600" b="1" dirty="0">
                    <a:solidFill>
                      <a:schemeClr val="accent6"/>
                    </a:solidFill>
                  </a:rPr>
                  <a:t>women</a:t>
                </a:r>
              </a:p>
            </p:txBody>
          </p:sp>
          <p:sp>
            <p:nvSpPr>
              <p:cNvPr id="110" name="TextBox 109">
                <a:extLst>
                  <a:ext uri="{FF2B5EF4-FFF2-40B4-BE49-F238E27FC236}">
                    <a16:creationId xmlns:a16="http://schemas.microsoft.com/office/drawing/2014/main" id="{F6A26BF7-EBDB-4823-86AC-1DB9BA9BC040}"/>
                  </a:ext>
                </a:extLst>
              </p:cNvPr>
              <p:cNvSpPr txBox="1"/>
              <p:nvPr/>
            </p:nvSpPr>
            <p:spPr>
              <a:xfrm>
                <a:off x="8830338" y="2208424"/>
                <a:ext cx="545447" cy="369332"/>
              </a:xfrm>
              <a:prstGeom prst="rect">
                <a:avLst/>
              </a:prstGeom>
              <a:noFill/>
            </p:spPr>
            <p:txBody>
              <a:bodyPr wrap="square" rtlCol="0">
                <a:spAutoFit/>
              </a:bodyPr>
              <a:lstStyle/>
              <a:p>
                <a:r>
                  <a:rPr lang="en-GB" b="1" dirty="0">
                    <a:solidFill>
                      <a:schemeClr val="bg1"/>
                    </a:solidFill>
                  </a:rPr>
                  <a:t>0%</a:t>
                </a:r>
              </a:p>
            </p:txBody>
          </p:sp>
          <p:sp>
            <p:nvSpPr>
              <p:cNvPr id="111" name="TextBox 110">
                <a:extLst>
                  <a:ext uri="{FF2B5EF4-FFF2-40B4-BE49-F238E27FC236}">
                    <a16:creationId xmlns:a16="http://schemas.microsoft.com/office/drawing/2014/main" id="{8959EB2C-2CF7-425F-BF76-4D691573CCB1}"/>
                  </a:ext>
                </a:extLst>
              </p:cNvPr>
              <p:cNvSpPr txBox="1"/>
              <p:nvPr/>
            </p:nvSpPr>
            <p:spPr>
              <a:xfrm>
                <a:off x="9887691" y="2201278"/>
                <a:ext cx="545447" cy="369332"/>
              </a:xfrm>
              <a:prstGeom prst="rect">
                <a:avLst/>
              </a:prstGeom>
              <a:noFill/>
            </p:spPr>
            <p:txBody>
              <a:bodyPr wrap="square" rtlCol="0">
                <a:spAutoFit/>
              </a:bodyPr>
              <a:lstStyle/>
              <a:p>
                <a:r>
                  <a:rPr lang="en-GB" b="1" dirty="0">
                    <a:solidFill>
                      <a:schemeClr val="bg1"/>
                    </a:solidFill>
                  </a:rPr>
                  <a:t>0%</a:t>
                </a:r>
              </a:p>
            </p:txBody>
          </p:sp>
        </p:grpSp>
        <p:grpSp>
          <p:nvGrpSpPr>
            <p:cNvPr id="12" name="Group 11">
              <a:extLst>
                <a:ext uri="{FF2B5EF4-FFF2-40B4-BE49-F238E27FC236}">
                  <a16:creationId xmlns:a16="http://schemas.microsoft.com/office/drawing/2014/main" id="{CAA70834-A74F-497F-9A82-24E0A0782CE5}"/>
                </a:ext>
              </a:extLst>
            </p:cNvPr>
            <p:cNvGrpSpPr/>
            <p:nvPr/>
          </p:nvGrpSpPr>
          <p:grpSpPr>
            <a:xfrm>
              <a:off x="7984565" y="3034950"/>
              <a:ext cx="3129697" cy="443345"/>
              <a:chOff x="7961101" y="2829273"/>
              <a:chExt cx="3345446" cy="567803"/>
            </a:xfrm>
          </p:grpSpPr>
          <p:sp>
            <p:nvSpPr>
              <p:cNvPr id="114" name="Rectangle 113">
                <a:extLst>
                  <a:ext uri="{FF2B5EF4-FFF2-40B4-BE49-F238E27FC236}">
                    <a16:creationId xmlns:a16="http://schemas.microsoft.com/office/drawing/2014/main" id="{4D1CF830-FBAC-4D29-B792-5BECBFF4B5FD}"/>
                  </a:ext>
                </a:extLst>
              </p:cNvPr>
              <p:cNvSpPr/>
              <p:nvPr/>
            </p:nvSpPr>
            <p:spPr>
              <a:xfrm>
                <a:off x="7961101" y="2829273"/>
                <a:ext cx="3342159" cy="60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5" name="Rectangle 114">
                <a:extLst>
                  <a:ext uri="{FF2B5EF4-FFF2-40B4-BE49-F238E27FC236}">
                    <a16:creationId xmlns:a16="http://schemas.microsoft.com/office/drawing/2014/main" id="{1C97DC9A-E813-4ABB-B1DA-CBF1D3B0FB8B}"/>
                  </a:ext>
                </a:extLst>
              </p:cNvPr>
              <p:cNvSpPr/>
              <p:nvPr/>
            </p:nvSpPr>
            <p:spPr>
              <a:xfrm>
                <a:off x="7964388" y="3336309"/>
                <a:ext cx="3342159" cy="60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7" name="TextBox 116">
                <a:extLst>
                  <a:ext uri="{FF2B5EF4-FFF2-40B4-BE49-F238E27FC236}">
                    <a16:creationId xmlns:a16="http://schemas.microsoft.com/office/drawing/2014/main" id="{3535D365-CA29-4C4B-BC3D-33C6FBA822B0}"/>
                  </a:ext>
                </a:extLst>
              </p:cNvPr>
              <p:cNvSpPr txBox="1"/>
              <p:nvPr/>
            </p:nvSpPr>
            <p:spPr>
              <a:xfrm>
                <a:off x="8095702" y="2949021"/>
                <a:ext cx="1434233" cy="394178"/>
              </a:xfrm>
              <a:prstGeom prst="rect">
                <a:avLst/>
              </a:prstGeom>
              <a:noFill/>
            </p:spPr>
            <p:txBody>
              <a:bodyPr wrap="square" rtlCol="0">
                <a:spAutoFit/>
              </a:bodyPr>
              <a:lstStyle/>
              <a:p>
                <a:r>
                  <a:rPr lang="en-GB" sz="1400" dirty="0">
                    <a:solidFill>
                      <a:schemeClr val="bg1"/>
                    </a:solidFill>
                  </a:rPr>
                  <a:t>MEAN     0%</a:t>
                </a:r>
              </a:p>
            </p:txBody>
          </p:sp>
          <p:sp>
            <p:nvSpPr>
              <p:cNvPr id="118" name="Rectangle 117">
                <a:extLst>
                  <a:ext uri="{FF2B5EF4-FFF2-40B4-BE49-F238E27FC236}">
                    <a16:creationId xmlns:a16="http://schemas.microsoft.com/office/drawing/2014/main" id="{D337F1D9-0A5C-4256-9728-85313AE0292A}"/>
                  </a:ext>
                </a:extLst>
              </p:cNvPr>
              <p:cNvSpPr/>
              <p:nvPr/>
            </p:nvSpPr>
            <p:spPr>
              <a:xfrm rot="5400000">
                <a:off x="9428104" y="3093078"/>
                <a:ext cx="56227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9" name="TextBox 118">
                <a:extLst>
                  <a:ext uri="{FF2B5EF4-FFF2-40B4-BE49-F238E27FC236}">
                    <a16:creationId xmlns:a16="http://schemas.microsoft.com/office/drawing/2014/main" id="{AB391F10-B83C-4914-B6DF-93FBB0B3233B}"/>
                  </a:ext>
                </a:extLst>
              </p:cNvPr>
              <p:cNvSpPr txBox="1"/>
              <p:nvPr/>
            </p:nvSpPr>
            <p:spPr>
              <a:xfrm>
                <a:off x="9817698" y="2949021"/>
                <a:ext cx="1434233" cy="394178"/>
              </a:xfrm>
              <a:prstGeom prst="rect">
                <a:avLst/>
              </a:prstGeom>
              <a:noFill/>
            </p:spPr>
            <p:txBody>
              <a:bodyPr wrap="square" rtlCol="0">
                <a:spAutoFit/>
              </a:bodyPr>
              <a:lstStyle/>
              <a:p>
                <a:r>
                  <a:rPr lang="en-GB" sz="1400" dirty="0">
                    <a:solidFill>
                      <a:schemeClr val="bg1"/>
                    </a:solidFill>
                  </a:rPr>
                  <a:t>MEDIAN   0%</a:t>
                </a:r>
              </a:p>
            </p:txBody>
          </p:sp>
        </p:grpSp>
      </p:grpSp>
      <p:sp>
        <p:nvSpPr>
          <p:cNvPr id="2" name="Title 1">
            <a:extLst>
              <a:ext uri="{FF2B5EF4-FFF2-40B4-BE49-F238E27FC236}">
                <a16:creationId xmlns:a16="http://schemas.microsoft.com/office/drawing/2014/main" id="{9B4DE1A6-8670-40DC-8D11-2893EA7EAB78}"/>
              </a:ext>
            </a:extLst>
          </p:cNvPr>
          <p:cNvSpPr>
            <a:spLocks noGrp="1"/>
          </p:cNvSpPr>
          <p:nvPr>
            <p:ph type="title"/>
          </p:nvPr>
        </p:nvSpPr>
        <p:spPr>
          <a:xfrm>
            <a:off x="405414" y="3806211"/>
            <a:ext cx="10515600" cy="625964"/>
          </a:xfrm>
        </p:spPr>
        <p:txBody>
          <a:bodyPr>
            <a:normAutofit/>
          </a:bodyPr>
          <a:lstStyle/>
          <a:p>
            <a:r>
              <a:rPr lang="en-GB" sz="2000" b="1" dirty="0">
                <a:solidFill>
                  <a:schemeClr val="bg1"/>
                </a:solidFill>
                <a:latin typeface="+mn-lt"/>
              </a:rPr>
              <a:t>Pay Quartiles</a:t>
            </a:r>
          </a:p>
        </p:txBody>
      </p:sp>
      <p:grpSp>
        <p:nvGrpSpPr>
          <p:cNvPr id="30" name="Group 29">
            <a:extLst>
              <a:ext uri="{FF2B5EF4-FFF2-40B4-BE49-F238E27FC236}">
                <a16:creationId xmlns:a16="http://schemas.microsoft.com/office/drawing/2014/main" id="{86EF465B-C9AE-4016-A8A3-8909CB861526}"/>
              </a:ext>
            </a:extLst>
          </p:cNvPr>
          <p:cNvGrpSpPr/>
          <p:nvPr/>
        </p:nvGrpSpPr>
        <p:grpSpPr>
          <a:xfrm>
            <a:off x="427554" y="914589"/>
            <a:ext cx="5538353" cy="2496472"/>
            <a:chOff x="637034" y="955997"/>
            <a:chExt cx="5538353" cy="2496472"/>
          </a:xfrm>
        </p:grpSpPr>
        <p:grpSp>
          <p:nvGrpSpPr>
            <p:cNvPr id="29" name="Group 28">
              <a:extLst>
                <a:ext uri="{FF2B5EF4-FFF2-40B4-BE49-F238E27FC236}">
                  <a16:creationId xmlns:a16="http://schemas.microsoft.com/office/drawing/2014/main" id="{2DE0A13E-9B82-42CD-8CD9-8712CAAD4E65}"/>
                </a:ext>
              </a:extLst>
            </p:cNvPr>
            <p:cNvGrpSpPr/>
            <p:nvPr/>
          </p:nvGrpSpPr>
          <p:grpSpPr>
            <a:xfrm>
              <a:off x="1544641" y="2172610"/>
              <a:ext cx="4496400" cy="1279859"/>
              <a:chOff x="1544641" y="2172610"/>
              <a:chExt cx="4496400" cy="1279859"/>
            </a:xfrm>
          </p:grpSpPr>
          <p:sp>
            <p:nvSpPr>
              <p:cNvPr id="120" name="Rectangle 119">
                <a:extLst>
                  <a:ext uri="{FF2B5EF4-FFF2-40B4-BE49-F238E27FC236}">
                    <a16:creationId xmlns:a16="http://schemas.microsoft.com/office/drawing/2014/main" id="{8ED2923F-5ED4-4EDE-A07D-7DDAD7DE7076}"/>
                  </a:ext>
                </a:extLst>
              </p:cNvPr>
              <p:cNvSpPr/>
              <p:nvPr/>
            </p:nvSpPr>
            <p:spPr>
              <a:xfrm>
                <a:off x="2698882" y="2172610"/>
                <a:ext cx="3342159" cy="60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017EFCA1-509E-4637-B162-2A4CD4886FCF}"/>
                  </a:ext>
                </a:extLst>
              </p:cNvPr>
              <p:cNvSpPr/>
              <p:nvPr/>
            </p:nvSpPr>
            <p:spPr>
              <a:xfrm>
                <a:off x="2698881" y="2696158"/>
                <a:ext cx="3342159" cy="60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a:extLst>
                  <a:ext uri="{FF2B5EF4-FFF2-40B4-BE49-F238E27FC236}">
                    <a16:creationId xmlns:a16="http://schemas.microsoft.com/office/drawing/2014/main" id="{0643C60A-C8E4-4F6D-9632-CA7A51B5351D}"/>
                  </a:ext>
                </a:extLst>
              </p:cNvPr>
              <p:cNvSpPr txBox="1"/>
              <p:nvPr/>
            </p:nvSpPr>
            <p:spPr>
              <a:xfrm>
                <a:off x="1544641" y="2806138"/>
                <a:ext cx="4437062" cy="646331"/>
              </a:xfrm>
              <a:prstGeom prst="rect">
                <a:avLst/>
              </a:prstGeom>
              <a:noFill/>
            </p:spPr>
            <p:txBody>
              <a:bodyPr wrap="square" rtlCol="0">
                <a:spAutoFit/>
              </a:bodyPr>
              <a:lstStyle/>
              <a:p>
                <a:r>
                  <a:rPr lang="en-GB" dirty="0">
                    <a:solidFill>
                      <a:schemeClr val="bg1"/>
                    </a:solidFill>
                  </a:rPr>
                  <a:t>MEDIAN </a:t>
                </a:r>
                <a:r>
                  <a:rPr lang="en-GB" b="1" dirty="0">
                    <a:solidFill>
                      <a:schemeClr val="bg1"/>
                    </a:solidFill>
                  </a:rPr>
                  <a:t>         -2.28%                           3.83</a:t>
                </a:r>
                <a:r>
                  <a:rPr lang="en-GB" dirty="0">
                    <a:solidFill>
                      <a:schemeClr val="bg1"/>
                    </a:solidFill>
                  </a:rPr>
                  <a:t>%</a:t>
                </a:r>
              </a:p>
              <a:p>
                <a:r>
                  <a:rPr lang="en-GB">
                    <a:solidFill>
                      <a:schemeClr val="bg1"/>
                    </a:solidFill>
                  </a:rPr>
                  <a:t>MEAN  </a:t>
                </a:r>
                <a:r>
                  <a:rPr lang="en-GB" b="1">
                    <a:solidFill>
                      <a:schemeClr val="bg1"/>
                    </a:solidFill>
                  </a:rPr>
                  <a:t>            1.40%                             </a:t>
                </a:r>
                <a:r>
                  <a:rPr lang="en-GB" b="1" dirty="0">
                    <a:solidFill>
                      <a:schemeClr val="bg1"/>
                    </a:solidFill>
                  </a:rPr>
                  <a:t>3.81</a:t>
                </a:r>
                <a:r>
                  <a:rPr lang="en-GB" dirty="0">
                    <a:solidFill>
                      <a:schemeClr val="bg1"/>
                    </a:solidFill>
                  </a:rPr>
                  <a:t>%</a:t>
                </a:r>
              </a:p>
            </p:txBody>
          </p:sp>
          <p:sp>
            <p:nvSpPr>
              <p:cNvPr id="125" name="TextBox 124">
                <a:extLst>
                  <a:ext uri="{FF2B5EF4-FFF2-40B4-BE49-F238E27FC236}">
                    <a16:creationId xmlns:a16="http://schemas.microsoft.com/office/drawing/2014/main" id="{65E4CDA9-6EEF-488A-97BE-4D8C44A52FE6}"/>
                  </a:ext>
                </a:extLst>
              </p:cNvPr>
              <p:cNvSpPr txBox="1"/>
              <p:nvPr/>
            </p:nvSpPr>
            <p:spPr>
              <a:xfrm>
                <a:off x="2819754" y="2285553"/>
                <a:ext cx="3062801" cy="369332"/>
              </a:xfrm>
              <a:prstGeom prst="rect">
                <a:avLst/>
              </a:prstGeom>
              <a:noFill/>
            </p:spPr>
            <p:txBody>
              <a:bodyPr wrap="square" rtlCol="0">
                <a:spAutoFit/>
              </a:bodyPr>
              <a:lstStyle/>
              <a:p>
                <a:r>
                  <a:rPr lang="en-GB" b="1" dirty="0">
                    <a:solidFill>
                      <a:schemeClr val="bg1"/>
                    </a:solidFill>
                  </a:rPr>
                  <a:t>    2021                           </a:t>
                </a:r>
                <a:r>
                  <a:rPr lang="en-GB" dirty="0">
                    <a:solidFill>
                      <a:schemeClr val="bg1"/>
                    </a:solidFill>
                  </a:rPr>
                  <a:t>2020</a:t>
                </a:r>
              </a:p>
            </p:txBody>
          </p:sp>
        </p:grpSp>
        <p:grpSp>
          <p:nvGrpSpPr>
            <p:cNvPr id="28" name="Group 27">
              <a:extLst>
                <a:ext uri="{FF2B5EF4-FFF2-40B4-BE49-F238E27FC236}">
                  <a16:creationId xmlns:a16="http://schemas.microsoft.com/office/drawing/2014/main" id="{3DEFE05C-6EC5-4E4C-AAE7-07A69BED4650}"/>
                </a:ext>
              </a:extLst>
            </p:cNvPr>
            <p:cNvGrpSpPr/>
            <p:nvPr/>
          </p:nvGrpSpPr>
          <p:grpSpPr>
            <a:xfrm>
              <a:off x="637034" y="955997"/>
              <a:ext cx="5538353" cy="1084638"/>
              <a:chOff x="474393" y="1127703"/>
              <a:chExt cx="5538353" cy="1084638"/>
            </a:xfrm>
          </p:grpSpPr>
          <p:sp>
            <p:nvSpPr>
              <p:cNvPr id="124" name="Title 1">
                <a:extLst>
                  <a:ext uri="{FF2B5EF4-FFF2-40B4-BE49-F238E27FC236}">
                    <a16:creationId xmlns:a16="http://schemas.microsoft.com/office/drawing/2014/main" id="{B12D5DFB-9F77-4F85-981D-49C73059813C}"/>
                  </a:ext>
                </a:extLst>
              </p:cNvPr>
              <p:cNvSpPr txBox="1">
                <a:spLocks/>
              </p:cNvSpPr>
              <p:nvPr/>
            </p:nvSpPr>
            <p:spPr>
              <a:xfrm>
                <a:off x="476064" y="1127703"/>
                <a:ext cx="3335044" cy="625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mn-lt"/>
                  </a:rPr>
                  <a:t>Pay</a:t>
                </a:r>
              </a:p>
            </p:txBody>
          </p:sp>
          <p:sp>
            <p:nvSpPr>
              <p:cNvPr id="27" name="Rectangle 26">
                <a:extLst>
                  <a:ext uri="{FF2B5EF4-FFF2-40B4-BE49-F238E27FC236}">
                    <a16:creationId xmlns:a16="http://schemas.microsoft.com/office/drawing/2014/main" id="{00CCD078-2A7E-4104-8514-2459CE8551F7}"/>
                  </a:ext>
                </a:extLst>
              </p:cNvPr>
              <p:cNvSpPr/>
              <p:nvPr/>
            </p:nvSpPr>
            <p:spPr>
              <a:xfrm>
                <a:off x="474393" y="1627566"/>
                <a:ext cx="5538353" cy="584775"/>
              </a:xfrm>
              <a:prstGeom prst="rect">
                <a:avLst/>
              </a:prstGeom>
            </p:spPr>
            <p:txBody>
              <a:bodyPr wrap="square">
                <a:spAutoFit/>
              </a:bodyPr>
              <a:lstStyle/>
              <a:p>
                <a:pPr lvl="0"/>
                <a:r>
                  <a:rPr lang="en-GB" sz="1600" dirty="0">
                    <a:solidFill>
                      <a:schemeClr val="bg1"/>
                    </a:solidFill>
                  </a:rPr>
                  <a:t>Our results show that women earn £0.96 for every £1 that men earn when comparing median hourly wages</a:t>
                </a:r>
              </a:p>
            </p:txBody>
          </p:sp>
        </p:grpSp>
      </p:grpSp>
      <p:graphicFrame>
        <p:nvGraphicFramePr>
          <p:cNvPr id="50" name="Chart 49">
            <a:extLst>
              <a:ext uri="{FF2B5EF4-FFF2-40B4-BE49-F238E27FC236}">
                <a16:creationId xmlns:a16="http://schemas.microsoft.com/office/drawing/2014/main" id="{13E7C9A9-C45C-4FAF-9BBE-07156645F947}"/>
              </a:ext>
            </a:extLst>
          </p:cNvPr>
          <p:cNvGraphicFramePr>
            <a:graphicFrameLocks/>
          </p:cNvGraphicFramePr>
          <p:nvPr>
            <p:extLst>
              <p:ext uri="{D42A27DB-BD31-4B8C-83A1-F6EECF244321}">
                <p14:modId xmlns:p14="http://schemas.microsoft.com/office/powerpoint/2010/main" val="2115651364"/>
              </p:ext>
            </p:extLst>
          </p:nvPr>
        </p:nvGraphicFramePr>
        <p:xfrm>
          <a:off x="0" y="4775334"/>
          <a:ext cx="3764269" cy="2722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49EC10A-F62F-4D3C-8DC2-B88AFE662FCF}"/>
              </a:ext>
            </a:extLst>
          </p:cNvPr>
          <p:cNvGraphicFramePr/>
          <p:nvPr>
            <p:extLst>
              <p:ext uri="{D42A27DB-BD31-4B8C-83A1-F6EECF244321}">
                <p14:modId xmlns:p14="http://schemas.microsoft.com/office/powerpoint/2010/main" val="4038523379"/>
              </p:ext>
            </p:extLst>
          </p:nvPr>
        </p:nvGraphicFramePr>
        <p:xfrm>
          <a:off x="80721" y="4710781"/>
          <a:ext cx="2700580" cy="2067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C2EAF8A1-40FE-42A0-A112-C24BF8EB9A00}"/>
              </a:ext>
            </a:extLst>
          </p:cNvPr>
          <p:cNvGraphicFramePr/>
          <p:nvPr>
            <p:extLst>
              <p:ext uri="{D42A27DB-BD31-4B8C-83A1-F6EECF244321}">
                <p14:modId xmlns:p14="http://schemas.microsoft.com/office/powerpoint/2010/main" val="2853862487"/>
              </p:ext>
            </p:extLst>
          </p:nvPr>
        </p:nvGraphicFramePr>
        <p:xfrm>
          <a:off x="3097519" y="4827145"/>
          <a:ext cx="2957215" cy="19224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E65FC354-D00D-45D1-B3B0-D86ABAEFC2D4}"/>
              </a:ext>
            </a:extLst>
          </p:cNvPr>
          <p:cNvGraphicFramePr/>
          <p:nvPr>
            <p:extLst>
              <p:ext uri="{D42A27DB-BD31-4B8C-83A1-F6EECF244321}">
                <p14:modId xmlns:p14="http://schemas.microsoft.com/office/powerpoint/2010/main" val="3386038590"/>
              </p:ext>
            </p:extLst>
          </p:nvPr>
        </p:nvGraphicFramePr>
        <p:xfrm>
          <a:off x="5673076" y="4775334"/>
          <a:ext cx="2604150" cy="19224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41C06AAF-CB9D-4268-805D-790AE6807611}"/>
              </a:ext>
            </a:extLst>
          </p:cNvPr>
          <p:cNvGraphicFramePr/>
          <p:nvPr>
            <p:extLst>
              <p:ext uri="{D42A27DB-BD31-4B8C-83A1-F6EECF244321}">
                <p14:modId xmlns:p14="http://schemas.microsoft.com/office/powerpoint/2010/main" val="706934154"/>
              </p:ext>
            </p:extLst>
          </p:nvPr>
        </p:nvGraphicFramePr>
        <p:xfrm>
          <a:off x="8573731" y="4878836"/>
          <a:ext cx="2957215" cy="18430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86034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71AA6F7A8A3844957ED2CFE8D51BB4" ma:contentTypeVersion="12" ma:contentTypeDescription="Create a new document." ma:contentTypeScope="" ma:versionID="d9157af70ea9779e9a09507ba4a8e201">
  <xsd:schema xmlns:xsd="http://www.w3.org/2001/XMLSchema" xmlns:xs="http://www.w3.org/2001/XMLSchema" xmlns:p="http://schemas.microsoft.com/office/2006/metadata/properties" xmlns:ns3="82649efc-2650-41c5-a623-d22da7093749" xmlns:ns4="c75f7722-cdbd-4594-9c25-a22764f24262" targetNamespace="http://schemas.microsoft.com/office/2006/metadata/properties" ma:root="true" ma:fieldsID="4a3841f849b30a7045630471828eeed4" ns3:_="" ns4:_="">
    <xsd:import namespace="82649efc-2650-41c5-a623-d22da7093749"/>
    <xsd:import namespace="c75f7722-cdbd-4594-9c25-a22764f2426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649efc-2650-41c5-a623-d22da70937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5f7722-cdbd-4594-9c25-a22764f2426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85AB97-D592-4340-9F5F-92789202F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649efc-2650-41c5-a623-d22da7093749"/>
    <ds:schemaRef ds:uri="c75f7722-cdbd-4594-9c25-a22764f24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7C12AD-800C-4D39-BE80-04EDB3C67A9A}">
  <ds:schemaRefs>
    <ds:schemaRef ds:uri="http://schemas.microsoft.com/sharepoint/v3/contenttype/forms"/>
  </ds:schemaRefs>
</ds:datastoreItem>
</file>

<file path=customXml/itemProps3.xml><?xml version="1.0" encoding="utf-8"?>
<ds:datastoreItem xmlns:ds="http://schemas.openxmlformats.org/officeDocument/2006/customXml" ds:itemID="{3EE18F3B-9C76-4A78-9918-0283D0D2DE5C}">
  <ds:schemaRefs>
    <ds:schemaRef ds:uri="http://schemas.openxmlformats.org/package/2006/metadata/core-properties"/>
    <ds:schemaRef ds:uri="82649efc-2650-41c5-a623-d22da7093749"/>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c75f7722-cdbd-4594-9c25-a22764f242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2697</TotalTime>
  <Words>800</Words>
  <Application>Microsoft Office PowerPoint</Application>
  <PresentationFormat>Widescreen</PresentationFormat>
  <Paragraphs>51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Coventry City Council</vt:lpstr>
      <vt:lpstr>A Note from Susanna Newing,  Director of Human Resources</vt:lpstr>
      <vt:lpstr>PowerPoint Presentation</vt:lpstr>
      <vt:lpstr>Pay Quartiles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Coventry City Council</dc:title>
  <dc:creator>Buckley, Lucille</dc:creator>
  <cp:lastModifiedBy>Hook, Alison</cp:lastModifiedBy>
  <cp:revision>73</cp:revision>
  <cp:lastPrinted>2020-01-28T16:18:43Z</cp:lastPrinted>
  <dcterms:created xsi:type="dcterms:W3CDTF">2020-01-28T14:52:34Z</dcterms:created>
  <dcterms:modified xsi:type="dcterms:W3CDTF">2023-01-04T15:01:58Z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0x0101005071AA6F7A8A3844957ED2CFE8D51BB4</vt:lpwstr>
  </property>
</Properties>
</file>