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0" r:id="rId2"/>
  </p:sldMasterIdLst>
  <p:notesMasterIdLst>
    <p:notesMasterId r:id="rId51"/>
  </p:notesMasterIdLst>
  <p:sldIdLst>
    <p:sldId id="256" r:id="rId3"/>
    <p:sldId id="259" r:id="rId4"/>
    <p:sldId id="257" r:id="rId5"/>
    <p:sldId id="267" r:id="rId6"/>
    <p:sldId id="260" r:id="rId7"/>
    <p:sldId id="333" r:id="rId8"/>
    <p:sldId id="268" r:id="rId9"/>
    <p:sldId id="288" r:id="rId10"/>
    <p:sldId id="266" r:id="rId11"/>
    <p:sldId id="270" r:id="rId12"/>
    <p:sldId id="272" r:id="rId13"/>
    <p:sldId id="313" r:id="rId14"/>
    <p:sldId id="258" r:id="rId15"/>
    <p:sldId id="289" r:id="rId16"/>
    <p:sldId id="318" r:id="rId17"/>
    <p:sldId id="274" r:id="rId18"/>
    <p:sldId id="319" r:id="rId19"/>
    <p:sldId id="290" r:id="rId20"/>
    <p:sldId id="275" r:id="rId21"/>
    <p:sldId id="271" r:id="rId22"/>
    <p:sldId id="276" r:id="rId23"/>
    <p:sldId id="277" r:id="rId24"/>
    <p:sldId id="279" r:id="rId25"/>
    <p:sldId id="320" r:id="rId26"/>
    <p:sldId id="278" r:id="rId27"/>
    <p:sldId id="280" r:id="rId28"/>
    <p:sldId id="281" r:id="rId29"/>
    <p:sldId id="282" r:id="rId30"/>
    <p:sldId id="283" r:id="rId31"/>
    <p:sldId id="321" r:id="rId32"/>
    <p:sldId id="284" r:id="rId33"/>
    <p:sldId id="285" r:id="rId34"/>
    <p:sldId id="287" r:id="rId35"/>
    <p:sldId id="291" r:id="rId36"/>
    <p:sldId id="292" r:id="rId37"/>
    <p:sldId id="312" r:id="rId38"/>
    <p:sldId id="295" r:id="rId39"/>
    <p:sldId id="296" r:id="rId40"/>
    <p:sldId id="297" r:id="rId41"/>
    <p:sldId id="299" r:id="rId42"/>
    <p:sldId id="335" r:id="rId43"/>
    <p:sldId id="307" r:id="rId44"/>
    <p:sldId id="308" r:id="rId45"/>
    <p:sldId id="309" r:id="rId46"/>
    <p:sldId id="322" r:id="rId47"/>
    <p:sldId id="310" r:id="rId48"/>
    <p:sldId id="311" r:id="rId49"/>
    <p:sldId id="306" r:id="rId50"/>
  </p:sldIdLst>
  <p:sldSz cx="18288000" cy="10287000"/>
  <p:notesSz cx="6858000" cy="9144000"/>
  <p:embeddedFontLst>
    <p:embeddedFont>
      <p:font typeface="Arial" panose="020B0604020202020204" pitchFamily="34" charset="0"/>
      <p:regular r:id="rId52"/>
    </p:embeddedFont>
    <p:embeddedFont>
      <p:font typeface="Arial Bold" panose="020B0704020202020204" pitchFamily="34" charset="0"/>
      <p:regular r:id="rId53"/>
      <p:bold r:id="rId54"/>
    </p:embeddedFont>
    <p:embeddedFont>
      <p:font typeface="Calibri" panose="020F0502020204030204" pitchFamily="34" charset="0"/>
      <p:regular r:id="rId55"/>
      <p:bold r:id="rId56"/>
      <p:italic r:id="rId57"/>
      <p:boldItalic r:id="rId58"/>
    </p:embeddedFont>
    <p:embeddedFont>
      <p:font typeface="Clear Sans Bold" panose="020B0604020202020204" charset="0"/>
      <p:regular r:id="rId59"/>
    </p:embeddedFont>
  </p:embeddedFontLst>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enda" id="{4C42961A-91B5-4CE6-BBEB-DACE70E16ACE}">
          <p14:sldIdLst/>
        </p14:section>
        <p14:section name="Introduction" id="{9C0462ED-FFA0-4ED1-99F3-B22BEEAC0B04}">
          <p14:sldIdLst>
            <p14:sldId id="256"/>
            <p14:sldId id="259"/>
            <p14:sldId id="257"/>
          </p14:sldIdLst>
        </p14:section>
        <p14:section name="About the Speaker and Carbon Reduction" id="{B0B99A5E-D5CF-4D42-B24A-23F911E98448}">
          <p14:sldIdLst>
            <p14:sldId id="267"/>
            <p14:sldId id="260"/>
          </p14:sldIdLst>
        </p14:section>
        <p14:section name="Energy Efficiency Measures and Examples" id="{4D266EEB-256E-428A-B1DB-D5BEE762534F}">
          <p14:sldIdLst>
            <p14:sldId id="333"/>
            <p14:sldId id="268"/>
            <p14:sldId id="288"/>
            <p14:sldId id="266"/>
            <p14:sldId id="270"/>
            <p14:sldId id="272"/>
            <p14:sldId id="313"/>
            <p14:sldId id="258"/>
            <p14:sldId id="289"/>
            <p14:sldId id="318"/>
            <p14:sldId id="274"/>
            <p14:sldId id="319"/>
            <p14:sldId id="290"/>
            <p14:sldId id="275"/>
            <p14:sldId id="271"/>
            <p14:sldId id="276"/>
            <p14:sldId id="277"/>
            <p14:sldId id="279"/>
            <p14:sldId id="320"/>
            <p14:sldId id="278"/>
            <p14:sldId id="280"/>
            <p14:sldId id="281"/>
            <p14:sldId id="282"/>
            <p14:sldId id="283"/>
            <p14:sldId id="321"/>
            <p14:sldId id="284"/>
            <p14:sldId id="285"/>
            <p14:sldId id="287"/>
            <p14:sldId id="291"/>
            <p14:sldId id="292"/>
            <p14:sldId id="312"/>
          </p14:sldIdLst>
        </p14:section>
        <p14:section name="Decarbonisation Net Zero Programme" id="{DB2CE9A3-700C-4ACF-A599-0934A6557868}">
          <p14:sldIdLst>
            <p14:sldId id="295"/>
            <p14:sldId id="296"/>
            <p14:sldId id="297"/>
            <p14:sldId id="299"/>
          </p14:sldIdLst>
        </p14:section>
        <p14:section name="Other Resources" id="{FD689025-9FB4-4CEC-8872-6B8489EAE5B5}">
          <p14:sldIdLst>
            <p14:sldId id="335"/>
            <p14:sldId id="307"/>
            <p14:sldId id="308"/>
            <p14:sldId id="309"/>
          </p14:sldIdLst>
        </p14:section>
        <p14:section name="Conclusion" id="{64966B04-DD75-4D57-9BC0-4BE2742453B9}">
          <p14:sldIdLst>
            <p14:sldId id="322"/>
            <p14:sldId id="310"/>
            <p14:sldId id="311"/>
            <p14:sldId id="3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E55BEF-925F-1401-F316-30CFC5F93B9C}" name="Ashmita Chitlangia" initials="AC" userId="uGZ+1Z2yN9hnuSiZ2rCJRoP+SzDgFZKhAThDN65S3D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03750-B1B6-8429-6E35-AA863303D777}" v="1" dt="2024-01-18T15:32:50.815"/>
    <p1510:client id="{8B0E961F-BB1B-498C-8F2A-7A232A3A432A}" v="28" dt="2024-01-18T15:37:36.5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12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tags" Target="tags/tag1.xml"/><Relationship Id="rId6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vlea, Maria" userId="S::cvmar173@coventry.gov.uk::4bdbff5f-f003-4945-bf9a-dd67c3b08000" providerId="AD" clId="Web-{1F403750-B1B6-8429-6E35-AA863303D777}"/>
    <pc:docChg chg="addSld modSld sldOrd addSection modSection">
      <pc:chgData name="Covlea, Maria" userId="S::cvmar173@coventry.gov.uk::4bdbff5f-f003-4945-bf9a-dd67c3b08000" providerId="AD" clId="Web-{1F403750-B1B6-8429-6E35-AA863303D777}" dt="2024-01-18T15:32:50.893" v="1" actId="34807"/>
      <pc:docMkLst>
        <pc:docMk/>
      </pc:docMkLst>
      <pc:sldChg chg="ord">
        <pc:chgData name="Covlea, Maria" userId="S::cvmar173@coventry.gov.uk::4bdbff5f-f003-4945-bf9a-dd67c3b08000" providerId="AD" clId="Web-{1F403750-B1B6-8429-6E35-AA863303D777}" dt="2024-01-18T15:32:50.815" v="0" actId="34807"/>
        <pc:sldMkLst>
          <pc:docMk/>
          <pc:sldMk cId="0" sldId="256"/>
        </pc:sldMkLst>
      </pc:sldChg>
      <pc:sldChg chg="ord">
        <pc:chgData name="Covlea, Maria" userId="S::cvmar173@coventry.gov.uk::4bdbff5f-f003-4945-bf9a-dd67c3b08000" providerId="AD" clId="Web-{1F403750-B1B6-8429-6E35-AA863303D777}" dt="2024-01-18T15:32:50.815" v="0" actId="34807"/>
        <pc:sldMkLst>
          <pc:docMk/>
          <pc:sldMk cId="0" sldId="257"/>
        </pc:sldMkLst>
      </pc:sldChg>
      <pc:sldChg chg="ord">
        <pc:chgData name="Covlea, Maria" userId="S::cvmar173@coventry.gov.uk::4bdbff5f-f003-4945-bf9a-dd67c3b08000" providerId="AD" clId="Web-{1F403750-B1B6-8429-6E35-AA863303D777}" dt="2024-01-18T15:32:50.815" v="0" actId="34807"/>
        <pc:sldMkLst>
          <pc:docMk/>
          <pc:sldMk cId="0" sldId="258"/>
        </pc:sldMkLst>
      </pc:sldChg>
      <pc:sldChg chg="ord">
        <pc:chgData name="Covlea, Maria" userId="S::cvmar173@coventry.gov.uk::4bdbff5f-f003-4945-bf9a-dd67c3b08000" providerId="AD" clId="Web-{1F403750-B1B6-8429-6E35-AA863303D777}" dt="2024-01-18T15:32:50.815" v="0" actId="34807"/>
        <pc:sldMkLst>
          <pc:docMk/>
          <pc:sldMk cId="0" sldId="259"/>
        </pc:sldMkLst>
      </pc:sldChg>
      <pc:sldChg chg="ord">
        <pc:chgData name="Covlea, Maria" userId="S::cvmar173@coventry.gov.uk::4bdbff5f-f003-4945-bf9a-dd67c3b08000" providerId="AD" clId="Web-{1F403750-B1B6-8429-6E35-AA863303D777}" dt="2024-01-18T15:32:50.815" v="0" actId="34807"/>
        <pc:sldMkLst>
          <pc:docMk/>
          <pc:sldMk cId="0" sldId="260"/>
        </pc:sldMkLst>
      </pc:sldChg>
      <pc:sldChg chg="ord">
        <pc:chgData name="Covlea, Maria" userId="S::cvmar173@coventry.gov.uk::4bdbff5f-f003-4945-bf9a-dd67c3b08000" providerId="AD" clId="Web-{1F403750-B1B6-8429-6E35-AA863303D777}" dt="2024-01-18T15:32:50.815" v="0" actId="34807"/>
        <pc:sldMkLst>
          <pc:docMk/>
          <pc:sldMk cId="2898738425" sldId="266"/>
        </pc:sldMkLst>
      </pc:sldChg>
      <pc:sldChg chg="ord">
        <pc:chgData name="Covlea, Maria" userId="S::cvmar173@coventry.gov.uk::4bdbff5f-f003-4945-bf9a-dd67c3b08000" providerId="AD" clId="Web-{1F403750-B1B6-8429-6E35-AA863303D777}" dt="2024-01-18T15:32:50.815" v="0" actId="34807"/>
        <pc:sldMkLst>
          <pc:docMk/>
          <pc:sldMk cId="2164223449" sldId="267"/>
        </pc:sldMkLst>
      </pc:sldChg>
      <pc:sldChg chg="ord">
        <pc:chgData name="Covlea, Maria" userId="S::cvmar173@coventry.gov.uk::4bdbff5f-f003-4945-bf9a-dd67c3b08000" providerId="AD" clId="Web-{1F403750-B1B6-8429-6E35-AA863303D777}" dt="2024-01-18T15:32:50.815" v="0" actId="34807"/>
        <pc:sldMkLst>
          <pc:docMk/>
          <pc:sldMk cId="1046438029" sldId="268"/>
        </pc:sldMkLst>
      </pc:sldChg>
      <pc:sldChg chg="ord">
        <pc:chgData name="Covlea, Maria" userId="S::cvmar173@coventry.gov.uk::4bdbff5f-f003-4945-bf9a-dd67c3b08000" providerId="AD" clId="Web-{1F403750-B1B6-8429-6E35-AA863303D777}" dt="2024-01-18T15:32:50.815" v="0" actId="34807"/>
        <pc:sldMkLst>
          <pc:docMk/>
          <pc:sldMk cId="1279738105" sldId="270"/>
        </pc:sldMkLst>
      </pc:sldChg>
      <pc:sldChg chg="ord">
        <pc:chgData name="Covlea, Maria" userId="S::cvmar173@coventry.gov.uk::4bdbff5f-f003-4945-bf9a-dd67c3b08000" providerId="AD" clId="Web-{1F403750-B1B6-8429-6E35-AA863303D777}" dt="2024-01-18T15:32:50.815" v="0" actId="34807"/>
        <pc:sldMkLst>
          <pc:docMk/>
          <pc:sldMk cId="798107948" sldId="271"/>
        </pc:sldMkLst>
      </pc:sldChg>
      <pc:sldChg chg="ord">
        <pc:chgData name="Covlea, Maria" userId="S::cvmar173@coventry.gov.uk::4bdbff5f-f003-4945-bf9a-dd67c3b08000" providerId="AD" clId="Web-{1F403750-B1B6-8429-6E35-AA863303D777}" dt="2024-01-18T15:32:50.815" v="0" actId="34807"/>
        <pc:sldMkLst>
          <pc:docMk/>
          <pc:sldMk cId="2865854598" sldId="272"/>
        </pc:sldMkLst>
      </pc:sldChg>
      <pc:sldChg chg="ord">
        <pc:chgData name="Covlea, Maria" userId="S::cvmar173@coventry.gov.uk::4bdbff5f-f003-4945-bf9a-dd67c3b08000" providerId="AD" clId="Web-{1F403750-B1B6-8429-6E35-AA863303D777}" dt="2024-01-18T15:32:50.815" v="0" actId="34807"/>
        <pc:sldMkLst>
          <pc:docMk/>
          <pc:sldMk cId="1350121569" sldId="274"/>
        </pc:sldMkLst>
      </pc:sldChg>
      <pc:sldChg chg="ord">
        <pc:chgData name="Covlea, Maria" userId="S::cvmar173@coventry.gov.uk::4bdbff5f-f003-4945-bf9a-dd67c3b08000" providerId="AD" clId="Web-{1F403750-B1B6-8429-6E35-AA863303D777}" dt="2024-01-18T15:32:50.815" v="0" actId="34807"/>
        <pc:sldMkLst>
          <pc:docMk/>
          <pc:sldMk cId="2923387505" sldId="275"/>
        </pc:sldMkLst>
      </pc:sldChg>
      <pc:sldChg chg="ord">
        <pc:chgData name="Covlea, Maria" userId="S::cvmar173@coventry.gov.uk::4bdbff5f-f003-4945-bf9a-dd67c3b08000" providerId="AD" clId="Web-{1F403750-B1B6-8429-6E35-AA863303D777}" dt="2024-01-18T15:32:50.815" v="0" actId="34807"/>
        <pc:sldMkLst>
          <pc:docMk/>
          <pc:sldMk cId="1445629104" sldId="276"/>
        </pc:sldMkLst>
      </pc:sldChg>
      <pc:sldChg chg="ord">
        <pc:chgData name="Covlea, Maria" userId="S::cvmar173@coventry.gov.uk::4bdbff5f-f003-4945-bf9a-dd67c3b08000" providerId="AD" clId="Web-{1F403750-B1B6-8429-6E35-AA863303D777}" dt="2024-01-18T15:32:50.815" v="0" actId="34807"/>
        <pc:sldMkLst>
          <pc:docMk/>
          <pc:sldMk cId="3114453384" sldId="277"/>
        </pc:sldMkLst>
      </pc:sldChg>
      <pc:sldChg chg="ord">
        <pc:chgData name="Covlea, Maria" userId="S::cvmar173@coventry.gov.uk::4bdbff5f-f003-4945-bf9a-dd67c3b08000" providerId="AD" clId="Web-{1F403750-B1B6-8429-6E35-AA863303D777}" dt="2024-01-18T15:32:50.815" v="0" actId="34807"/>
        <pc:sldMkLst>
          <pc:docMk/>
          <pc:sldMk cId="3050169176" sldId="278"/>
        </pc:sldMkLst>
      </pc:sldChg>
      <pc:sldChg chg="ord">
        <pc:chgData name="Covlea, Maria" userId="S::cvmar173@coventry.gov.uk::4bdbff5f-f003-4945-bf9a-dd67c3b08000" providerId="AD" clId="Web-{1F403750-B1B6-8429-6E35-AA863303D777}" dt="2024-01-18T15:32:50.815" v="0" actId="34807"/>
        <pc:sldMkLst>
          <pc:docMk/>
          <pc:sldMk cId="3001540257" sldId="279"/>
        </pc:sldMkLst>
      </pc:sldChg>
      <pc:sldChg chg="ord">
        <pc:chgData name="Covlea, Maria" userId="S::cvmar173@coventry.gov.uk::4bdbff5f-f003-4945-bf9a-dd67c3b08000" providerId="AD" clId="Web-{1F403750-B1B6-8429-6E35-AA863303D777}" dt="2024-01-18T15:32:50.815" v="0" actId="34807"/>
        <pc:sldMkLst>
          <pc:docMk/>
          <pc:sldMk cId="805189756" sldId="280"/>
        </pc:sldMkLst>
      </pc:sldChg>
      <pc:sldChg chg="ord">
        <pc:chgData name="Covlea, Maria" userId="S::cvmar173@coventry.gov.uk::4bdbff5f-f003-4945-bf9a-dd67c3b08000" providerId="AD" clId="Web-{1F403750-B1B6-8429-6E35-AA863303D777}" dt="2024-01-18T15:32:50.815" v="0" actId="34807"/>
        <pc:sldMkLst>
          <pc:docMk/>
          <pc:sldMk cId="2619312337" sldId="281"/>
        </pc:sldMkLst>
      </pc:sldChg>
      <pc:sldChg chg="ord">
        <pc:chgData name="Covlea, Maria" userId="S::cvmar173@coventry.gov.uk::4bdbff5f-f003-4945-bf9a-dd67c3b08000" providerId="AD" clId="Web-{1F403750-B1B6-8429-6E35-AA863303D777}" dt="2024-01-18T15:32:50.815" v="0" actId="34807"/>
        <pc:sldMkLst>
          <pc:docMk/>
          <pc:sldMk cId="1618853177" sldId="282"/>
        </pc:sldMkLst>
      </pc:sldChg>
      <pc:sldChg chg="ord">
        <pc:chgData name="Covlea, Maria" userId="S::cvmar173@coventry.gov.uk::4bdbff5f-f003-4945-bf9a-dd67c3b08000" providerId="AD" clId="Web-{1F403750-B1B6-8429-6E35-AA863303D777}" dt="2024-01-18T15:32:50.815" v="0" actId="34807"/>
        <pc:sldMkLst>
          <pc:docMk/>
          <pc:sldMk cId="25475175" sldId="283"/>
        </pc:sldMkLst>
      </pc:sldChg>
      <pc:sldChg chg="ord">
        <pc:chgData name="Covlea, Maria" userId="S::cvmar173@coventry.gov.uk::4bdbff5f-f003-4945-bf9a-dd67c3b08000" providerId="AD" clId="Web-{1F403750-B1B6-8429-6E35-AA863303D777}" dt="2024-01-18T15:32:50.815" v="0" actId="34807"/>
        <pc:sldMkLst>
          <pc:docMk/>
          <pc:sldMk cId="451795538" sldId="284"/>
        </pc:sldMkLst>
      </pc:sldChg>
      <pc:sldChg chg="ord">
        <pc:chgData name="Covlea, Maria" userId="S::cvmar173@coventry.gov.uk::4bdbff5f-f003-4945-bf9a-dd67c3b08000" providerId="AD" clId="Web-{1F403750-B1B6-8429-6E35-AA863303D777}" dt="2024-01-18T15:32:50.815" v="0" actId="34807"/>
        <pc:sldMkLst>
          <pc:docMk/>
          <pc:sldMk cId="1458780672" sldId="285"/>
        </pc:sldMkLst>
      </pc:sldChg>
      <pc:sldChg chg="ord">
        <pc:chgData name="Covlea, Maria" userId="S::cvmar173@coventry.gov.uk::4bdbff5f-f003-4945-bf9a-dd67c3b08000" providerId="AD" clId="Web-{1F403750-B1B6-8429-6E35-AA863303D777}" dt="2024-01-18T15:32:50.815" v="0" actId="34807"/>
        <pc:sldMkLst>
          <pc:docMk/>
          <pc:sldMk cId="4125867790" sldId="287"/>
        </pc:sldMkLst>
      </pc:sldChg>
      <pc:sldChg chg="ord">
        <pc:chgData name="Covlea, Maria" userId="S::cvmar173@coventry.gov.uk::4bdbff5f-f003-4945-bf9a-dd67c3b08000" providerId="AD" clId="Web-{1F403750-B1B6-8429-6E35-AA863303D777}" dt="2024-01-18T15:32:50.815" v="0" actId="34807"/>
        <pc:sldMkLst>
          <pc:docMk/>
          <pc:sldMk cId="2361678787" sldId="288"/>
        </pc:sldMkLst>
      </pc:sldChg>
      <pc:sldChg chg="ord">
        <pc:chgData name="Covlea, Maria" userId="S::cvmar173@coventry.gov.uk::4bdbff5f-f003-4945-bf9a-dd67c3b08000" providerId="AD" clId="Web-{1F403750-B1B6-8429-6E35-AA863303D777}" dt="2024-01-18T15:32:50.815" v="0" actId="34807"/>
        <pc:sldMkLst>
          <pc:docMk/>
          <pc:sldMk cId="711280187" sldId="289"/>
        </pc:sldMkLst>
      </pc:sldChg>
      <pc:sldChg chg="ord">
        <pc:chgData name="Covlea, Maria" userId="S::cvmar173@coventry.gov.uk::4bdbff5f-f003-4945-bf9a-dd67c3b08000" providerId="AD" clId="Web-{1F403750-B1B6-8429-6E35-AA863303D777}" dt="2024-01-18T15:32:50.815" v="0" actId="34807"/>
        <pc:sldMkLst>
          <pc:docMk/>
          <pc:sldMk cId="2066906173" sldId="290"/>
        </pc:sldMkLst>
      </pc:sldChg>
      <pc:sldChg chg="ord">
        <pc:chgData name="Covlea, Maria" userId="S::cvmar173@coventry.gov.uk::4bdbff5f-f003-4945-bf9a-dd67c3b08000" providerId="AD" clId="Web-{1F403750-B1B6-8429-6E35-AA863303D777}" dt="2024-01-18T15:32:50.815" v="0" actId="34807"/>
        <pc:sldMkLst>
          <pc:docMk/>
          <pc:sldMk cId="4067250733" sldId="291"/>
        </pc:sldMkLst>
      </pc:sldChg>
      <pc:sldChg chg="ord">
        <pc:chgData name="Covlea, Maria" userId="S::cvmar173@coventry.gov.uk::4bdbff5f-f003-4945-bf9a-dd67c3b08000" providerId="AD" clId="Web-{1F403750-B1B6-8429-6E35-AA863303D777}" dt="2024-01-18T15:32:50.815" v="0" actId="34807"/>
        <pc:sldMkLst>
          <pc:docMk/>
          <pc:sldMk cId="2025643093" sldId="292"/>
        </pc:sldMkLst>
      </pc:sldChg>
      <pc:sldChg chg="ord">
        <pc:chgData name="Covlea, Maria" userId="S::cvmar173@coventry.gov.uk::4bdbff5f-f003-4945-bf9a-dd67c3b08000" providerId="AD" clId="Web-{1F403750-B1B6-8429-6E35-AA863303D777}" dt="2024-01-18T15:32:50.815" v="0" actId="34807"/>
        <pc:sldMkLst>
          <pc:docMk/>
          <pc:sldMk cId="1962234188" sldId="295"/>
        </pc:sldMkLst>
      </pc:sldChg>
      <pc:sldChg chg="ord">
        <pc:chgData name="Covlea, Maria" userId="S::cvmar173@coventry.gov.uk::4bdbff5f-f003-4945-bf9a-dd67c3b08000" providerId="AD" clId="Web-{1F403750-B1B6-8429-6E35-AA863303D777}" dt="2024-01-18T15:32:50.815" v="0" actId="34807"/>
        <pc:sldMkLst>
          <pc:docMk/>
          <pc:sldMk cId="3436728320" sldId="296"/>
        </pc:sldMkLst>
      </pc:sldChg>
      <pc:sldChg chg="ord">
        <pc:chgData name="Covlea, Maria" userId="S::cvmar173@coventry.gov.uk::4bdbff5f-f003-4945-bf9a-dd67c3b08000" providerId="AD" clId="Web-{1F403750-B1B6-8429-6E35-AA863303D777}" dt="2024-01-18T15:32:50.815" v="0" actId="34807"/>
        <pc:sldMkLst>
          <pc:docMk/>
          <pc:sldMk cId="887086241" sldId="297"/>
        </pc:sldMkLst>
      </pc:sldChg>
      <pc:sldChg chg="ord">
        <pc:chgData name="Covlea, Maria" userId="S::cvmar173@coventry.gov.uk::4bdbff5f-f003-4945-bf9a-dd67c3b08000" providerId="AD" clId="Web-{1F403750-B1B6-8429-6E35-AA863303D777}" dt="2024-01-18T15:32:50.815" v="0" actId="34807"/>
        <pc:sldMkLst>
          <pc:docMk/>
          <pc:sldMk cId="382499368" sldId="299"/>
        </pc:sldMkLst>
      </pc:sldChg>
      <pc:sldChg chg="ord">
        <pc:chgData name="Covlea, Maria" userId="S::cvmar173@coventry.gov.uk::4bdbff5f-f003-4945-bf9a-dd67c3b08000" providerId="AD" clId="Web-{1F403750-B1B6-8429-6E35-AA863303D777}" dt="2024-01-18T15:32:50.815" v="0" actId="34807"/>
        <pc:sldMkLst>
          <pc:docMk/>
          <pc:sldMk cId="199891295" sldId="306"/>
        </pc:sldMkLst>
      </pc:sldChg>
      <pc:sldChg chg="ord">
        <pc:chgData name="Covlea, Maria" userId="S::cvmar173@coventry.gov.uk::4bdbff5f-f003-4945-bf9a-dd67c3b08000" providerId="AD" clId="Web-{1F403750-B1B6-8429-6E35-AA863303D777}" dt="2024-01-18T15:32:50.815" v="0" actId="34807"/>
        <pc:sldMkLst>
          <pc:docMk/>
          <pc:sldMk cId="1267827666" sldId="307"/>
        </pc:sldMkLst>
      </pc:sldChg>
      <pc:sldChg chg="ord">
        <pc:chgData name="Covlea, Maria" userId="S::cvmar173@coventry.gov.uk::4bdbff5f-f003-4945-bf9a-dd67c3b08000" providerId="AD" clId="Web-{1F403750-B1B6-8429-6E35-AA863303D777}" dt="2024-01-18T15:32:50.815" v="0" actId="34807"/>
        <pc:sldMkLst>
          <pc:docMk/>
          <pc:sldMk cId="4036146547" sldId="308"/>
        </pc:sldMkLst>
      </pc:sldChg>
      <pc:sldChg chg="ord">
        <pc:chgData name="Covlea, Maria" userId="S::cvmar173@coventry.gov.uk::4bdbff5f-f003-4945-bf9a-dd67c3b08000" providerId="AD" clId="Web-{1F403750-B1B6-8429-6E35-AA863303D777}" dt="2024-01-18T15:32:50.815" v="0" actId="34807"/>
        <pc:sldMkLst>
          <pc:docMk/>
          <pc:sldMk cId="960353660" sldId="309"/>
        </pc:sldMkLst>
      </pc:sldChg>
      <pc:sldChg chg="ord">
        <pc:chgData name="Covlea, Maria" userId="S::cvmar173@coventry.gov.uk::4bdbff5f-f003-4945-bf9a-dd67c3b08000" providerId="AD" clId="Web-{1F403750-B1B6-8429-6E35-AA863303D777}" dt="2024-01-18T15:32:50.815" v="0" actId="34807"/>
        <pc:sldMkLst>
          <pc:docMk/>
          <pc:sldMk cId="591293724" sldId="311"/>
        </pc:sldMkLst>
      </pc:sldChg>
      <pc:sldChg chg="ord">
        <pc:chgData name="Covlea, Maria" userId="S::cvmar173@coventry.gov.uk::4bdbff5f-f003-4945-bf9a-dd67c3b08000" providerId="AD" clId="Web-{1F403750-B1B6-8429-6E35-AA863303D777}" dt="2024-01-18T15:32:50.815" v="0" actId="34807"/>
        <pc:sldMkLst>
          <pc:docMk/>
          <pc:sldMk cId="790135859" sldId="312"/>
        </pc:sldMkLst>
      </pc:sldChg>
      <pc:sldChg chg="ord">
        <pc:chgData name="Covlea, Maria" userId="S::cvmar173@coventry.gov.uk::4bdbff5f-f003-4945-bf9a-dd67c3b08000" providerId="AD" clId="Web-{1F403750-B1B6-8429-6E35-AA863303D777}" dt="2024-01-18T15:32:50.815" v="0" actId="34807"/>
        <pc:sldMkLst>
          <pc:docMk/>
          <pc:sldMk cId="2187060889" sldId="313"/>
        </pc:sldMkLst>
      </pc:sldChg>
      <pc:sldChg chg="ord">
        <pc:chgData name="Covlea, Maria" userId="S::cvmar173@coventry.gov.uk::4bdbff5f-f003-4945-bf9a-dd67c3b08000" providerId="AD" clId="Web-{1F403750-B1B6-8429-6E35-AA863303D777}" dt="2024-01-18T15:32:50.815" v="0" actId="34807"/>
        <pc:sldMkLst>
          <pc:docMk/>
          <pc:sldMk cId="2948361082" sldId="318"/>
        </pc:sldMkLst>
      </pc:sldChg>
      <pc:sldChg chg="ord">
        <pc:chgData name="Covlea, Maria" userId="S::cvmar173@coventry.gov.uk::4bdbff5f-f003-4945-bf9a-dd67c3b08000" providerId="AD" clId="Web-{1F403750-B1B6-8429-6E35-AA863303D777}" dt="2024-01-18T15:32:50.815" v="0" actId="34807"/>
        <pc:sldMkLst>
          <pc:docMk/>
          <pc:sldMk cId="338394363" sldId="319"/>
        </pc:sldMkLst>
      </pc:sldChg>
      <pc:sldChg chg="ord">
        <pc:chgData name="Covlea, Maria" userId="S::cvmar173@coventry.gov.uk::4bdbff5f-f003-4945-bf9a-dd67c3b08000" providerId="AD" clId="Web-{1F403750-B1B6-8429-6E35-AA863303D777}" dt="2024-01-18T15:32:50.815" v="0" actId="34807"/>
        <pc:sldMkLst>
          <pc:docMk/>
          <pc:sldMk cId="2755002714" sldId="320"/>
        </pc:sldMkLst>
      </pc:sldChg>
      <pc:sldChg chg="ord">
        <pc:chgData name="Covlea, Maria" userId="S::cvmar173@coventry.gov.uk::4bdbff5f-f003-4945-bf9a-dd67c3b08000" providerId="AD" clId="Web-{1F403750-B1B6-8429-6E35-AA863303D777}" dt="2024-01-18T15:32:50.815" v="0" actId="34807"/>
        <pc:sldMkLst>
          <pc:docMk/>
          <pc:sldMk cId="3881434423" sldId="321"/>
        </pc:sldMkLst>
      </pc:sldChg>
      <pc:sldChg chg="ord">
        <pc:chgData name="Covlea, Maria" userId="S::cvmar173@coventry.gov.uk::4bdbff5f-f003-4945-bf9a-dd67c3b08000" providerId="AD" clId="Web-{1F403750-B1B6-8429-6E35-AA863303D777}" dt="2024-01-18T15:32:50.815" v="0" actId="34807"/>
        <pc:sldMkLst>
          <pc:docMk/>
          <pc:sldMk cId="2736471845" sldId="322"/>
        </pc:sldMkLst>
      </pc:sldChg>
      <pc:sldChg chg="addSp modSp add mod setBg">
        <pc:chgData name="Covlea, Maria" userId="S::cvmar173@coventry.gov.uk::4bdbff5f-f003-4945-bf9a-dd67c3b08000" providerId="AD" clId="Web-{1F403750-B1B6-8429-6E35-AA863303D777}" dt="2024-01-18T15:32:50.893" v="1" actId="34807"/>
        <pc:sldMkLst>
          <pc:docMk/>
          <pc:sldMk cId="52534051" sldId="330"/>
        </pc:sldMkLst>
        <pc:spChg chg="mod">
          <ac:chgData name="Covlea, Maria" userId="S::cvmar173@coventry.gov.uk::4bdbff5f-f003-4945-bf9a-dd67c3b08000" providerId="AD" clId="Web-{1F403750-B1B6-8429-6E35-AA863303D777}" dt="2024-01-18T15:32:50.893" v="1" actId="34807"/>
          <ac:spMkLst>
            <pc:docMk/>
            <pc:sldMk cId="52534051" sldId="330"/>
            <ac:spMk id="2" creationId="{80485178-74CB-BA8A-8659-41BE11D361D9}"/>
          </ac:spMkLst>
        </pc:spChg>
        <pc:spChg chg="mod">
          <ac:chgData name="Covlea, Maria" userId="S::cvmar173@coventry.gov.uk::4bdbff5f-f003-4945-bf9a-dd67c3b08000" providerId="AD" clId="Web-{1F403750-B1B6-8429-6E35-AA863303D777}" dt="2024-01-18T15:32:50.893" v="1" actId="34807"/>
          <ac:spMkLst>
            <pc:docMk/>
            <pc:sldMk cId="52534051" sldId="330"/>
            <ac:spMk id="4" creationId="{D3B995CB-8EC1-E67A-EAB2-E03983E00184}"/>
          </ac:spMkLst>
        </pc:spChg>
        <pc:spChg chg="add">
          <ac:chgData name="Covlea, Maria" userId="S::cvmar173@coventry.gov.uk::4bdbff5f-f003-4945-bf9a-dd67c3b08000" providerId="AD" clId="Web-{1F403750-B1B6-8429-6E35-AA863303D777}" dt="2024-01-18T15:32:50.893" v="1" actId="34807"/>
          <ac:spMkLst>
            <pc:docMk/>
            <pc:sldMk cId="52534051" sldId="330"/>
            <ac:spMk id="10" creationId="{0288C6B4-AFC3-407F-A595-EFFD38D4CCAF}"/>
          </ac:spMkLst>
        </pc:spChg>
        <pc:spChg chg="add">
          <ac:chgData name="Covlea, Maria" userId="S::cvmar173@coventry.gov.uk::4bdbff5f-f003-4945-bf9a-dd67c3b08000" providerId="AD" clId="Web-{1F403750-B1B6-8429-6E35-AA863303D777}" dt="2024-01-18T15:32:50.893" v="1" actId="34807"/>
          <ac:spMkLst>
            <pc:docMk/>
            <pc:sldMk cId="52534051" sldId="330"/>
            <ac:spMk id="12" creationId="{CF236821-17FE-429B-8D2C-08E13A64EA40}"/>
          </ac:spMkLst>
        </pc:spChg>
        <pc:spChg chg="add">
          <ac:chgData name="Covlea, Maria" userId="S::cvmar173@coventry.gov.uk::4bdbff5f-f003-4945-bf9a-dd67c3b08000" providerId="AD" clId="Web-{1F403750-B1B6-8429-6E35-AA863303D777}" dt="2024-01-18T15:32:50.893" v="1" actId="34807"/>
          <ac:spMkLst>
            <pc:docMk/>
            <pc:sldMk cId="52534051" sldId="330"/>
            <ac:spMk id="14" creationId="{C0BDBCD2-E081-43AB-9119-C55465E59757}"/>
          </ac:spMkLst>
        </pc:spChg>
        <pc:spChg chg="add">
          <ac:chgData name="Covlea, Maria" userId="S::cvmar173@coventry.gov.uk::4bdbff5f-f003-4945-bf9a-dd67c3b08000" providerId="AD" clId="Web-{1F403750-B1B6-8429-6E35-AA863303D777}" dt="2024-01-18T15:32:50.893" v="1" actId="34807"/>
          <ac:spMkLst>
            <pc:docMk/>
            <pc:sldMk cId="52534051" sldId="330"/>
            <ac:spMk id="16" creationId="{98E79BE4-34FE-485A-98A5-92CE8F7C4743}"/>
          </ac:spMkLst>
        </pc:spChg>
        <pc:spChg chg="add">
          <ac:chgData name="Covlea, Maria" userId="S::cvmar173@coventry.gov.uk::4bdbff5f-f003-4945-bf9a-dd67c3b08000" providerId="AD" clId="Web-{1F403750-B1B6-8429-6E35-AA863303D777}" dt="2024-01-18T15:32:50.893" v="1" actId="34807"/>
          <ac:spMkLst>
            <pc:docMk/>
            <pc:sldMk cId="52534051" sldId="330"/>
            <ac:spMk id="18" creationId="{7A5F0580-5EE9-419F-96EE-B6529EF6E7D0}"/>
          </ac:spMkLst>
        </pc:spChg>
        <pc:picChg chg="mod ord">
          <ac:chgData name="Covlea, Maria" userId="S::cvmar173@coventry.gov.uk::4bdbff5f-f003-4945-bf9a-dd67c3b08000" providerId="AD" clId="Web-{1F403750-B1B6-8429-6E35-AA863303D777}" dt="2024-01-18T15:32:50.893" v="1" actId="34807"/>
          <ac:picMkLst>
            <pc:docMk/>
            <pc:sldMk cId="52534051" sldId="330"/>
            <ac:picMk id="5" creationId="{8EDC46C3-1496-DCAF-6CE5-8E728CA637A9}"/>
          </ac:picMkLst>
        </pc:picChg>
      </pc:sldChg>
      <pc:sldChg chg="addSp modSp add mod setBg">
        <pc:chgData name="Covlea, Maria" userId="S::cvmar173@coventry.gov.uk::4bdbff5f-f003-4945-bf9a-dd67c3b08000" providerId="AD" clId="Web-{1F403750-B1B6-8429-6E35-AA863303D777}" dt="2024-01-18T15:32:50.893" v="1" actId="34807"/>
        <pc:sldMkLst>
          <pc:docMk/>
          <pc:sldMk cId="4016139278" sldId="331"/>
        </pc:sldMkLst>
        <pc:spChg chg="mod">
          <ac:chgData name="Covlea, Maria" userId="S::cvmar173@coventry.gov.uk::4bdbff5f-f003-4945-bf9a-dd67c3b08000" providerId="AD" clId="Web-{1F403750-B1B6-8429-6E35-AA863303D777}" dt="2024-01-18T15:32:50.893" v="1" actId="34807"/>
          <ac:spMkLst>
            <pc:docMk/>
            <pc:sldMk cId="4016139278" sldId="331"/>
            <ac:spMk id="2" creationId="{D05CAF0C-7F4F-82C2-66DF-9D06740CE1FE}"/>
          </ac:spMkLst>
        </pc:spChg>
        <pc:spChg chg="add">
          <ac:chgData name="Covlea, Maria" userId="S::cvmar173@coventry.gov.uk::4bdbff5f-f003-4945-bf9a-dd67c3b08000" providerId="AD" clId="Web-{1F403750-B1B6-8429-6E35-AA863303D777}" dt="2024-01-18T15:32:50.893" v="1" actId="34807"/>
          <ac:spMkLst>
            <pc:docMk/>
            <pc:sldMk cId="4016139278" sldId="331"/>
            <ac:spMk id="9" creationId="{5DCB5928-DC7D-4612-9922-441966E15627}"/>
          </ac:spMkLst>
        </pc:spChg>
        <pc:spChg chg="add">
          <ac:chgData name="Covlea, Maria" userId="S::cvmar173@coventry.gov.uk::4bdbff5f-f003-4945-bf9a-dd67c3b08000" providerId="AD" clId="Web-{1F403750-B1B6-8429-6E35-AA863303D777}" dt="2024-01-18T15:32:50.893" v="1" actId="34807"/>
          <ac:spMkLst>
            <pc:docMk/>
            <pc:sldMk cId="4016139278" sldId="331"/>
            <ac:spMk id="11" creationId="{682C1161-1736-45EC-99B7-33F3CAE9D517}"/>
          </ac:spMkLst>
        </pc:spChg>
        <pc:spChg chg="add">
          <ac:chgData name="Covlea, Maria" userId="S::cvmar173@coventry.gov.uk::4bdbff5f-f003-4945-bf9a-dd67c3b08000" providerId="AD" clId="Web-{1F403750-B1B6-8429-6E35-AA863303D777}" dt="2024-01-18T15:32:50.893" v="1" actId="34807"/>
          <ac:spMkLst>
            <pc:docMk/>
            <pc:sldMk cId="4016139278" sldId="331"/>
            <ac:spMk id="13" creationId="{84D4DDB8-B68F-45B0-9F62-C4279996F672}"/>
          </ac:spMkLst>
        </pc:spChg>
        <pc:spChg chg="add">
          <ac:chgData name="Covlea, Maria" userId="S::cvmar173@coventry.gov.uk::4bdbff5f-f003-4945-bf9a-dd67c3b08000" providerId="AD" clId="Web-{1F403750-B1B6-8429-6E35-AA863303D777}" dt="2024-01-18T15:32:50.893" v="1" actId="34807"/>
          <ac:spMkLst>
            <pc:docMk/>
            <pc:sldMk cId="4016139278" sldId="331"/>
            <ac:spMk id="15" creationId="{AF2F604E-43BE-4DC3-B983-E071523364F8}"/>
          </ac:spMkLst>
        </pc:spChg>
        <pc:spChg chg="add">
          <ac:chgData name="Covlea, Maria" userId="S::cvmar173@coventry.gov.uk::4bdbff5f-f003-4945-bf9a-dd67c3b08000" providerId="AD" clId="Web-{1F403750-B1B6-8429-6E35-AA863303D777}" dt="2024-01-18T15:32:50.893" v="1" actId="34807"/>
          <ac:spMkLst>
            <pc:docMk/>
            <pc:sldMk cId="4016139278" sldId="331"/>
            <ac:spMk id="17" creationId="{08C9B587-E65E-4B52-B37C-ABEBB6E87928}"/>
          </ac:spMkLst>
        </pc:spChg>
        <pc:picChg chg="mod">
          <ac:chgData name="Covlea, Maria" userId="S::cvmar173@coventry.gov.uk::4bdbff5f-f003-4945-bf9a-dd67c3b08000" providerId="AD" clId="Web-{1F403750-B1B6-8429-6E35-AA863303D777}" dt="2024-01-18T15:32:50.893" v="1" actId="34807"/>
          <ac:picMkLst>
            <pc:docMk/>
            <pc:sldMk cId="4016139278" sldId="331"/>
            <ac:picMk id="4" creationId="{84AD1E51-C91A-261E-40B0-570356C6A88F}"/>
          </ac:picMkLst>
        </pc:picChg>
      </pc:sldChg>
      <pc:sldChg chg="addSp modSp add mod setBg">
        <pc:chgData name="Covlea, Maria" userId="S::cvmar173@coventry.gov.uk::4bdbff5f-f003-4945-bf9a-dd67c3b08000" providerId="AD" clId="Web-{1F403750-B1B6-8429-6E35-AA863303D777}" dt="2024-01-18T15:32:50.893" v="1" actId="34807"/>
        <pc:sldMkLst>
          <pc:docMk/>
          <pc:sldMk cId="3006284991" sldId="332"/>
        </pc:sldMkLst>
        <pc:spChg chg="mod ord">
          <ac:chgData name="Covlea, Maria" userId="S::cvmar173@coventry.gov.uk::4bdbff5f-f003-4945-bf9a-dd67c3b08000" providerId="AD" clId="Web-{1F403750-B1B6-8429-6E35-AA863303D777}" dt="2024-01-18T15:32:50.893" v="1" actId="34807"/>
          <ac:spMkLst>
            <pc:docMk/>
            <pc:sldMk cId="3006284991" sldId="332"/>
            <ac:spMk id="2" creationId="{7976D7E3-97C3-3344-8EDC-B0DF725BB18A}"/>
          </ac:spMkLst>
        </pc:spChg>
        <pc:spChg chg="add">
          <ac:chgData name="Covlea, Maria" userId="S::cvmar173@coventry.gov.uk::4bdbff5f-f003-4945-bf9a-dd67c3b08000" providerId="AD" clId="Web-{1F403750-B1B6-8429-6E35-AA863303D777}" dt="2024-01-18T15:32:50.893" v="1" actId="34807"/>
          <ac:spMkLst>
            <pc:docMk/>
            <pc:sldMk cId="3006284991" sldId="332"/>
            <ac:spMk id="9" creationId="{55666830-9A19-4E01-8505-D6C7F9AC5665}"/>
          </ac:spMkLst>
        </pc:spChg>
        <pc:spChg chg="add">
          <ac:chgData name="Covlea, Maria" userId="S::cvmar173@coventry.gov.uk::4bdbff5f-f003-4945-bf9a-dd67c3b08000" providerId="AD" clId="Web-{1F403750-B1B6-8429-6E35-AA863303D777}" dt="2024-01-18T15:32:50.893" v="1" actId="34807"/>
          <ac:spMkLst>
            <pc:docMk/>
            <pc:sldMk cId="3006284991" sldId="332"/>
            <ac:spMk id="11" creationId="{AE9FC877-7FB6-4D22-9988-35420644E202}"/>
          </ac:spMkLst>
        </pc:spChg>
        <pc:spChg chg="add">
          <ac:chgData name="Covlea, Maria" userId="S::cvmar173@coventry.gov.uk::4bdbff5f-f003-4945-bf9a-dd67c3b08000" providerId="AD" clId="Web-{1F403750-B1B6-8429-6E35-AA863303D777}" dt="2024-01-18T15:32:50.893" v="1" actId="34807"/>
          <ac:spMkLst>
            <pc:docMk/>
            <pc:sldMk cId="3006284991" sldId="332"/>
            <ac:spMk id="13" creationId="{E41809D1-F12E-46BB-B804-5F209D325E8B}"/>
          </ac:spMkLst>
        </pc:spChg>
        <pc:spChg chg="add">
          <ac:chgData name="Covlea, Maria" userId="S::cvmar173@coventry.gov.uk::4bdbff5f-f003-4945-bf9a-dd67c3b08000" providerId="AD" clId="Web-{1F403750-B1B6-8429-6E35-AA863303D777}" dt="2024-01-18T15:32:50.893" v="1" actId="34807"/>
          <ac:spMkLst>
            <pc:docMk/>
            <pc:sldMk cId="3006284991" sldId="332"/>
            <ac:spMk id="15" creationId="{AF2F604E-43BE-4DC3-B983-E071523364F8}"/>
          </ac:spMkLst>
        </pc:spChg>
        <pc:spChg chg="add">
          <ac:chgData name="Covlea, Maria" userId="S::cvmar173@coventry.gov.uk::4bdbff5f-f003-4945-bf9a-dd67c3b08000" providerId="AD" clId="Web-{1F403750-B1B6-8429-6E35-AA863303D777}" dt="2024-01-18T15:32:50.893" v="1" actId="34807"/>
          <ac:spMkLst>
            <pc:docMk/>
            <pc:sldMk cId="3006284991" sldId="332"/>
            <ac:spMk id="17" creationId="{08C9B587-E65E-4B52-B37C-ABEBB6E87928}"/>
          </ac:spMkLst>
        </pc:spChg>
        <pc:picChg chg="mod">
          <ac:chgData name="Covlea, Maria" userId="S::cvmar173@coventry.gov.uk::4bdbff5f-f003-4945-bf9a-dd67c3b08000" providerId="AD" clId="Web-{1F403750-B1B6-8429-6E35-AA863303D777}" dt="2024-01-18T15:32:50.893" v="1" actId="34807"/>
          <ac:picMkLst>
            <pc:docMk/>
            <pc:sldMk cId="3006284991" sldId="332"/>
            <ac:picMk id="4" creationId="{4038C1B7-AD55-E5CD-ED11-F1A703F2E085}"/>
          </ac:picMkLst>
        </pc:picChg>
      </pc:sldChg>
      <pc:sldChg chg="addSp modSp add mod setBg">
        <pc:chgData name="Covlea, Maria" userId="S::cvmar173@coventry.gov.uk::4bdbff5f-f003-4945-bf9a-dd67c3b08000" providerId="AD" clId="Web-{1F403750-B1B6-8429-6E35-AA863303D777}" dt="2024-01-18T15:32:50.893" v="1" actId="34807"/>
        <pc:sldMkLst>
          <pc:docMk/>
          <pc:sldMk cId="1585343493" sldId="333"/>
        </pc:sldMkLst>
        <pc:spChg chg="mod ord">
          <ac:chgData name="Covlea, Maria" userId="S::cvmar173@coventry.gov.uk::4bdbff5f-f003-4945-bf9a-dd67c3b08000" providerId="AD" clId="Web-{1F403750-B1B6-8429-6E35-AA863303D777}" dt="2024-01-18T15:32:50.893" v="1" actId="34807"/>
          <ac:spMkLst>
            <pc:docMk/>
            <pc:sldMk cId="1585343493" sldId="333"/>
            <ac:spMk id="2" creationId="{BF98678B-317E-2526-07BD-AA405D68DBAD}"/>
          </ac:spMkLst>
        </pc:spChg>
        <pc:spChg chg="add">
          <ac:chgData name="Covlea, Maria" userId="S::cvmar173@coventry.gov.uk::4bdbff5f-f003-4945-bf9a-dd67c3b08000" providerId="AD" clId="Web-{1F403750-B1B6-8429-6E35-AA863303D777}" dt="2024-01-18T15:32:50.893" v="1" actId="34807"/>
          <ac:spMkLst>
            <pc:docMk/>
            <pc:sldMk cId="1585343493" sldId="333"/>
            <ac:spMk id="9" creationId="{E91DC736-0EF8-4F87-9146-EBF1D2EE4D3D}"/>
          </ac:spMkLst>
        </pc:spChg>
        <pc:spChg chg="add">
          <ac:chgData name="Covlea, Maria" userId="S::cvmar173@coventry.gov.uk::4bdbff5f-f003-4945-bf9a-dd67c3b08000" providerId="AD" clId="Web-{1F403750-B1B6-8429-6E35-AA863303D777}" dt="2024-01-18T15:32:50.893" v="1" actId="34807"/>
          <ac:spMkLst>
            <pc:docMk/>
            <pc:sldMk cId="1585343493" sldId="333"/>
            <ac:spMk id="11" creationId="{097CD68E-23E3-4007-8847-CD0944C4F7BE}"/>
          </ac:spMkLst>
        </pc:spChg>
        <pc:spChg chg="add">
          <ac:chgData name="Covlea, Maria" userId="S::cvmar173@coventry.gov.uk::4bdbff5f-f003-4945-bf9a-dd67c3b08000" providerId="AD" clId="Web-{1F403750-B1B6-8429-6E35-AA863303D777}" dt="2024-01-18T15:32:50.893" v="1" actId="34807"/>
          <ac:spMkLst>
            <pc:docMk/>
            <pc:sldMk cId="1585343493" sldId="333"/>
            <ac:spMk id="13" creationId="{AF2F604E-43BE-4DC3-B983-E071523364F8}"/>
          </ac:spMkLst>
        </pc:spChg>
        <pc:spChg chg="add">
          <ac:chgData name="Covlea, Maria" userId="S::cvmar173@coventry.gov.uk::4bdbff5f-f003-4945-bf9a-dd67c3b08000" providerId="AD" clId="Web-{1F403750-B1B6-8429-6E35-AA863303D777}" dt="2024-01-18T15:32:50.893" v="1" actId="34807"/>
          <ac:spMkLst>
            <pc:docMk/>
            <pc:sldMk cId="1585343493" sldId="333"/>
            <ac:spMk id="15" creationId="{08C9B587-E65E-4B52-B37C-ABEBB6E87928}"/>
          </ac:spMkLst>
        </pc:spChg>
        <pc:picChg chg="mod">
          <ac:chgData name="Covlea, Maria" userId="S::cvmar173@coventry.gov.uk::4bdbff5f-f003-4945-bf9a-dd67c3b08000" providerId="AD" clId="Web-{1F403750-B1B6-8429-6E35-AA863303D777}" dt="2024-01-18T15:32:50.893" v="1" actId="34807"/>
          <ac:picMkLst>
            <pc:docMk/>
            <pc:sldMk cId="1585343493" sldId="333"/>
            <ac:picMk id="4" creationId="{4A5BD724-88F8-9C21-0DC4-A8200E688081}"/>
          </ac:picMkLst>
        </pc:picChg>
      </pc:sldChg>
      <pc:sldChg chg="addSp modSp add mod setBg">
        <pc:chgData name="Covlea, Maria" userId="S::cvmar173@coventry.gov.uk::4bdbff5f-f003-4945-bf9a-dd67c3b08000" providerId="AD" clId="Web-{1F403750-B1B6-8429-6E35-AA863303D777}" dt="2024-01-18T15:32:50.893" v="1" actId="34807"/>
        <pc:sldMkLst>
          <pc:docMk/>
          <pc:sldMk cId="4112023088" sldId="334"/>
        </pc:sldMkLst>
        <pc:spChg chg="mod">
          <ac:chgData name="Covlea, Maria" userId="S::cvmar173@coventry.gov.uk::4bdbff5f-f003-4945-bf9a-dd67c3b08000" providerId="AD" clId="Web-{1F403750-B1B6-8429-6E35-AA863303D777}" dt="2024-01-18T15:32:50.893" v="1" actId="34807"/>
          <ac:spMkLst>
            <pc:docMk/>
            <pc:sldMk cId="4112023088" sldId="334"/>
            <ac:spMk id="2" creationId="{077D3111-75DA-19E6-0141-C091514A7682}"/>
          </ac:spMkLst>
        </pc:spChg>
        <pc:spChg chg="add">
          <ac:chgData name="Covlea, Maria" userId="S::cvmar173@coventry.gov.uk::4bdbff5f-f003-4945-bf9a-dd67c3b08000" providerId="AD" clId="Web-{1F403750-B1B6-8429-6E35-AA863303D777}" dt="2024-01-18T15:32:50.893" v="1" actId="34807"/>
          <ac:spMkLst>
            <pc:docMk/>
            <pc:sldMk cId="4112023088" sldId="334"/>
            <ac:spMk id="8" creationId="{771D32C5-12CF-CBFC-37D4-CBFA31AAEFD5}"/>
          </ac:spMkLst>
        </pc:spChg>
        <pc:spChg chg="add">
          <ac:chgData name="Covlea, Maria" userId="S::cvmar173@coventry.gov.uk::4bdbff5f-f003-4945-bf9a-dd67c3b08000" providerId="AD" clId="Web-{1F403750-B1B6-8429-6E35-AA863303D777}" dt="2024-01-18T15:32:50.893" v="1" actId="34807"/>
          <ac:spMkLst>
            <pc:docMk/>
            <pc:sldMk cId="4112023088" sldId="334"/>
            <ac:spMk id="11" creationId="{8108D317-7CBD-4897-BD1F-959436D2A3BE}"/>
          </ac:spMkLst>
        </pc:spChg>
        <pc:spChg chg="add">
          <ac:chgData name="Covlea, Maria" userId="S::cvmar173@coventry.gov.uk::4bdbff5f-f003-4945-bf9a-dd67c3b08000" providerId="AD" clId="Web-{1F403750-B1B6-8429-6E35-AA863303D777}" dt="2024-01-18T15:32:50.893" v="1" actId="34807"/>
          <ac:spMkLst>
            <pc:docMk/>
            <pc:sldMk cId="4112023088" sldId="334"/>
            <ac:spMk id="13" creationId="{D6297641-8B9F-4767-9606-8A11313227BF}"/>
          </ac:spMkLst>
        </pc:spChg>
        <pc:spChg chg="add">
          <ac:chgData name="Covlea, Maria" userId="S::cvmar173@coventry.gov.uk::4bdbff5f-f003-4945-bf9a-dd67c3b08000" providerId="AD" clId="Web-{1F403750-B1B6-8429-6E35-AA863303D777}" dt="2024-01-18T15:32:50.893" v="1" actId="34807"/>
          <ac:spMkLst>
            <pc:docMk/>
            <pc:sldMk cId="4112023088" sldId="334"/>
            <ac:spMk id="15" creationId="{D8F3CA65-EA00-46B4-9616-39E6853F7BED}"/>
          </ac:spMkLst>
        </pc:spChg>
        <pc:picChg chg="mod">
          <ac:chgData name="Covlea, Maria" userId="S::cvmar173@coventry.gov.uk::4bdbff5f-f003-4945-bf9a-dd67c3b08000" providerId="AD" clId="Web-{1F403750-B1B6-8429-6E35-AA863303D777}" dt="2024-01-18T15:32:50.893" v="1" actId="34807"/>
          <ac:picMkLst>
            <pc:docMk/>
            <pc:sldMk cId="4112023088" sldId="334"/>
            <ac:picMk id="4" creationId="{93FC443B-DBA0-E3AF-BA9C-7D623B582472}"/>
          </ac:picMkLst>
        </pc:picChg>
      </pc:sldChg>
      <pc:sldChg chg="addSp modSp add mod setBg">
        <pc:chgData name="Covlea, Maria" userId="S::cvmar173@coventry.gov.uk::4bdbff5f-f003-4945-bf9a-dd67c3b08000" providerId="AD" clId="Web-{1F403750-B1B6-8429-6E35-AA863303D777}" dt="2024-01-18T15:32:50.893" v="1" actId="34807"/>
        <pc:sldMkLst>
          <pc:docMk/>
          <pc:sldMk cId="2193157204" sldId="335"/>
        </pc:sldMkLst>
        <pc:spChg chg="mod ord">
          <ac:chgData name="Covlea, Maria" userId="S::cvmar173@coventry.gov.uk::4bdbff5f-f003-4945-bf9a-dd67c3b08000" providerId="AD" clId="Web-{1F403750-B1B6-8429-6E35-AA863303D777}" dt="2024-01-18T15:32:50.893" v="1" actId="34807"/>
          <ac:spMkLst>
            <pc:docMk/>
            <pc:sldMk cId="2193157204" sldId="335"/>
            <ac:spMk id="2" creationId="{8CEB1041-1707-EF5B-157C-3977F2C1A44A}"/>
          </ac:spMkLst>
        </pc:spChg>
        <pc:spChg chg="add">
          <ac:chgData name="Covlea, Maria" userId="S::cvmar173@coventry.gov.uk::4bdbff5f-f003-4945-bf9a-dd67c3b08000" providerId="AD" clId="Web-{1F403750-B1B6-8429-6E35-AA863303D777}" dt="2024-01-18T15:32:50.893" v="1" actId="34807"/>
          <ac:spMkLst>
            <pc:docMk/>
            <pc:sldMk cId="2193157204" sldId="335"/>
            <ac:spMk id="9" creationId="{6CCA5F87-1D1E-45CB-8D83-FC7EEFAD9935}"/>
          </ac:spMkLst>
        </pc:spChg>
        <pc:spChg chg="add">
          <ac:chgData name="Covlea, Maria" userId="S::cvmar173@coventry.gov.uk::4bdbff5f-f003-4945-bf9a-dd67c3b08000" providerId="AD" clId="Web-{1F403750-B1B6-8429-6E35-AA863303D777}" dt="2024-01-18T15:32:50.893" v="1" actId="34807"/>
          <ac:spMkLst>
            <pc:docMk/>
            <pc:sldMk cId="2193157204" sldId="335"/>
            <ac:spMk id="11" creationId="{7CCFC2C6-6238-4A2F-93DE-2ADF74AF635E}"/>
          </ac:spMkLst>
        </pc:spChg>
        <pc:spChg chg="add">
          <ac:chgData name="Covlea, Maria" userId="S::cvmar173@coventry.gov.uk::4bdbff5f-f003-4945-bf9a-dd67c3b08000" providerId="AD" clId="Web-{1F403750-B1B6-8429-6E35-AA863303D777}" dt="2024-01-18T15:32:50.893" v="1" actId="34807"/>
          <ac:spMkLst>
            <pc:docMk/>
            <pc:sldMk cId="2193157204" sldId="335"/>
            <ac:spMk id="13" creationId="{AF2F604E-43BE-4DC3-B983-E071523364F8}"/>
          </ac:spMkLst>
        </pc:spChg>
        <pc:spChg chg="add">
          <ac:chgData name="Covlea, Maria" userId="S::cvmar173@coventry.gov.uk::4bdbff5f-f003-4945-bf9a-dd67c3b08000" providerId="AD" clId="Web-{1F403750-B1B6-8429-6E35-AA863303D777}" dt="2024-01-18T15:32:50.893" v="1" actId="34807"/>
          <ac:spMkLst>
            <pc:docMk/>
            <pc:sldMk cId="2193157204" sldId="335"/>
            <ac:spMk id="15" creationId="{08C9B587-E65E-4B52-B37C-ABEBB6E87928}"/>
          </ac:spMkLst>
        </pc:spChg>
        <pc:picChg chg="mod">
          <ac:chgData name="Covlea, Maria" userId="S::cvmar173@coventry.gov.uk::4bdbff5f-f003-4945-bf9a-dd67c3b08000" providerId="AD" clId="Web-{1F403750-B1B6-8429-6E35-AA863303D777}" dt="2024-01-18T15:32:50.893" v="1" actId="34807"/>
          <ac:picMkLst>
            <pc:docMk/>
            <pc:sldMk cId="2193157204" sldId="335"/>
            <ac:picMk id="4" creationId="{B48F8DC5-D9B4-DC5C-AE8D-3B024B1C030C}"/>
          </ac:picMkLst>
        </pc:picChg>
      </pc:sldChg>
      <pc:sldChg chg="addSp modSp add mod setBg">
        <pc:chgData name="Covlea, Maria" userId="S::cvmar173@coventry.gov.uk::4bdbff5f-f003-4945-bf9a-dd67c3b08000" providerId="AD" clId="Web-{1F403750-B1B6-8429-6E35-AA863303D777}" dt="2024-01-18T15:32:50.893" v="1" actId="34807"/>
        <pc:sldMkLst>
          <pc:docMk/>
          <pc:sldMk cId="4023835440" sldId="336"/>
        </pc:sldMkLst>
        <pc:spChg chg="mod ord">
          <ac:chgData name="Covlea, Maria" userId="S::cvmar173@coventry.gov.uk::4bdbff5f-f003-4945-bf9a-dd67c3b08000" providerId="AD" clId="Web-{1F403750-B1B6-8429-6E35-AA863303D777}" dt="2024-01-18T15:32:50.893" v="1" actId="34807"/>
          <ac:spMkLst>
            <pc:docMk/>
            <pc:sldMk cId="4023835440" sldId="336"/>
            <ac:spMk id="2" creationId="{E3AA7BF0-B99C-C915-D06A-F5EAB987948B}"/>
          </ac:spMkLst>
        </pc:spChg>
        <pc:spChg chg="add">
          <ac:chgData name="Covlea, Maria" userId="S::cvmar173@coventry.gov.uk::4bdbff5f-f003-4945-bf9a-dd67c3b08000" providerId="AD" clId="Web-{1F403750-B1B6-8429-6E35-AA863303D777}" dt="2024-01-18T15:32:50.893" v="1" actId="34807"/>
          <ac:spMkLst>
            <pc:docMk/>
            <pc:sldMk cId="4023835440" sldId="336"/>
            <ac:spMk id="9" creationId="{2FB82883-1DC0-4BE1-A607-009095F3355A}"/>
          </ac:spMkLst>
        </pc:spChg>
        <pc:spChg chg="add">
          <ac:chgData name="Covlea, Maria" userId="S::cvmar173@coventry.gov.uk::4bdbff5f-f003-4945-bf9a-dd67c3b08000" providerId="AD" clId="Web-{1F403750-B1B6-8429-6E35-AA863303D777}" dt="2024-01-18T15:32:50.893" v="1" actId="34807"/>
          <ac:spMkLst>
            <pc:docMk/>
            <pc:sldMk cId="4023835440" sldId="336"/>
            <ac:spMk id="11" creationId="{A3473CF9-37EB-43E7-89EF-D2D1C53D1DAC}"/>
          </ac:spMkLst>
        </pc:spChg>
        <pc:spChg chg="add">
          <ac:chgData name="Covlea, Maria" userId="S::cvmar173@coventry.gov.uk::4bdbff5f-f003-4945-bf9a-dd67c3b08000" providerId="AD" clId="Web-{1F403750-B1B6-8429-6E35-AA863303D777}" dt="2024-01-18T15:32:50.893" v="1" actId="34807"/>
          <ac:spMkLst>
            <pc:docMk/>
            <pc:sldMk cId="4023835440" sldId="336"/>
            <ac:spMk id="13" creationId="{586B4EF9-43BA-4655-A6FF-1D8E21574C95}"/>
          </ac:spMkLst>
        </pc:spChg>
        <pc:picChg chg="mod">
          <ac:chgData name="Covlea, Maria" userId="S::cvmar173@coventry.gov.uk::4bdbff5f-f003-4945-bf9a-dd67c3b08000" providerId="AD" clId="Web-{1F403750-B1B6-8429-6E35-AA863303D777}" dt="2024-01-18T15:32:50.893" v="1" actId="34807"/>
          <ac:picMkLst>
            <pc:docMk/>
            <pc:sldMk cId="4023835440" sldId="336"/>
            <ac:picMk id="4" creationId="{2CBF5605-BFD3-834B-310F-205FE756E9B7}"/>
          </ac:picMkLst>
        </pc:picChg>
      </pc:sldChg>
    </pc:docChg>
  </pc:docChgLst>
  <pc:docChgLst>
    <pc:chgData name="Covlea, Maria" userId="4bdbff5f-f003-4945-bf9a-dd67c3b08000" providerId="ADAL" clId="{8B0E961F-BB1B-498C-8F2A-7A232A3A432A}"/>
    <pc:docChg chg="undo custSel addSld delSld modSld sldOrd modSection">
      <pc:chgData name="Covlea, Maria" userId="4bdbff5f-f003-4945-bf9a-dd67c3b08000" providerId="ADAL" clId="{8B0E961F-BB1B-498C-8F2A-7A232A3A432A}" dt="2024-01-18T15:34:10.741" v="458" actId="47"/>
      <pc:docMkLst>
        <pc:docMk/>
      </pc:docMkLst>
      <pc:sldChg chg="modSp del mod">
        <pc:chgData name="Covlea, Maria" userId="4bdbff5f-f003-4945-bf9a-dd67c3b08000" providerId="ADAL" clId="{8B0E961F-BB1B-498C-8F2A-7A232A3A432A}" dt="2024-01-18T12:30:32.271" v="451" actId="2696"/>
        <pc:sldMkLst>
          <pc:docMk/>
          <pc:sldMk cId="2051838353" sldId="265"/>
        </pc:sldMkLst>
        <pc:spChg chg="mod">
          <ac:chgData name="Covlea, Maria" userId="4bdbff5f-f003-4945-bf9a-dd67c3b08000" providerId="ADAL" clId="{8B0E961F-BB1B-498C-8F2A-7A232A3A432A}" dt="2024-01-18T09:47:06.091" v="221"/>
          <ac:spMkLst>
            <pc:docMk/>
            <pc:sldMk cId="2051838353" sldId="265"/>
            <ac:spMk id="17" creationId="{00000000-0000-0000-0000-000000000000}"/>
          </ac:spMkLst>
        </pc:spChg>
      </pc:sldChg>
      <pc:sldChg chg="modSp mod">
        <pc:chgData name="Covlea, Maria" userId="4bdbff5f-f003-4945-bf9a-dd67c3b08000" providerId="ADAL" clId="{8B0E961F-BB1B-498C-8F2A-7A232A3A432A}" dt="2024-01-18T09:35:11.458" v="84" actId="14100"/>
        <pc:sldMkLst>
          <pc:docMk/>
          <pc:sldMk cId="798107948" sldId="271"/>
        </pc:sldMkLst>
        <pc:spChg chg="mod">
          <ac:chgData name="Covlea, Maria" userId="4bdbff5f-f003-4945-bf9a-dd67c3b08000" providerId="ADAL" clId="{8B0E961F-BB1B-498C-8F2A-7A232A3A432A}" dt="2024-01-18T09:35:11.458" v="84" actId="14100"/>
          <ac:spMkLst>
            <pc:docMk/>
            <pc:sldMk cId="798107948" sldId="271"/>
            <ac:spMk id="4" creationId="{00000000-0000-0000-0000-000000000000}"/>
          </ac:spMkLst>
        </pc:spChg>
      </pc:sldChg>
      <pc:sldChg chg="modSp mod">
        <pc:chgData name="Covlea, Maria" userId="4bdbff5f-f003-4945-bf9a-dd67c3b08000" providerId="ADAL" clId="{8B0E961F-BB1B-498C-8F2A-7A232A3A432A}" dt="2024-01-18T09:35:52.516" v="86" actId="1036"/>
        <pc:sldMkLst>
          <pc:docMk/>
          <pc:sldMk cId="3114453384" sldId="277"/>
        </pc:sldMkLst>
        <pc:spChg chg="mod">
          <ac:chgData name="Covlea, Maria" userId="4bdbff5f-f003-4945-bf9a-dd67c3b08000" providerId="ADAL" clId="{8B0E961F-BB1B-498C-8F2A-7A232A3A432A}" dt="2024-01-18T09:35:52.516" v="86" actId="1036"/>
          <ac:spMkLst>
            <pc:docMk/>
            <pc:sldMk cId="3114453384" sldId="277"/>
            <ac:spMk id="4" creationId="{00000000-0000-0000-0000-000000000000}"/>
          </ac:spMkLst>
        </pc:spChg>
      </pc:sldChg>
      <pc:sldChg chg="delSp modSp mod">
        <pc:chgData name="Covlea, Maria" userId="4bdbff5f-f003-4945-bf9a-dd67c3b08000" providerId="ADAL" clId="{8B0E961F-BB1B-498C-8F2A-7A232A3A432A}" dt="2024-01-18T09:44:27.809" v="186"/>
        <pc:sldMkLst>
          <pc:docMk/>
          <pc:sldMk cId="1962234188" sldId="295"/>
        </pc:sldMkLst>
        <pc:spChg chg="del mod">
          <ac:chgData name="Covlea, Maria" userId="4bdbff5f-f003-4945-bf9a-dd67c3b08000" providerId="ADAL" clId="{8B0E961F-BB1B-498C-8F2A-7A232A3A432A}" dt="2024-01-18T09:44:27.809" v="186"/>
          <ac:spMkLst>
            <pc:docMk/>
            <pc:sldMk cId="1962234188" sldId="295"/>
            <ac:spMk id="10" creationId="{00000000-0000-0000-0000-000000000000}"/>
          </ac:spMkLst>
        </pc:spChg>
        <pc:spChg chg="mod">
          <ac:chgData name="Covlea, Maria" userId="4bdbff5f-f003-4945-bf9a-dd67c3b08000" providerId="ADAL" clId="{8B0E961F-BB1B-498C-8F2A-7A232A3A432A}" dt="2024-01-18T09:44:26.605" v="184" actId="1076"/>
          <ac:spMkLst>
            <pc:docMk/>
            <pc:sldMk cId="1962234188" sldId="295"/>
            <ac:spMk id="12" creationId="{3573B7D7-CF78-CFBD-8A2D-E651689CAD23}"/>
          </ac:spMkLst>
        </pc:spChg>
      </pc:sldChg>
      <pc:sldChg chg="add del">
        <pc:chgData name="Covlea, Maria" userId="4bdbff5f-f003-4945-bf9a-dd67c3b08000" providerId="ADAL" clId="{8B0E961F-BB1B-498C-8F2A-7A232A3A432A}" dt="2024-01-18T15:33:40.895" v="453" actId="2696"/>
        <pc:sldMkLst>
          <pc:docMk/>
          <pc:sldMk cId="1629571631" sldId="310"/>
        </pc:sldMkLst>
      </pc:sldChg>
      <pc:sldChg chg="modSp mod">
        <pc:chgData name="Covlea, Maria" userId="4bdbff5f-f003-4945-bf9a-dd67c3b08000" providerId="ADAL" clId="{8B0E961F-BB1B-498C-8F2A-7A232A3A432A}" dt="2024-01-18T12:12:17.579" v="437" actId="255"/>
        <pc:sldMkLst>
          <pc:docMk/>
          <pc:sldMk cId="591293724" sldId="311"/>
        </pc:sldMkLst>
        <pc:spChg chg="mod">
          <ac:chgData name="Covlea, Maria" userId="4bdbff5f-f003-4945-bf9a-dd67c3b08000" providerId="ADAL" clId="{8B0E961F-BB1B-498C-8F2A-7A232A3A432A}" dt="2024-01-18T12:12:17.579" v="437" actId="255"/>
          <ac:spMkLst>
            <pc:docMk/>
            <pc:sldMk cId="591293724" sldId="311"/>
            <ac:spMk id="6" creationId="{00000000-0000-0000-0000-000000000000}"/>
          </ac:spMkLst>
        </pc:spChg>
      </pc:sldChg>
      <pc:sldChg chg="modSp mod">
        <pc:chgData name="Covlea, Maria" userId="4bdbff5f-f003-4945-bf9a-dd67c3b08000" providerId="ADAL" clId="{8B0E961F-BB1B-498C-8F2A-7A232A3A432A}" dt="2024-01-18T09:43:47.800" v="181" actId="20577"/>
        <pc:sldMkLst>
          <pc:docMk/>
          <pc:sldMk cId="790135859" sldId="312"/>
        </pc:sldMkLst>
        <pc:graphicFrameChg chg="mod modGraphic">
          <ac:chgData name="Covlea, Maria" userId="4bdbff5f-f003-4945-bf9a-dd67c3b08000" providerId="ADAL" clId="{8B0E961F-BB1B-498C-8F2A-7A232A3A432A}" dt="2024-01-18T09:43:47.800" v="181" actId="20577"/>
          <ac:graphicFrameMkLst>
            <pc:docMk/>
            <pc:sldMk cId="790135859" sldId="312"/>
            <ac:graphicFrameMk id="5" creationId="{F8CB535A-B29D-D24C-8A9B-64A7BE2400AA}"/>
          </ac:graphicFrameMkLst>
        </pc:graphicFrameChg>
      </pc:sldChg>
      <pc:sldChg chg="addSp delSp modSp mod">
        <pc:chgData name="Covlea, Maria" userId="4bdbff5f-f003-4945-bf9a-dd67c3b08000" providerId="ADAL" clId="{8B0E961F-BB1B-498C-8F2A-7A232A3A432A}" dt="2024-01-18T09:27:54.088" v="61" actId="1076"/>
        <pc:sldMkLst>
          <pc:docMk/>
          <pc:sldMk cId="2187060889" sldId="313"/>
        </pc:sldMkLst>
        <pc:graphicFrameChg chg="add mod modGraphic">
          <ac:chgData name="Covlea, Maria" userId="4bdbff5f-f003-4945-bf9a-dd67c3b08000" providerId="ADAL" clId="{8B0E961F-BB1B-498C-8F2A-7A232A3A432A}" dt="2024-01-18T09:27:54.088" v="61" actId="1076"/>
          <ac:graphicFrameMkLst>
            <pc:docMk/>
            <pc:sldMk cId="2187060889" sldId="313"/>
            <ac:graphicFrameMk id="2" creationId="{4433B4A5-5EBD-51B0-F202-2F35F8C65451}"/>
          </ac:graphicFrameMkLst>
        </pc:graphicFrameChg>
        <pc:graphicFrameChg chg="del mod modGraphic">
          <ac:chgData name="Covlea, Maria" userId="4bdbff5f-f003-4945-bf9a-dd67c3b08000" providerId="ADAL" clId="{8B0E961F-BB1B-498C-8F2A-7A232A3A432A}" dt="2024-01-18T09:26:53.690" v="55" actId="478"/>
          <ac:graphicFrameMkLst>
            <pc:docMk/>
            <pc:sldMk cId="2187060889" sldId="313"/>
            <ac:graphicFrameMk id="8" creationId="{7B4E5145-1EC3-8DA3-279D-6BA836360440}"/>
          </ac:graphicFrameMkLst>
        </pc:graphicFrameChg>
      </pc:sldChg>
      <pc:sldChg chg="del">
        <pc:chgData name="Covlea, Maria" userId="4bdbff5f-f003-4945-bf9a-dd67c3b08000" providerId="ADAL" clId="{8B0E961F-BB1B-498C-8F2A-7A232A3A432A}" dt="2024-01-18T09:32:08.683" v="73" actId="2696"/>
        <pc:sldMkLst>
          <pc:docMk/>
          <pc:sldMk cId="1936543181" sldId="314"/>
        </pc:sldMkLst>
      </pc:sldChg>
      <pc:sldChg chg="del">
        <pc:chgData name="Covlea, Maria" userId="4bdbff5f-f003-4945-bf9a-dd67c3b08000" providerId="ADAL" clId="{8B0E961F-BB1B-498C-8F2A-7A232A3A432A}" dt="2024-01-18T09:34:02.562" v="81" actId="47"/>
        <pc:sldMkLst>
          <pc:docMk/>
          <pc:sldMk cId="1296227431" sldId="315"/>
        </pc:sldMkLst>
      </pc:sldChg>
      <pc:sldChg chg="del">
        <pc:chgData name="Covlea, Maria" userId="4bdbff5f-f003-4945-bf9a-dd67c3b08000" providerId="ADAL" clId="{8B0E961F-BB1B-498C-8F2A-7A232A3A432A}" dt="2024-01-18T09:37:23.764" v="93" actId="2696"/>
        <pc:sldMkLst>
          <pc:docMk/>
          <pc:sldMk cId="882822161" sldId="316"/>
        </pc:sldMkLst>
      </pc:sldChg>
      <pc:sldChg chg="del">
        <pc:chgData name="Covlea, Maria" userId="4bdbff5f-f003-4945-bf9a-dd67c3b08000" providerId="ADAL" clId="{8B0E961F-BB1B-498C-8F2A-7A232A3A432A}" dt="2024-01-18T09:38:55.722" v="100" actId="2696"/>
        <pc:sldMkLst>
          <pc:docMk/>
          <pc:sldMk cId="3760614945" sldId="317"/>
        </pc:sldMkLst>
      </pc:sldChg>
      <pc:sldChg chg="modSp add mod ord">
        <pc:chgData name="Covlea, Maria" userId="4bdbff5f-f003-4945-bf9a-dd67c3b08000" providerId="ADAL" clId="{8B0E961F-BB1B-498C-8F2A-7A232A3A432A}" dt="2024-01-18T09:32:02.025" v="72" actId="255"/>
        <pc:sldMkLst>
          <pc:docMk/>
          <pc:sldMk cId="2948361082" sldId="318"/>
        </pc:sldMkLst>
        <pc:graphicFrameChg chg="mod modGraphic">
          <ac:chgData name="Covlea, Maria" userId="4bdbff5f-f003-4945-bf9a-dd67c3b08000" providerId="ADAL" clId="{8B0E961F-BB1B-498C-8F2A-7A232A3A432A}" dt="2024-01-18T09:32:02.025" v="72" actId="255"/>
          <ac:graphicFrameMkLst>
            <pc:docMk/>
            <pc:sldMk cId="2948361082" sldId="318"/>
            <ac:graphicFrameMk id="2" creationId="{4433B4A5-5EBD-51B0-F202-2F35F8C65451}"/>
          </ac:graphicFrameMkLst>
        </pc:graphicFrameChg>
      </pc:sldChg>
      <pc:sldChg chg="modSp add mod ord">
        <pc:chgData name="Covlea, Maria" userId="4bdbff5f-f003-4945-bf9a-dd67c3b08000" providerId="ADAL" clId="{8B0E961F-BB1B-498C-8F2A-7A232A3A432A}" dt="2024-01-18T09:33:48.529" v="79" actId="255"/>
        <pc:sldMkLst>
          <pc:docMk/>
          <pc:sldMk cId="338394363" sldId="319"/>
        </pc:sldMkLst>
        <pc:graphicFrameChg chg="mod modGraphic">
          <ac:chgData name="Covlea, Maria" userId="4bdbff5f-f003-4945-bf9a-dd67c3b08000" providerId="ADAL" clId="{8B0E961F-BB1B-498C-8F2A-7A232A3A432A}" dt="2024-01-18T09:33:48.529" v="79" actId="255"/>
          <ac:graphicFrameMkLst>
            <pc:docMk/>
            <pc:sldMk cId="338394363" sldId="319"/>
            <ac:graphicFrameMk id="2" creationId="{4433B4A5-5EBD-51B0-F202-2F35F8C65451}"/>
          </ac:graphicFrameMkLst>
        </pc:graphicFrameChg>
      </pc:sldChg>
      <pc:sldChg chg="add del">
        <pc:chgData name="Covlea, Maria" userId="4bdbff5f-f003-4945-bf9a-dd67c3b08000" providerId="ADAL" clId="{8B0E961F-BB1B-498C-8F2A-7A232A3A432A}" dt="2024-01-18T09:34:04.477" v="82" actId="47"/>
        <pc:sldMkLst>
          <pc:docMk/>
          <pc:sldMk cId="1480449642" sldId="320"/>
        </pc:sldMkLst>
      </pc:sldChg>
      <pc:sldChg chg="modSp add mod ord">
        <pc:chgData name="Covlea, Maria" userId="4bdbff5f-f003-4945-bf9a-dd67c3b08000" providerId="ADAL" clId="{8B0E961F-BB1B-498C-8F2A-7A232A3A432A}" dt="2024-01-18T09:37:17.385" v="92" actId="255"/>
        <pc:sldMkLst>
          <pc:docMk/>
          <pc:sldMk cId="2755002714" sldId="320"/>
        </pc:sldMkLst>
        <pc:graphicFrameChg chg="mod modGraphic">
          <ac:chgData name="Covlea, Maria" userId="4bdbff5f-f003-4945-bf9a-dd67c3b08000" providerId="ADAL" clId="{8B0E961F-BB1B-498C-8F2A-7A232A3A432A}" dt="2024-01-18T09:37:17.385" v="92" actId="255"/>
          <ac:graphicFrameMkLst>
            <pc:docMk/>
            <pc:sldMk cId="2755002714" sldId="320"/>
            <ac:graphicFrameMk id="2" creationId="{4433B4A5-5EBD-51B0-F202-2F35F8C65451}"/>
          </ac:graphicFrameMkLst>
        </pc:graphicFrameChg>
      </pc:sldChg>
      <pc:sldChg chg="modSp add mod ord">
        <pc:chgData name="Covlea, Maria" userId="4bdbff5f-f003-4945-bf9a-dd67c3b08000" providerId="ADAL" clId="{8B0E961F-BB1B-498C-8F2A-7A232A3A432A}" dt="2024-01-18T09:38:51.161" v="99" actId="255"/>
        <pc:sldMkLst>
          <pc:docMk/>
          <pc:sldMk cId="3881434423" sldId="321"/>
        </pc:sldMkLst>
        <pc:graphicFrameChg chg="mod modGraphic">
          <ac:chgData name="Covlea, Maria" userId="4bdbff5f-f003-4945-bf9a-dd67c3b08000" providerId="ADAL" clId="{8B0E961F-BB1B-498C-8F2A-7A232A3A432A}" dt="2024-01-18T09:38:51.161" v="99" actId="255"/>
          <ac:graphicFrameMkLst>
            <pc:docMk/>
            <pc:sldMk cId="3881434423" sldId="321"/>
            <ac:graphicFrameMk id="2" creationId="{4433B4A5-5EBD-51B0-F202-2F35F8C65451}"/>
          </ac:graphicFrameMkLst>
        </pc:graphicFrameChg>
      </pc:sldChg>
      <pc:sldChg chg="addSp delSp modSp add mod">
        <pc:chgData name="Covlea, Maria" userId="4bdbff5f-f003-4945-bf9a-dd67c3b08000" providerId="ADAL" clId="{8B0E961F-BB1B-498C-8F2A-7A232A3A432A}" dt="2024-01-18T12:30:23.800" v="450"/>
        <pc:sldMkLst>
          <pc:docMk/>
          <pc:sldMk cId="2736471845" sldId="322"/>
        </pc:sldMkLst>
        <pc:spChg chg="del mod">
          <ac:chgData name="Covlea, Maria" userId="4bdbff5f-f003-4945-bf9a-dd67c3b08000" providerId="ADAL" clId="{8B0E961F-BB1B-498C-8F2A-7A232A3A432A}" dt="2024-01-18T12:30:15.291" v="445" actId="478"/>
          <ac:spMkLst>
            <pc:docMk/>
            <pc:sldMk cId="2736471845" sldId="322"/>
            <ac:spMk id="8" creationId="{00000000-0000-0000-0000-000000000000}"/>
          </ac:spMkLst>
        </pc:spChg>
        <pc:spChg chg="del">
          <ac:chgData name="Covlea, Maria" userId="4bdbff5f-f003-4945-bf9a-dd67c3b08000" providerId="ADAL" clId="{8B0E961F-BB1B-498C-8F2A-7A232A3A432A}" dt="2024-01-18T12:30:17.338" v="446" actId="478"/>
          <ac:spMkLst>
            <pc:docMk/>
            <pc:sldMk cId="2736471845" sldId="322"/>
            <ac:spMk id="10" creationId="{00000000-0000-0000-0000-000000000000}"/>
          </ac:spMkLst>
        </pc:spChg>
        <pc:spChg chg="del">
          <ac:chgData name="Covlea, Maria" userId="4bdbff5f-f003-4945-bf9a-dd67c3b08000" providerId="ADAL" clId="{8B0E961F-BB1B-498C-8F2A-7A232A3A432A}" dt="2024-01-18T12:30:18.689" v="447" actId="478"/>
          <ac:spMkLst>
            <pc:docMk/>
            <pc:sldMk cId="2736471845" sldId="322"/>
            <ac:spMk id="12" creationId="{00000000-0000-0000-0000-000000000000}"/>
          </ac:spMkLst>
        </pc:spChg>
        <pc:spChg chg="del">
          <ac:chgData name="Covlea, Maria" userId="4bdbff5f-f003-4945-bf9a-dd67c3b08000" providerId="ADAL" clId="{8B0E961F-BB1B-498C-8F2A-7A232A3A432A}" dt="2024-01-18T12:30:20.178" v="448" actId="478"/>
          <ac:spMkLst>
            <pc:docMk/>
            <pc:sldMk cId="2736471845" sldId="322"/>
            <ac:spMk id="16" creationId="{00000000-0000-0000-0000-000000000000}"/>
          </ac:spMkLst>
        </pc:spChg>
        <pc:spChg chg="mod">
          <ac:chgData name="Covlea, Maria" userId="4bdbff5f-f003-4945-bf9a-dd67c3b08000" providerId="ADAL" clId="{8B0E961F-BB1B-498C-8F2A-7A232A3A432A}" dt="2024-01-18T12:30:23.800" v="450"/>
          <ac:spMkLst>
            <pc:docMk/>
            <pc:sldMk cId="2736471845" sldId="322"/>
            <ac:spMk id="19" creationId="{AC2924DE-0937-1ADD-A8EF-4DEF26F28086}"/>
          </ac:spMkLst>
        </pc:spChg>
        <pc:spChg chg="add mod">
          <ac:chgData name="Covlea, Maria" userId="4bdbff5f-f003-4945-bf9a-dd67c3b08000" providerId="ADAL" clId="{8B0E961F-BB1B-498C-8F2A-7A232A3A432A}" dt="2024-01-18T12:30:23.800" v="450"/>
          <ac:spMkLst>
            <pc:docMk/>
            <pc:sldMk cId="2736471845" sldId="322"/>
            <ac:spMk id="20" creationId="{7C5FF09E-7270-4B94-B0FF-4FDDB080A0B1}"/>
          </ac:spMkLst>
        </pc:spChg>
        <pc:spChg chg="add mod">
          <ac:chgData name="Covlea, Maria" userId="4bdbff5f-f003-4945-bf9a-dd67c3b08000" providerId="ADAL" clId="{8B0E961F-BB1B-498C-8F2A-7A232A3A432A}" dt="2024-01-18T12:30:23.800" v="450"/>
          <ac:spMkLst>
            <pc:docMk/>
            <pc:sldMk cId="2736471845" sldId="322"/>
            <ac:spMk id="21" creationId="{C0E821F3-CAE1-3ADB-836E-E262C69075C4}"/>
          </ac:spMkLst>
        </pc:spChg>
        <pc:spChg chg="add mod">
          <ac:chgData name="Covlea, Maria" userId="4bdbff5f-f003-4945-bf9a-dd67c3b08000" providerId="ADAL" clId="{8B0E961F-BB1B-498C-8F2A-7A232A3A432A}" dt="2024-01-18T12:30:23.800" v="450"/>
          <ac:spMkLst>
            <pc:docMk/>
            <pc:sldMk cId="2736471845" sldId="322"/>
            <ac:spMk id="22" creationId="{365916BC-6484-E090-5281-DC620A099ED5}"/>
          </ac:spMkLst>
        </pc:spChg>
        <pc:spChg chg="add mod">
          <ac:chgData name="Covlea, Maria" userId="4bdbff5f-f003-4945-bf9a-dd67c3b08000" providerId="ADAL" clId="{8B0E961F-BB1B-498C-8F2A-7A232A3A432A}" dt="2024-01-18T12:30:23.800" v="450"/>
          <ac:spMkLst>
            <pc:docMk/>
            <pc:sldMk cId="2736471845" sldId="322"/>
            <ac:spMk id="23" creationId="{8D51DF20-2372-109F-004A-3DF202CCC5DA}"/>
          </ac:spMkLst>
        </pc:spChg>
        <pc:spChg chg="add mod">
          <ac:chgData name="Covlea, Maria" userId="4bdbff5f-f003-4945-bf9a-dd67c3b08000" providerId="ADAL" clId="{8B0E961F-BB1B-498C-8F2A-7A232A3A432A}" dt="2024-01-18T12:30:23.800" v="450"/>
          <ac:spMkLst>
            <pc:docMk/>
            <pc:sldMk cId="2736471845" sldId="322"/>
            <ac:spMk id="24" creationId="{324AED6C-6146-5C4B-78E2-E71CE94E09AB}"/>
          </ac:spMkLst>
        </pc:spChg>
        <pc:spChg chg="add mod">
          <ac:chgData name="Covlea, Maria" userId="4bdbff5f-f003-4945-bf9a-dd67c3b08000" providerId="ADAL" clId="{8B0E961F-BB1B-498C-8F2A-7A232A3A432A}" dt="2024-01-18T12:30:23.800" v="450"/>
          <ac:spMkLst>
            <pc:docMk/>
            <pc:sldMk cId="2736471845" sldId="322"/>
            <ac:spMk id="25" creationId="{F14C2CB1-9B6A-CD22-28F1-4DBE5B143F67}"/>
          </ac:spMkLst>
        </pc:spChg>
        <pc:spChg chg="mod">
          <ac:chgData name="Covlea, Maria" userId="4bdbff5f-f003-4945-bf9a-dd67c3b08000" providerId="ADAL" clId="{8B0E961F-BB1B-498C-8F2A-7A232A3A432A}" dt="2024-01-18T12:30:23.800" v="450"/>
          <ac:spMkLst>
            <pc:docMk/>
            <pc:sldMk cId="2736471845" sldId="322"/>
            <ac:spMk id="27" creationId="{08F3BB1A-C41F-3204-A486-9D4B3A8E933D}"/>
          </ac:spMkLst>
        </pc:spChg>
        <pc:spChg chg="add mod">
          <ac:chgData name="Covlea, Maria" userId="4bdbff5f-f003-4945-bf9a-dd67c3b08000" providerId="ADAL" clId="{8B0E961F-BB1B-498C-8F2A-7A232A3A432A}" dt="2024-01-18T12:30:23.800" v="450"/>
          <ac:spMkLst>
            <pc:docMk/>
            <pc:sldMk cId="2736471845" sldId="322"/>
            <ac:spMk id="28" creationId="{C3822DC8-DE1D-7F7E-48F7-2170E73AE1FB}"/>
          </ac:spMkLst>
        </pc:spChg>
        <pc:spChg chg="add mod">
          <ac:chgData name="Covlea, Maria" userId="4bdbff5f-f003-4945-bf9a-dd67c3b08000" providerId="ADAL" clId="{8B0E961F-BB1B-498C-8F2A-7A232A3A432A}" dt="2024-01-18T12:30:23.800" v="450"/>
          <ac:spMkLst>
            <pc:docMk/>
            <pc:sldMk cId="2736471845" sldId="322"/>
            <ac:spMk id="29" creationId="{25938A7F-BFCF-78F9-5336-DFFBC46D9ADA}"/>
          </ac:spMkLst>
        </pc:spChg>
        <pc:grpChg chg="del mod">
          <ac:chgData name="Covlea, Maria" userId="4bdbff5f-f003-4945-bf9a-dd67c3b08000" providerId="ADAL" clId="{8B0E961F-BB1B-498C-8F2A-7A232A3A432A}" dt="2024-01-18T12:30:12.010" v="443" actId="478"/>
          <ac:grpSpMkLst>
            <pc:docMk/>
            <pc:sldMk cId="2736471845" sldId="322"/>
            <ac:grpSpMk id="2" creationId="{00000000-0000-0000-0000-000000000000}"/>
          </ac:grpSpMkLst>
        </pc:grpChg>
        <pc:grpChg chg="del">
          <ac:chgData name="Covlea, Maria" userId="4bdbff5f-f003-4945-bf9a-dd67c3b08000" providerId="ADAL" clId="{8B0E961F-BB1B-498C-8F2A-7A232A3A432A}" dt="2024-01-18T12:30:11.236" v="442" actId="478"/>
          <ac:grpSpMkLst>
            <pc:docMk/>
            <pc:sldMk cId="2736471845" sldId="322"/>
            <ac:grpSpMk id="6" creationId="{00000000-0000-0000-0000-000000000000}"/>
          </ac:grpSpMkLst>
        </pc:grpChg>
        <pc:grpChg chg="del">
          <ac:chgData name="Covlea, Maria" userId="4bdbff5f-f003-4945-bf9a-dd67c3b08000" providerId="ADAL" clId="{8B0E961F-BB1B-498C-8F2A-7A232A3A432A}" dt="2024-01-18T12:30:21.244" v="449" actId="478"/>
          <ac:grpSpMkLst>
            <pc:docMk/>
            <pc:sldMk cId="2736471845" sldId="322"/>
            <ac:grpSpMk id="14" creationId="{00000000-0000-0000-0000-000000000000}"/>
          </ac:grpSpMkLst>
        </pc:grpChg>
        <pc:grpChg chg="add mod">
          <ac:chgData name="Covlea, Maria" userId="4bdbff5f-f003-4945-bf9a-dd67c3b08000" providerId="ADAL" clId="{8B0E961F-BB1B-498C-8F2A-7A232A3A432A}" dt="2024-01-18T12:30:23.800" v="450"/>
          <ac:grpSpMkLst>
            <pc:docMk/>
            <pc:sldMk cId="2736471845" sldId="322"/>
            <ac:grpSpMk id="18" creationId="{BE17C1FE-93DC-E8E9-8EB5-CC249B4E9465}"/>
          </ac:grpSpMkLst>
        </pc:grpChg>
        <pc:grpChg chg="add mod">
          <ac:chgData name="Covlea, Maria" userId="4bdbff5f-f003-4945-bf9a-dd67c3b08000" providerId="ADAL" clId="{8B0E961F-BB1B-498C-8F2A-7A232A3A432A}" dt="2024-01-18T12:30:23.800" v="450"/>
          <ac:grpSpMkLst>
            <pc:docMk/>
            <pc:sldMk cId="2736471845" sldId="322"/>
            <ac:grpSpMk id="26" creationId="{8E1BF81F-C6E3-9ABE-5882-859500C74D86}"/>
          </ac:grpSpMkLst>
        </pc:grpChg>
      </pc:sldChg>
      <pc:sldChg chg="add del">
        <pc:chgData name="Covlea, Maria" userId="4bdbff5f-f003-4945-bf9a-dd67c3b08000" providerId="ADAL" clId="{8B0E961F-BB1B-498C-8F2A-7A232A3A432A}" dt="2024-01-18T12:29:43.877" v="439" actId="2696"/>
        <pc:sldMkLst>
          <pc:docMk/>
          <pc:sldMk cId="3462766657" sldId="322"/>
        </pc:sldMkLst>
      </pc:sldChg>
      <pc:sldChg chg="del">
        <pc:chgData name="Covlea, Maria" userId="4bdbff5f-f003-4945-bf9a-dd67c3b08000" providerId="ADAL" clId="{8B0E961F-BB1B-498C-8F2A-7A232A3A432A}" dt="2024-01-18T15:34:10.139" v="457" actId="47"/>
        <pc:sldMkLst>
          <pc:docMk/>
          <pc:sldMk cId="52534051" sldId="330"/>
        </pc:sldMkLst>
      </pc:sldChg>
      <pc:sldChg chg="del">
        <pc:chgData name="Covlea, Maria" userId="4bdbff5f-f003-4945-bf9a-dd67c3b08000" providerId="ADAL" clId="{8B0E961F-BB1B-498C-8F2A-7A232A3A432A}" dt="2024-01-18T15:34:10.741" v="458" actId="47"/>
        <pc:sldMkLst>
          <pc:docMk/>
          <pc:sldMk cId="4016139278" sldId="331"/>
        </pc:sldMkLst>
      </pc:sldChg>
      <pc:sldChg chg="del">
        <pc:chgData name="Covlea, Maria" userId="4bdbff5f-f003-4945-bf9a-dd67c3b08000" providerId="ADAL" clId="{8B0E961F-BB1B-498C-8F2A-7A232A3A432A}" dt="2024-01-18T15:34:06.652" v="456" actId="2696"/>
        <pc:sldMkLst>
          <pc:docMk/>
          <pc:sldMk cId="3006284991" sldId="332"/>
        </pc:sldMkLst>
      </pc:sldChg>
      <pc:sldChg chg="del">
        <pc:chgData name="Covlea, Maria" userId="4bdbff5f-f003-4945-bf9a-dd67c3b08000" providerId="ADAL" clId="{8B0E961F-BB1B-498C-8F2A-7A232A3A432A}" dt="2024-01-18T15:33:55.758" v="455" actId="2696"/>
        <pc:sldMkLst>
          <pc:docMk/>
          <pc:sldMk cId="4112023088" sldId="334"/>
        </pc:sldMkLst>
      </pc:sldChg>
      <pc:sldChg chg="del">
        <pc:chgData name="Covlea, Maria" userId="4bdbff5f-f003-4945-bf9a-dd67c3b08000" providerId="ADAL" clId="{8B0E961F-BB1B-498C-8F2A-7A232A3A432A}" dt="2024-01-18T15:33:47.218" v="454" actId="2696"/>
        <pc:sldMkLst>
          <pc:docMk/>
          <pc:sldMk cId="4023835440" sldId="3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9C164-CCF0-4F69-AAAA-E8A2F0DBB0C4}" type="datetimeFigureOut">
              <a:rPr lang="en-GB" smtClean="0"/>
              <a:t>18/01/2024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8BC16-1111-4727-A3C9-2B55F0C8983B}" type="slidenum">
              <a:rPr lang="en-GB" smtClean="0"/>
              <a:t>‹#›</a:t>
            </a:fld>
            <a:endParaRPr lang="en-GB"/>
          </a:p>
        </p:txBody>
      </p:sp>
    </p:spTree>
    <p:extLst>
      <p:ext uri="{BB962C8B-B14F-4D97-AF65-F5344CB8AC3E}">
        <p14:creationId xmlns:p14="http://schemas.microsoft.com/office/powerpoint/2010/main" val="3035144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my notes</a:t>
            </a:r>
          </a:p>
        </p:txBody>
      </p:sp>
      <p:sp>
        <p:nvSpPr>
          <p:cNvPr id="4" name="Slide Number Placeholder 3"/>
          <p:cNvSpPr>
            <a:spLocks noGrp="1"/>
          </p:cNvSpPr>
          <p:nvPr>
            <p:ph type="sldNum" sz="quarter" idx="5"/>
          </p:nvPr>
        </p:nvSpPr>
        <p:spPr/>
        <p:txBody>
          <a:bodyPr/>
          <a:lstStyle/>
          <a:p>
            <a:fld id="{7FB8BC16-1111-4727-A3C9-2B55F0C8983B}" type="slidenum">
              <a:rPr lang="en-GB" smtClean="0"/>
              <a:t>1</a:t>
            </a:fld>
            <a:endParaRPr lang="en-GB"/>
          </a:p>
        </p:txBody>
      </p:sp>
    </p:spTree>
    <p:extLst>
      <p:ext uri="{BB962C8B-B14F-4D97-AF65-F5344CB8AC3E}">
        <p14:creationId xmlns:p14="http://schemas.microsoft.com/office/powerpoint/2010/main" val="246849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Walk you through things I typically identify and what the potential efficiency gains are </a:t>
            </a:r>
          </a:p>
        </p:txBody>
      </p:sp>
      <p:sp>
        <p:nvSpPr>
          <p:cNvPr id="4" name="Slide Number Placeholder 3"/>
          <p:cNvSpPr>
            <a:spLocks noGrp="1"/>
          </p:cNvSpPr>
          <p:nvPr>
            <p:ph type="sldNum" sz="quarter" idx="5"/>
          </p:nvPr>
        </p:nvSpPr>
        <p:spPr/>
        <p:txBody>
          <a:bodyPr/>
          <a:lstStyle/>
          <a:p>
            <a:fld id="{7FB8BC16-1111-4727-A3C9-2B55F0C8983B}" type="slidenum">
              <a:rPr lang="en-GB" smtClean="0"/>
              <a:t>11</a:t>
            </a:fld>
            <a:endParaRPr lang="en-GB"/>
          </a:p>
        </p:txBody>
      </p:sp>
    </p:spTree>
    <p:extLst>
      <p:ext uri="{BB962C8B-B14F-4D97-AF65-F5344CB8AC3E}">
        <p14:creationId xmlns:p14="http://schemas.microsoft.com/office/powerpoint/2010/main" val="687207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state that throughout, an indicative cost will be used. You MAY already have a quote in, we can easily use this. But it is </a:t>
            </a:r>
          </a:p>
        </p:txBody>
      </p:sp>
      <p:sp>
        <p:nvSpPr>
          <p:cNvPr id="4" name="Slide Number Placeholder 3"/>
          <p:cNvSpPr>
            <a:spLocks noGrp="1"/>
          </p:cNvSpPr>
          <p:nvPr>
            <p:ph type="sldNum" sz="quarter" idx="5"/>
          </p:nvPr>
        </p:nvSpPr>
        <p:spPr/>
        <p:txBody>
          <a:bodyPr/>
          <a:lstStyle/>
          <a:p>
            <a:fld id="{7FB8BC16-1111-4727-A3C9-2B55F0C8983B}" type="slidenum">
              <a:rPr lang="en-GB" smtClean="0"/>
              <a:t>12</a:t>
            </a:fld>
            <a:endParaRPr lang="en-GB"/>
          </a:p>
        </p:txBody>
      </p:sp>
    </p:spTree>
    <p:extLst>
      <p:ext uri="{BB962C8B-B14F-4D97-AF65-F5344CB8AC3E}">
        <p14:creationId xmlns:p14="http://schemas.microsoft.com/office/powerpoint/2010/main" val="121698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13</a:t>
            </a:fld>
            <a:endParaRPr lang="en-GB"/>
          </a:p>
        </p:txBody>
      </p:sp>
    </p:spTree>
    <p:extLst>
      <p:ext uri="{BB962C8B-B14F-4D97-AF65-F5344CB8AC3E}">
        <p14:creationId xmlns:p14="http://schemas.microsoft.com/office/powerpoint/2010/main" val="923241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14</a:t>
            </a:fld>
            <a:endParaRPr lang="en-GB"/>
          </a:p>
        </p:txBody>
      </p:sp>
    </p:spTree>
    <p:extLst>
      <p:ext uri="{BB962C8B-B14F-4D97-AF65-F5344CB8AC3E}">
        <p14:creationId xmlns:p14="http://schemas.microsoft.com/office/powerpoint/2010/main" val="268456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state that throughout, an indicative cost will be used. You MAY already have a quote in, we can easily use this. But it is </a:t>
            </a:r>
          </a:p>
        </p:txBody>
      </p:sp>
      <p:sp>
        <p:nvSpPr>
          <p:cNvPr id="4" name="Slide Number Placeholder 3"/>
          <p:cNvSpPr>
            <a:spLocks noGrp="1"/>
          </p:cNvSpPr>
          <p:nvPr>
            <p:ph type="sldNum" sz="quarter" idx="5"/>
          </p:nvPr>
        </p:nvSpPr>
        <p:spPr/>
        <p:txBody>
          <a:bodyPr/>
          <a:lstStyle/>
          <a:p>
            <a:fld id="{7FB8BC16-1111-4727-A3C9-2B55F0C8983B}" type="slidenum">
              <a:rPr lang="en-GB" smtClean="0"/>
              <a:t>15</a:t>
            </a:fld>
            <a:endParaRPr lang="en-GB"/>
          </a:p>
        </p:txBody>
      </p:sp>
    </p:spTree>
    <p:extLst>
      <p:ext uri="{BB962C8B-B14F-4D97-AF65-F5344CB8AC3E}">
        <p14:creationId xmlns:p14="http://schemas.microsoft.com/office/powerpoint/2010/main" val="1751097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Efficiency savings vary depending on installation. Ones I’ve helped with can also improve security </a:t>
            </a:r>
          </a:p>
        </p:txBody>
      </p:sp>
      <p:sp>
        <p:nvSpPr>
          <p:cNvPr id="4" name="Slide Number Placeholder 3"/>
          <p:cNvSpPr>
            <a:spLocks noGrp="1"/>
          </p:cNvSpPr>
          <p:nvPr>
            <p:ph type="sldNum" sz="quarter" idx="5"/>
          </p:nvPr>
        </p:nvSpPr>
        <p:spPr/>
        <p:txBody>
          <a:bodyPr/>
          <a:lstStyle/>
          <a:p>
            <a:fld id="{7FB8BC16-1111-4727-A3C9-2B55F0C8983B}" type="slidenum">
              <a:rPr lang="en-GB" smtClean="0"/>
              <a:t>16</a:t>
            </a:fld>
            <a:endParaRPr lang="en-GB"/>
          </a:p>
        </p:txBody>
      </p:sp>
    </p:spTree>
    <p:extLst>
      <p:ext uri="{BB962C8B-B14F-4D97-AF65-F5344CB8AC3E}">
        <p14:creationId xmlns:p14="http://schemas.microsoft.com/office/powerpoint/2010/main" val="525732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state that throughout, an indicative cost will be used. You MAY already have a quote in, we can easily use this. But it is </a:t>
            </a:r>
          </a:p>
        </p:txBody>
      </p:sp>
      <p:sp>
        <p:nvSpPr>
          <p:cNvPr id="4" name="Slide Number Placeholder 3"/>
          <p:cNvSpPr>
            <a:spLocks noGrp="1"/>
          </p:cNvSpPr>
          <p:nvPr>
            <p:ph type="sldNum" sz="quarter" idx="5"/>
          </p:nvPr>
        </p:nvSpPr>
        <p:spPr/>
        <p:txBody>
          <a:bodyPr/>
          <a:lstStyle/>
          <a:p>
            <a:fld id="{7FB8BC16-1111-4727-A3C9-2B55F0C8983B}" type="slidenum">
              <a:rPr lang="en-GB" smtClean="0"/>
              <a:t>17</a:t>
            </a:fld>
            <a:endParaRPr lang="en-GB"/>
          </a:p>
        </p:txBody>
      </p:sp>
    </p:spTree>
    <p:extLst>
      <p:ext uri="{BB962C8B-B14F-4D97-AF65-F5344CB8AC3E}">
        <p14:creationId xmlns:p14="http://schemas.microsoft.com/office/powerpoint/2010/main" val="3801600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18</a:t>
            </a:fld>
            <a:endParaRPr lang="en-GB"/>
          </a:p>
        </p:txBody>
      </p:sp>
    </p:spTree>
    <p:extLst>
      <p:ext uri="{BB962C8B-B14F-4D97-AF65-F5344CB8AC3E}">
        <p14:creationId xmlns:p14="http://schemas.microsoft.com/office/powerpoint/2010/main" val="2514706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19</a:t>
            </a:fld>
            <a:endParaRPr lang="en-GB"/>
          </a:p>
        </p:txBody>
      </p:sp>
    </p:spTree>
    <p:extLst>
      <p:ext uri="{BB962C8B-B14F-4D97-AF65-F5344CB8AC3E}">
        <p14:creationId xmlns:p14="http://schemas.microsoft.com/office/powerpoint/2010/main" val="2388725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Very bespoke depending on site, usage etc. still use Carbon Trust methodology. Old style bulbs are expensive and will soon be phased out. </a:t>
            </a:r>
          </a:p>
        </p:txBody>
      </p:sp>
      <p:sp>
        <p:nvSpPr>
          <p:cNvPr id="4" name="Slide Number Placeholder 3"/>
          <p:cNvSpPr>
            <a:spLocks noGrp="1"/>
          </p:cNvSpPr>
          <p:nvPr>
            <p:ph type="sldNum" sz="quarter" idx="5"/>
          </p:nvPr>
        </p:nvSpPr>
        <p:spPr/>
        <p:txBody>
          <a:bodyPr/>
          <a:lstStyle/>
          <a:p>
            <a:fld id="{7FB8BC16-1111-4727-A3C9-2B55F0C8983B}" type="slidenum">
              <a:rPr lang="en-GB" smtClean="0"/>
              <a:t>20</a:t>
            </a:fld>
            <a:endParaRPr lang="en-GB"/>
          </a:p>
        </p:txBody>
      </p:sp>
    </p:spTree>
    <p:extLst>
      <p:ext uri="{BB962C8B-B14F-4D97-AF65-F5344CB8AC3E}">
        <p14:creationId xmlns:p14="http://schemas.microsoft.com/office/powerpoint/2010/main" val="3053236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2</a:t>
            </a:fld>
            <a:endParaRPr lang="en-GB"/>
          </a:p>
        </p:txBody>
      </p:sp>
    </p:spTree>
    <p:extLst>
      <p:ext uri="{BB962C8B-B14F-4D97-AF65-F5344CB8AC3E}">
        <p14:creationId xmlns:p14="http://schemas.microsoft.com/office/powerpoint/2010/main" val="712069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21</a:t>
            </a:fld>
            <a:endParaRPr lang="en-GB"/>
          </a:p>
        </p:txBody>
      </p:sp>
    </p:spTree>
    <p:extLst>
      <p:ext uri="{BB962C8B-B14F-4D97-AF65-F5344CB8AC3E}">
        <p14:creationId xmlns:p14="http://schemas.microsoft.com/office/powerpoint/2010/main" val="3485032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Very bespoke per site and per sector. I will give guidance on support I’ve given. We have done whole sessions on this in the past </a:t>
            </a:r>
          </a:p>
        </p:txBody>
      </p:sp>
      <p:sp>
        <p:nvSpPr>
          <p:cNvPr id="4" name="Slide Number Placeholder 3"/>
          <p:cNvSpPr>
            <a:spLocks noGrp="1"/>
          </p:cNvSpPr>
          <p:nvPr>
            <p:ph type="sldNum" sz="quarter" idx="5"/>
          </p:nvPr>
        </p:nvSpPr>
        <p:spPr/>
        <p:txBody>
          <a:bodyPr/>
          <a:lstStyle/>
          <a:p>
            <a:fld id="{7FB8BC16-1111-4727-A3C9-2B55F0C8983B}" type="slidenum">
              <a:rPr lang="en-GB" smtClean="0"/>
              <a:t>22</a:t>
            </a:fld>
            <a:endParaRPr lang="en-GB"/>
          </a:p>
        </p:txBody>
      </p:sp>
    </p:spTree>
    <p:extLst>
      <p:ext uri="{BB962C8B-B14F-4D97-AF65-F5344CB8AC3E}">
        <p14:creationId xmlns:p14="http://schemas.microsoft.com/office/powerpoint/2010/main" val="583801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Simple  - upgrade gas boiler BUT still fossil fuel. Can swap out boiler for IR/</a:t>
            </a:r>
            <a:r>
              <a:rPr lang="en-GB" err="1"/>
              <a:t>elec</a:t>
            </a:r>
            <a:r>
              <a:rPr lang="en-GB"/>
              <a:t> rads and hot water points. Can use heat pumps or A/C. For manufacturing sectors they often have large space heaters  - yet to see a suitable ‘renewable’ alternative for this (when we do I will do a specific session on it) but </a:t>
            </a:r>
            <a:r>
              <a:rPr lang="en-GB" err="1"/>
              <a:t>destrat</a:t>
            </a:r>
            <a:r>
              <a:rPr lang="en-GB"/>
              <a:t> fans work well – make what’s in place work more efficiently </a:t>
            </a:r>
          </a:p>
        </p:txBody>
      </p:sp>
      <p:sp>
        <p:nvSpPr>
          <p:cNvPr id="4" name="Slide Number Placeholder 3"/>
          <p:cNvSpPr>
            <a:spLocks noGrp="1"/>
          </p:cNvSpPr>
          <p:nvPr>
            <p:ph type="sldNum" sz="quarter" idx="5"/>
          </p:nvPr>
        </p:nvSpPr>
        <p:spPr/>
        <p:txBody>
          <a:bodyPr/>
          <a:lstStyle/>
          <a:p>
            <a:fld id="{7FB8BC16-1111-4727-A3C9-2B55F0C8983B}" type="slidenum">
              <a:rPr lang="en-GB" smtClean="0"/>
              <a:t>23</a:t>
            </a:fld>
            <a:endParaRPr lang="en-GB"/>
          </a:p>
        </p:txBody>
      </p:sp>
    </p:spTree>
    <p:extLst>
      <p:ext uri="{BB962C8B-B14F-4D97-AF65-F5344CB8AC3E}">
        <p14:creationId xmlns:p14="http://schemas.microsoft.com/office/powerpoint/2010/main" val="1773369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state that throughout, an indicative cost will be used. You MAY already have a quote in, we can easily use this. But it is </a:t>
            </a:r>
          </a:p>
        </p:txBody>
      </p:sp>
      <p:sp>
        <p:nvSpPr>
          <p:cNvPr id="4" name="Slide Number Placeholder 3"/>
          <p:cNvSpPr>
            <a:spLocks noGrp="1"/>
          </p:cNvSpPr>
          <p:nvPr>
            <p:ph type="sldNum" sz="quarter" idx="5"/>
          </p:nvPr>
        </p:nvSpPr>
        <p:spPr/>
        <p:txBody>
          <a:bodyPr/>
          <a:lstStyle/>
          <a:p>
            <a:fld id="{7FB8BC16-1111-4727-A3C9-2B55F0C8983B}" type="slidenum">
              <a:rPr lang="en-GB" smtClean="0"/>
              <a:t>24</a:t>
            </a:fld>
            <a:endParaRPr lang="en-GB"/>
          </a:p>
        </p:txBody>
      </p:sp>
    </p:spTree>
    <p:extLst>
      <p:ext uri="{BB962C8B-B14F-4D97-AF65-F5344CB8AC3E}">
        <p14:creationId xmlns:p14="http://schemas.microsoft.com/office/powerpoint/2010/main" val="3871634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25</a:t>
            </a:fld>
            <a:endParaRPr lang="en-GB"/>
          </a:p>
        </p:txBody>
      </p:sp>
    </p:spTree>
    <p:extLst>
      <p:ext uri="{BB962C8B-B14F-4D97-AF65-F5344CB8AC3E}">
        <p14:creationId xmlns:p14="http://schemas.microsoft.com/office/powerpoint/2010/main" val="6653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26</a:t>
            </a:fld>
            <a:endParaRPr lang="en-GB"/>
          </a:p>
        </p:txBody>
      </p:sp>
    </p:spTree>
    <p:extLst>
      <p:ext uri="{BB962C8B-B14F-4D97-AF65-F5344CB8AC3E}">
        <p14:creationId xmlns:p14="http://schemas.microsoft.com/office/powerpoint/2010/main" val="3643004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Eg</a:t>
            </a:r>
            <a:r>
              <a:rPr lang="en-GB"/>
              <a:t> CNC machines – produce more in quicker time and have a lower consumption. Metalwork Processes – centrifuge  - cut down on oil passing through the washer reduced washer operation time AND allowed the oil to be re-used</a:t>
            </a:r>
          </a:p>
        </p:txBody>
      </p:sp>
      <p:sp>
        <p:nvSpPr>
          <p:cNvPr id="4" name="Slide Number Placeholder 3"/>
          <p:cNvSpPr>
            <a:spLocks noGrp="1"/>
          </p:cNvSpPr>
          <p:nvPr>
            <p:ph type="sldNum" sz="quarter" idx="5"/>
          </p:nvPr>
        </p:nvSpPr>
        <p:spPr/>
        <p:txBody>
          <a:bodyPr/>
          <a:lstStyle/>
          <a:p>
            <a:fld id="{7FB8BC16-1111-4727-A3C9-2B55F0C8983B}" type="slidenum">
              <a:rPr lang="en-GB" smtClean="0"/>
              <a:t>27</a:t>
            </a:fld>
            <a:endParaRPr lang="en-GB"/>
          </a:p>
        </p:txBody>
      </p:sp>
    </p:spTree>
    <p:extLst>
      <p:ext uri="{BB962C8B-B14F-4D97-AF65-F5344CB8AC3E}">
        <p14:creationId xmlns:p14="http://schemas.microsoft.com/office/powerpoint/2010/main" val="739608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28</a:t>
            </a:fld>
            <a:endParaRPr lang="en-GB"/>
          </a:p>
        </p:txBody>
      </p:sp>
    </p:spTree>
    <p:extLst>
      <p:ext uri="{BB962C8B-B14F-4D97-AF65-F5344CB8AC3E}">
        <p14:creationId xmlns:p14="http://schemas.microsoft.com/office/powerpoint/2010/main" val="3260334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Most compressor companies will give a detailed efficiency analysis as part of the proposal </a:t>
            </a:r>
          </a:p>
        </p:txBody>
      </p:sp>
      <p:sp>
        <p:nvSpPr>
          <p:cNvPr id="4" name="Slide Number Placeholder 3"/>
          <p:cNvSpPr>
            <a:spLocks noGrp="1"/>
          </p:cNvSpPr>
          <p:nvPr>
            <p:ph type="sldNum" sz="quarter" idx="5"/>
          </p:nvPr>
        </p:nvSpPr>
        <p:spPr/>
        <p:txBody>
          <a:bodyPr/>
          <a:lstStyle/>
          <a:p>
            <a:fld id="{7FB8BC16-1111-4727-A3C9-2B55F0C8983B}" type="slidenum">
              <a:rPr lang="en-GB" smtClean="0"/>
              <a:t>29</a:t>
            </a:fld>
            <a:endParaRPr lang="en-GB"/>
          </a:p>
        </p:txBody>
      </p:sp>
    </p:spTree>
    <p:extLst>
      <p:ext uri="{BB962C8B-B14F-4D97-AF65-F5344CB8AC3E}">
        <p14:creationId xmlns:p14="http://schemas.microsoft.com/office/powerpoint/2010/main" val="2552649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state that throughout, an indicative cost will be used. You MAY already have a quote in, we can easily use this. But it is </a:t>
            </a:r>
          </a:p>
        </p:txBody>
      </p:sp>
      <p:sp>
        <p:nvSpPr>
          <p:cNvPr id="4" name="Slide Number Placeholder 3"/>
          <p:cNvSpPr>
            <a:spLocks noGrp="1"/>
          </p:cNvSpPr>
          <p:nvPr>
            <p:ph type="sldNum" sz="quarter" idx="5"/>
          </p:nvPr>
        </p:nvSpPr>
        <p:spPr/>
        <p:txBody>
          <a:bodyPr/>
          <a:lstStyle/>
          <a:p>
            <a:fld id="{7FB8BC16-1111-4727-A3C9-2B55F0C8983B}" type="slidenum">
              <a:rPr lang="en-GB" smtClean="0"/>
              <a:t>30</a:t>
            </a:fld>
            <a:endParaRPr lang="en-GB"/>
          </a:p>
        </p:txBody>
      </p:sp>
    </p:spTree>
    <p:extLst>
      <p:ext uri="{BB962C8B-B14F-4D97-AF65-F5344CB8AC3E}">
        <p14:creationId xmlns:p14="http://schemas.microsoft.com/office/powerpoint/2010/main" val="2550995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a:t>
            </a:fld>
            <a:endParaRPr lang="en-GB"/>
          </a:p>
        </p:txBody>
      </p:sp>
    </p:spTree>
    <p:extLst>
      <p:ext uri="{BB962C8B-B14F-4D97-AF65-F5344CB8AC3E}">
        <p14:creationId xmlns:p14="http://schemas.microsoft.com/office/powerpoint/2010/main" val="2182122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31</a:t>
            </a:fld>
            <a:endParaRPr lang="en-GB"/>
          </a:p>
        </p:txBody>
      </p:sp>
    </p:spTree>
    <p:extLst>
      <p:ext uri="{BB962C8B-B14F-4D97-AF65-F5344CB8AC3E}">
        <p14:creationId xmlns:p14="http://schemas.microsoft.com/office/powerpoint/2010/main" val="180324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are all very pro-solar. I have seen paybacks of between 9 months to 3-4 years for a standard installation. The main funding we have cannot be used to support a solar install however I would always discuss it during the audit and provide payback details and guidance. Grant or no grant, it is worth considering, especially if you own the building. Also allows you to promote yourself as a ‘green’ business</a:t>
            </a:r>
          </a:p>
        </p:txBody>
      </p:sp>
      <p:sp>
        <p:nvSpPr>
          <p:cNvPr id="4" name="Slide Number Placeholder 3"/>
          <p:cNvSpPr>
            <a:spLocks noGrp="1"/>
          </p:cNvSpPr>
          <p:nvPr>
            <p:ph type="sldNum" sz="quarter" idx="5"/>
          </p:nvPr>
        </p:nvSpPr>
        <p:spPr/>
        <p:txBody>
          <a:bodyPr/>
          <a:lstStyle/>
          <a:p>
            <a:fld id="{7FB8BC16-1111-4727-A3C9-2B55F0C8983B}" type="slidenum">
              <a:rPr lang="en-GB" smtClean="0"/>
              <a:t>32</a:t>
            </a:fld>
            <a:endParaRPr lang="en-GB"/>
          </a:p>
        </p:txBody>
      </p:sp>
    </p:spTree>
    <p:extLst>
      <p:ext uri="{BB962C8B-B14F-4D97-AF65-F5344CB8AC3E}">
        <p14:creationId xmlns:p14="http://schemas.microsoft.com/office/powerpoint/2010/main" val="4117165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33</a:t>
            </a:fld>
            <a:endParaRPr lang="en-GB"/>
          </a:p>
        </p:txBody>
      </p:sp>
    </p:spTree>
    <p:extLst>
      <p:ext uri="{BB962C8B-B14F-4D97-AF65-F5344CB8AC3E}">
        <p14:creationId xmlns:p14="http://schemas.microsoft.com/office/powerpoint/2010/main" val="1354990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34</a:t>
            </a:fld>
            <a:endParaRPr lang="en-GB"/>
          </a:p>
        </p:txBody>
      </p:sp>
    </p:spTree>
    <p:extLst>
      <p:ext uri="{BB962C8B-B14F-4D97-AF65-F5344CB8AC3E}">
        <p14:creationId xmlns:p14="http://schemas.microsoft.com/office/powerpoint/2010/main" val="793750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35</a:t>
            </a:fld>
            <a:endParaRPr lang="en-GB"/>
          </a:p>
        </p:txBody>
      </p:sp>
    </p:spTree>
    <p:extLst>
      <p:ext uri="{BB962C8B-B14F-4D97-AF65-F5344CB8AC3E}">
        <p14:creationId xmlns:p14="http://schemas.microsoft.com/office/powerpoint/2010/main" val="2221426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Again – reiterate that this is for guidance only  - suppliers will give confirmed capital price, offer more specialised advice  - EG in regards to heating once a supplier has been to site a totally different installation has been suggested  - this is fine and can still be supported. Cannot stress this enough - Our time is free, the audit is free and the grant is a grant  - but you will need to engage with expert, reputable suppliers </a:t>
            </a:r>
          </a:p>
        </p:txBody>
      </p:sp>
      <p:sp>
        <p:nvSpPr>
          <p:cNvPr id="4" name="Slide Number Placeholder 3"/>
          <p:cNvSpPr>
            <a:spLocks noGrp="1"/>
          </p:cNvSpPr>
          <p:nvPr>
            <p:ph type="sldNum" sz="quarter" idx="5"/>
          </p:nvPr>
        </p:nvSpPr>
        <p:spPr/>
        <p:txBody>
          <a:bodyPr/>
          <a:lstStyle/>
          <a:p>
            <a:fld id="{7FB8BC16-1111-4727-A3C9-2B55F0C8983B}" type="slidenum">
              <a:rPr lang="en-GB" smtClean="0"/>
              <a:t>36</a:t>
            </a:fld>
            <a:endParaRPr lang="en-GB"/>
          </a:p>
        </p:txBody>
      </p:sp>
    </p:spTree>
    <p:extLst>
      <p:ext uri="{BB962C8B-B14F-4D97-AF65-F5344CB8AC3E}">
        <p14:creationId xmlns:p14="http://schemas.microsoft.com/office/powerpoint/2010/main" val="3715808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Grant support  - up to 50%, grants between £1k - £100k. </a:t>
            </a:r>
          </a:p>
        </p:txBody>
      </p:sp>
      <p:sp>
        <p:nvSpPr>
          <p:cNvPr id="4" name="Slide Number Placeholder 3"/>
          <p:cNvSpPr>
            <a:spLocks noGrp="1"/>
          </p:cNvSpPr>
          <p:nvPr>
            <p:ph type="sldNum" sz="quarter" idx="5"/>
          </p:nvPr>
        </p:nvSpPr>
        <p:spPr/>
        <p:txBody>
          <a:bodyPr/>
          <a:lstStyle/>
          <a:p>
            <a:fld id="{7FB8BC16-1111-4727-A3C9-2B55F0C8983B}" type="slidenum">
              <a:rPr lang="en-GB" smtClean="0"/>
              <a:t>37</a:t>
            </a:fld>
            <a:endParaRPr lang="en-GB"/>
          </a:p>
        </p:txBody>
      </p:sp>
    </p:spTree>
    <p:extLst>
      <p:ext uri="{BB962C8B-B14F-4D97-AF65-F5344CB8AC3E}">
        <p14:creationId xmlns:p14="http://schemas.microsoft.com/office/powerpoint/2010/main" val="2769748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38</a:t>
            </a:fld>
            <a:endParaRPr lang="en-GB"/>
          </a:p>
        </p:txBody>
      </p:sp>
    </p:spTree>
    <p:extLst>
      <p:ext uri="{BB962C8B-B14F-4D97-AF65-F5344CB8AC3E}">
        <p14:creationId xmlns:p14="http://schemas.microsoft.com/office/powerpoint/2010/main" val="2638211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39</a:t>
            </a:fld>
            <a:endParaRPr lang="en-GB"/>
          </a:p>
        </p:txBody>
      </p:sp>
    </p:spTree>
    <p:extLst>
      <p:ext uri="{BB962C8B-B14F-4D97-AF65-F5344CB8AC3E}">
        <p14:creationId xmlns:p14="http://schemas.microsoft.com/office/powerpoint/2010/main" val="2154881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 important </a:t>
            </a:r>
            <a:r>
              <a:rPr lang="en-GB" b="1"/>
              <a:t>– QUOTES </a:t>
            </a:r>
            <a:r>
              <a:rPr lang="en-GB"/>
              <a:t>needed  - you will need to get 3 quotes. This ensures best value you can use your preferred supplier). Important to state you have to apply for the grant BEFORE starting any work, and the grant is paid out following install and claim </a:t>
            </a:r>
          </a:p>
        </p:txBody>
      </p:sp>
      <p:sp>
        <p:nvSpPr>
          <p:cNvPr id="4" name="Slide Number Placeholder 3"/>
          <p:cNvSpPr>
            <a:spLocks noGrp="1"/>
          </p:cNvSpPr>
          <p:nvPr>
            <p:ph type="sldNum" sz="quarter" idx="5"/>
          </p:nvPr>
        </p:nvSpPr>
        <p:spPr/>
        <p:txBody>
          <a:bodyPr/>
          <a:lstStyle/>
          <a:p>
            <a:fld id="{7FB8BC16-1111-4727-A3C9-2B55F0C8983B}" type="slidenum">
              <a:rPr lang="en-GB" smtClean="0"/>
              <a:t>40</a:t>
            </a:fld>
            <a:endParaRPr lang="en-GB"/>
          </a:p>
        </p:txBody>
      </p:sp>
    </p:spTree>
    <p:extLst>
      <p:ext uri="{BB962C8B-B14F-4D97-AF65-F5344CB8AC3E}">
        <p14:creationId xmlns:p14="http://schemas.microsoft.com/office/powerpoint/2010/main" val="665345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a:t>
            </a:fld>
            <a:endParaRPr lang="en-GB"/>
          </a:p>
        </p:txBody>
      </p:sp>
    </p:spTree>
    <p:extLst>
      <p:ext uri="{BB962C8B-B14F-4D97-AF65-F5344CB8AC3E}">
        <p14:creationId xmlns:p14="http://schemas.microsoft.com/office/powerpoint/2010/main" val="42331849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42</a:t>
            </a:fld>
            <a:endParaRPr lang="en-GB"/>
          </a:p>
        </p:txBody>
      </p:sp>
    </p:spTree>
    <p:extLst>
      <p:ext uri="{BB962C8B-B14F-4D97-AF65-F5344CB8AC3E}">
        <p14:creationId xmlns:p14="http://schemas.microsoft.com/office/powerpoint/2010/main" val="3586177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43</a:t>
            </a:fld>
            <a:endParaRPr lang="en-GB"/>
          </a:p>
        </p:txBody>
      </p:sp>
    </p:spTree>
    <p:extLst>
      <p:ext uri="{BB962C8B-B14F-4D97-AF65-F5344CB8AC3E}">
        <p14:creationId xmlns:p14="http://schemas.microsoft.com/office/powerpoint/2010/main" val="421770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a local council we have to stay impartial………</a:t>
            </a:r>
          </a:p>
        </p:txBody>
      </p:sp>
      <p:sp>
        <p:nvSpPr>
          <p:cNvPr id="4" name="Slide Number Placeholder 3"/>
          <p:cNvSpPr>
            <a:spLocks noGrp="1"/>
          </p:cNvSpPr>
          <p:nvPr>
            <p:ph type="sldNum" sz="quarter" idx="5"/>
          </p:nvPr>
        </p:nvSpPr>
        <p:spPr/>
        <p:txBody>
          <a:bodyPr/>
          <a:lstStyle/>
          <a:p>
            <a:fld id="{7FB8BC16-1111-4727-A3C9-2B55F0C8983B}" type="slidenum">
              <a:rPr lang="en-GB" smtClean="0"/>
              <a:t>44</a:t>
            </a:fld>
            <a:endParaRPr lang="en-GB"/>
          </a:p>
        </p:txBody>
      </p:sp>
    </p:spTree>
    <p:extLst>
      <p:ext uri="{BB962C8B-B14F-4D97-AF65-F5344CB8AC3E}">
        <p14:creationId xmlns:p14="http://schemas.microsoft.com/office/powerpoint/2010/main" val="1763450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45</a:t>
            </a:fld>
            <a:endParaRPr lang="en-GB"/>
          </a:p>
        </p:txBody>
      </p:sp>
    </p:spTree>
    <p:extLst>
      <p:ext uri="{BB962C8B-B14F-4D97-AF65-F5344CB8AC3E}">
        <p14:creationId xmlns:p14="http://schemas.microsoft.com/office/powerpoint/2010/main" val="36031855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46</a:t>
            </a:fld>
            <a:endParaRPr lang="en-GB"/>
          </a:p>
        </p:txBody>
      </p:sp>
    </p:spTree>
    <p:extLst>
      <p:ext uri="{BB962C8B-B14F-4D97-AF65-F5344CB8AC3E}">
        <p14:creationId xmlns:p14="http://schemas.microsoft.com/office/powerpoint/2010/main" val="3981173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47</a:t>
            </a:fld>
            <a:endParaRPr lang="en-GB"/>
          </a:p>
        </p:txBody>
      </p:sp>
    </p:spTree>
    <p:extLst>
      <p:ext uri="{BB962C8B-B14F-4D97-AF65-F5344CB8AC3E}">
        <p14:creationId xmlns:p14="http://schemas.microsoft.com/office/powerpoint/2010/main" val="4003632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48</a:t>
            </a:fld>
            <a:endParaRPr lang="en-GB"/>
          </a:p>
        </p:txBody>
      </p:sp>
    </p:spTree>
    <p:extLst>
      <p:ext uri="{BB962C8B-B14F-4D97-AF65-F5344CB8AC3E}">
        <p14:creationId xmlns:p14="http://schemas.microsoft.com/office/powerpoint/2010/main" val="3127773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Also perception as a green business &amp; win tenders etc from within their supply chain. Competitive advantage, not only cost savings. If you are not doing this then I guarantee that your competitors are </a:t>
            </a:r>
          </a:p>
        </p:txBody>
      </p:sp>
      <p:sp>
        <p:nvSpPr>
          <p:cNvPr id="4" name="Slide Number Placeholder 3"/>
          <p:cNvSpPr>
            <a:spLocks noGrp="1"/>
          </p:cNvSpPr>
          <p:nvPr>
            <p:ph type="sldNum" sz="quarter" idx="5"/>
          </p:nvPr>
        </p:nvSpPr>
        <p:spPr/>
        <p:txBody>
          <a:bodyPr/>
          <a:lstStyle/>
          <a:p>
            <a:fld id="{7FB8BC16-1111-4727-A3C9-2B55F0C8983B}" type="slidenum">
              <a:rPr lang="en-GB" smtClean="0"/>
              <a:t>5</a:t>
            </a:fld>
            <a:endParaRPr lang="en-GB"/>
          </a:p>
        </p:txBody>
      </p:sp>
    </p:spTree>
    <p:extLst>
      <p:ext uri="{BB962C8B-B14F-4D97-AF65-F5344CB8AC3E}">
        <p14:creationId xmlns:p14="http://schemas.microsoft.com/office/powerpoint/2010/main" val="3198063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Expand on various sectors  - </a:t>
            </a:r>
            <a:r>
              <a:rPr lang="en-GB" err="1"/>
              <a:t>i.e</a:t>
            </a:r>
            <a:r>
              <a:rPr lang="en-GB"/>
              <a:t> an office survey will need a different approach to a manufacturing business </a:t>
            </a:r>
          </a:p>
        </p:txBody>
      </p:sp>
      <p:sp>
        <p:nvSpPr>
          <p:cNvPr id="4" name="Slide Number Placeholder 3"/>
          <p:cNvSpPr>
            <a:spLocks noGrp="1"/>
          </p:cNvSpPr>
          <p:nvPr>
            <p:ph type="sldNum" sz="quarter" idx="5"/>
          </p:nvPr>
        </p:nvSpPr>
        <p:spPr/>
        <p:txBody>
          <a:bodyPr/>
          <a:lstStyle/>
          <a:p>
            <a:fld id="{7FB8BC16-1111-4727-A3C9-2B55F0C8983B}" type="slidenum">
              <a:rPr lang="en-GB" smtClean="0"/>
              <a:t>7</a:t>
            </a:fld>
            <a:endParaRPr lang="en-GB"/>
          </a:p>
        </p:txBody>
      </p:sp>
    </p:spTree>
    <p:extLst>
      <p:ext uri="{BB962C8B-B14F-4D97-AF65-F5344CB8AC3E}">
        <p14:creationId xmlns:p14="http://schemas.microsoft.com/office/powerpoint/2010/main" val="2178496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ESOS – energy savings opportunity scheme. Over 250 employees, t/o more than £44 million </a:t>
            </a:r>
          </a:p>
        </p:txBody>
      </p:sp>
      <p:sp>
        <p:nvSpPr>
          <p:cNvPr id="4" name="Slide Number Placeholder 3"/>
          <p:cNvSpPr>
            <a:spLocks noGrp="1"/>
          </p:cNvSpPr>
          <p:nvPr>
            <p:ph type="sldNum" sz="quarter" idx="5"/>
          </p:nvPr>
        </p:nvSpPr>
        <p:spPr/>
        <p:txBody>
          <a:bodyPr/>
          <a:lstStyle/>
          <a:p>
            <a:fld id="{7FB8BC16-1111-4727-A3C9-2B55F0C8983B}" type="slidenum">
              <a:rPr lang="en-GB" smtClean="0"/>
              <a:t>8</a:t>
            </a:fld>
            <a:endParaRPr lang="en-GB"/>
          </a:p>
        </p:txBody>
      </p:sp>
    </p:spTree>
    <p:extLst>
      <p:ext uri="{BB962C8B-B14F-4D97-AF65-F5344CB8AC3E}">
        <p14:creationId xmlns:p14="http://schemas.microsoft.com/office/powerpoint/2010/main" val="70247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Baseline  - if you can’t measure it, you can’t manage it</a:t>
            </a:r>
            <a:r>
              <a:rPr lang="en-GB"/>
              <a:t>. So need bills prior ideally. Also gives us the energy rate, which has a massive bearing on the ongoing savings and payback periods. </a:t>
            </a:r>
          </a:p>
          <a:p>
            <a:r>
              <a:rPr lang="en-GB"/>
              <a:t>My favourite part of my job is meeting different business owners, learning how they operate and then seeing where we can help Ownership of the building (has a bearing on measures with longer payback). Where the business sees their capital best allocated. </a:t>
            </a:r>
          </a:p>
        </p:txBody>
      </p:sp>
      <p:sp>
        <p:nvSpPr>
          <p:cNvPr id="4" name="Slide Number Placeholder 3"/>
          <p:cNvSpPr>
            <a:spLocks noGrp="1"/>
          </p:cNvSpPr>
          <p:nvPr>
            <p:ph type="sldNum" sz="quarter" idx="5"/>
          </p:nvPr>
        </p:nvSpPr>
        <p:spPr/>
        <p:txBody>
          <a:bodyPr/>
          <a:lstStyle/>
          <a:p>
            <a:fld id="{7FB8BC16-1111-4727-A3C9-2B55F0C8983B}" type="slidenum">
              <a:rPr lang="en-GB" smtClean="0"/>
              <a:t>9</a:t>
            </a:fld>
            <a:endParaRPr lang="en-GB"/>
          </a:p>
        </p:txBody>
      </p:sp>
    </p:spTree>
    <p:extLst>
      <p:ext uri="{BB962C8B-B14F-4D97-AF65-F5344CB8AC3E}">
        <p14:creationId xmlns:p14="http://schemas.microsoft.com/office/powerpoint/2010/main" val="1115195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Walk around site. Not rocket science, take notes and pictures. Energy consumption v important </a:t>
            </a:r>
          </a:p>
        </p:txBody>
      </p:sp>
      <p:sp>
        <p:nvSpPr>
          <p:cNvPr id="4" name="Slide Number Placeholder 3"/>
          <p:cNvSpPr>
            <a:spLocks noGrp="1"/>
          </p:cNvSpPr>
          <p:nvPr>
            <p:ph type="sldNum" sz="quarter" idx="5"/>
          </p:nvPr>
        </p:nvSpPr>
        <p:spPr/>
        <p:txBody>
          <a:bodyPr/>
          <a:lstStyle/>
          <a:p>
            <a:fld id="{7FB8BC16-1111-4727-A3C9-2B55F0C8983B}" type="slidenum">
              <a:rPr lang="en-GB" smtClean="0"/>
              <a:t>10</a:t>
            </a:fld>
            <a:endParaRPr lang="en-GB"/>
          </a:p>
        </p:txBody>
      </p:sp>
    </p:spTree>
    <p:extLst>
      <p:ext uri="{BB962C8B-B14F-4D97-AF65-F5344CB8AC3E}">
        <p14:creationId xmlns:p14="http://schemas.microsoft.com/office/powerpoint/2010/main" val="3899505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ABCCF3-7358-6BEF-399D-4A1899C53BBC}"/>
              </a:ext>
            </a:extLst>
          </p:cNvPr>
          <p:cNvSpPr>
            <a:spLocks noGrp="1"/>
          </p:cNvSpPr>
          <p:nvPr>
            <p:ph type="pic" sz="quarter" idx="10" hasCustomPrompt="1"/>
          </p:nvPr>
        </p:nvSpPr>
        <p:spPr>
          <a:xfrm>
            <a:off x="8095422" y="1"/>
            <a:ext cx="12896022" cy="10286999"/>
          </a:xfrm>
          <a:prstGeom prst="hexagon">
            <a:avLst/>
          </a:prstGeom>
        </p:spPr>
        <p:txBody>
          <a:bodyPr/>
          <a:lstStyle/>
          <a:p>
            <a:r>
              <a:rPr lang="en-US"/>
              <a:t>Insert title image here</a:t>
            </a:r>
          </a:p>
        </p:txBody>
      </p:sp>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476893" y="5367126"/>
            <a:ext cx="5560218" cy="1609932"/>
          </a:xfrm>
        </p:spPr>
        <p:txBody>
          <a:bodyPr anchor="ctr">
            <a:normAutofit/>
          </a:bodyPr>
          <a:lstStyle>
            <a:lvl1pPr marL="0" indent="0">
              <a:buNone/>
              <a:defRPr sz="6000" b="1">
                <a:solidFill>
                  <a:schemeClr val="bg1"/>
                </a:solidFill>
              </a:defRPr>
            </a:lvl1pPr>
          </a:lstStyle>
          <a:p>
            <a:pPr lvl="0"/>
            <a:r>
              <a:rPr lang="en-GB"/>
              <a:t>Title Here</a:t>
            </a:r>
            <a:endParaRPr lang="en-US"/>
          </a:p>
        </p:txBody>
      </p:sp>
      <p:pic>
        <p:nvPicPr>
          <p:cNvPr id="14" name="Picture 13" descr="A close-up of a black background&#10;&#10;Description automatically generated with low confidence">
            <a:extLst>
              <a:ext uri="{FF2B5EF4-FFF2-40B4-BE49-F238E27FC236}">
                <a16:creationId xmlns:a16="http://schemas.microsoft.com/office/drawing/2014/main" id="{7CCD8ADC-B5DA-71AC-B491-7DA9D0289A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6893" y="3575643"/>
            <a:ext cx="5560218" cy="1344228"/>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06206" y="8610419"/>
            <a:ext cx="2980187" cy="1954221"/>
          </a:xfrm>
          <a:prstGeom prst="rect">
            <a:avLst/>
          </a:prstGeom>
        </p:spPr>
      </p:pic>
      <p:sp>
        <p:nvSpPr>
          <p:cNvPr id="4" name="Text Placeholder 3">
            <a:extLst>
              <a:ext uri="{FF2B5EF4-FFF2-40B4-BE49-F238E27FC236}">
                <a16:creationId xmlns:a16="http://schemas.microsoft.com/office/drawing/2014/main" id="{12E6FB0E-0760-1545-4ACA-4D32F30B9ED1}"/>
              </a:ext>
            </a:extLst>
          </p:cNvPr>
          <p:cNvSpPr>
            <a:spLocks noGrp="1"/>
          </p:cNvSpPr>
          <p:nvPr>
            <p:ph type="body" sz="quarter" idx="12" hasCustomPrompt="1"/>
          </p:nvPr>
        </p:nvSpPr>
        <p:spPr>
          <a:xfrm>
            <a:off x="1476893" y="7064989"/>
            <a:ext cx="5560218" cy="1545431"/>
          </a:xfrm>
        </p:spPr>
        <p:txBody>
          <a:bodyPr>
            <a:normAutofit/>
          </a:bodyPr>
          <a:lstStyle>
            <a:lvl1pPr marL="0" indent="0">
              <a:buNone/>
              <a:defRPr sz="21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4172671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783777">
            <a:off x="11628342" y="2550754"/>
            <a:ext cx="5370291" cy="7830110"/>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307814" y="8610419"/>
            <a:ext cx="2980187" cy="195422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8491598">
            <a:off x="10200995" y="607688"/>
            <a:ext cx="1664765" cy="2427297"/>
          </a:xfrm>
          <a:prstGeom prst="rect">
            <a:avLst/>
          </a:prstGeom>
        </p:spPr>
      </p:pic>
      <p:pic>
        <p:nvPicPr>
          <p:cNvPr id="15" name="Picture 14" descr="A close-up of a black background&#10;&#10;Description automatically generated with low confidence">
            <a:extLst>
              <a:ext uri="{FF2B5EF4-FFF2-40B4-BE49-F238E27FC236}">
                <a16:creationId xmlns:a16="http://schemas.microsoft.com/office/drawing/2014/main" id="{ABB0DDEA-DE5E-72CF-E8F8-25BE4466188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476893" y="3575643"/>
            <a:ext cx="5560218" cy="1344228"/>
          </a:xfrm>
          <a:prstGeom prst="rect">
            <a:avLst/>
          </a:prstGeom>
        </p:spPr>
      </p:pic>
      <p:sp>
        <p:nvSpPr>
          <p:cNvPr id="6" name="Text Placeholder 9">
            <a:extLst>
              <a:ext uri="{FF2B5EF4-FFF2-40B4-BE49-F238E27FC236}">
                <a16:creationId xmlns:a16="http://schemas.microsoft.com/office/drawing/2014/main" id="{0EF971EA-6AB8-804F-177D-F981C679D8D2}"/>
              </a:ext>
            </a:extLst>
          </p:cNvPr>
          <p:cNvSpPr>
            <a:spLocks noGrp="1"/>
          </p:cNvSpPr>
          <p:nvPr>
            <p:ph type="body" sz="quarter" idx="11" hasCustomPrompt="1"/>
          </p:nvPr>
        </p:nvSpPr>
        <p:spPr>
          <a:xfrm>
            <a:off x="1476893" y="5367126"/>
            <a:ext cx="5560218" cy="1609932"/>
          </a:xfrm>
        </p:spPr>
        <p:txBody>
          <a:bodyPr anchor="ctr">
            <a:normAutofit/>
          </a:bodyPr>
          <a:lstStyle>
            <a:lvl1pPr marL="0" indent="0">
              <a:buNone/>
              <a:defRPr sz="6000" b="1">
                <a:solidFill>
                  <a:schemeClr val="bg1"/>
                </a:solidFill>
              </a:defRPr>
            </a:lvl1pPr>
          </a:lstStyle>
          <a:p>
            <a:pPr lvl="0"/>
            <a:r>
              <a:rPr lang="en-GB"/>
              <a:t>Title Here</a:t>
            </a:r>
            <a:endParaRPr lang="en-US"/>
          </a:p>
        </p:txBody>
      </p:sp>
      <p:sp>
        <p:nvSpPr>
          <p:cNvPr id="2" name="Text Placeholder 3">
            <a:extLst>
              <a:ext uri="{FF2B5EF4-FFF2-40B4-BE49-F238E27FC236}">
                <a16:creationId xmlns:a16="http://schemas.microsoft.com/office/drawing/2014/main" id="{718341AB-687B-1B74-1AC9-8F60904BB024}"/>
              </a:ext>
            </a:extLst>
          </p:cNvPr>
          <p:cNvSpPr>
            <a:spLocks noGrp="1"/>
          </p:cNvSpPr>
          <p:nvPr>
            <p:ph type="body" sz="quarter" idx="12" hasCustomPrompt="1"/>
          </p:nvPr>
        </p:nvSpPr>
        <p:spPr>
          <a:xfrm>
            <a:off x="1476893" y="7064989"/>
            <a:ext cx="5560218" cy="1545431"/>
          </a:xfrm>
        </p:spPr>
        <p:txBody>
          <a:bodyPr>
            <a:normAutofit/>
          </a:bodyPr>
          <a:lstStyle>
            <a:lvl1pPr marL="0" indent="0">
              <a:buNone/>
              <a:defRPr sz="21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180570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Subheading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457471" y="3820428"/>
            <a:ext cx="5560218" cy="1609932"/>
          </a:xfrm>
        </p:spPr>
        <p:txBody>
          <a:bodyPr anchor="ctr">
            <a:normAutofit/>
          </a:bodyPr>
          <a:lstStyle>
            <a:lvl1pPr marL="0" indent="0">
              <a:buNone/>
              <a:defRPr sz="6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307814" y="8610419"/>
            <a:ext cx="2980187" cy="1954221"/>
          </a:xfrm>
          <a:prstGeom prst="rect">
            <a:avLst/>
          </a:prstGeom>
        </p:spPr>
      </p:pic>
      <p:pic>
        <p:nvPicPr>
          <p:cNvPr id="4" name="Picture 3" descr="A blue arrow on a black background&#10;&#10;Description automatically generated with medium confidence">
            <a:extLst>
              <a:ext uri="{FF2B5EF4-FFF2-40B4-BE49-F238E27FC236}">
                <a16:creationId xmlns:a16="http://schemas.microsoft.com/office/drawing/2014/main" id="{F906422B-67A4-00F5-B537-BC31A75C355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8100000">
            <a:off x="-792030" y="5119933"/>
            <a:ext cx="5004996" cy="7297496"/>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17" name="Picture 16" descr="A black background with blue text&#10;&#10;Description automatically generated with low confidence">
            <a:extLst>
              <a:ext uri="{FF2B5EF4-FFF2-40B4-BE49-F238E27FC236}">
                <a16:creationId xmlns:a16="http://schemas.microsoft.com/office/drawing/2014/main" id="{7EEC95E7-6266-0588-9275-FDCA9F3A5D1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pic>
        <p:nvPicPr>
          <p:cNvPr id="20" name="Picture 19" descr="An orange arrow on a black background&#10;&#10;Description automatically generated with medium confidence">
            <a:extLst>
              <a:ext uri="{FF2B5EF4-FFF2-40B4-BE49-F238E27FC236}">
                <a16:creationId xmlns:a16="http://schemas.microsoft.com/office/drawing/2014/main" id="{1F9057CE-BB47-B14B-BF51-0631B69AA1C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2700000">
            <a:off x="4035328" y="2887100"/>
            <a:ext cx="1753154" cy="2556171"/>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sp>
        <p:nvSpPr>
          <p:cNvPr id="3" name="Text Placeholder 3">
            <a:extLst>
              <a:ext uri="{FF2B5EF4-FFF2-40B4-BE49-F238E27FC236}">
                <a16:creationId xmlns:a16="http://schemas.microsoft.com/office/drawing/2014/main" id="{D2C5EE07-E227-9FB8-6ACB-2539DA913AAC}"/>
              </a:ext>
            </a:extLst>
          </p:cNvPr>
          <p:cNvSpPr>
            <a:spLocks noGrp="1"/>
          </p:cNvSpPr>
          <p:nvPr>
            <p:ph type="body" sz="quarter" idx="12" hasCustomPrompt="1"/>
          </p:nvPr>
        </p:nvSpPr>
        <p:spPr>
          <a:xfrm>
            <a:off x="11457471" y="5588685"/>
            <a:ext cx="5560218" cy="1545431"/>
          </a:xfrm>
        </p:spPr>
        <p:txBody>
          <a:bodyPr>
            <a:normAutofit/>
          </a:bodyPr>
          <a:lstStyle>
            <a:lvl1pPr marL="0" indent="0">
              <a:buNone/>
              <a:defRPr sz="21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268326450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ubheading slid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457471" y="3820428"/>
            <a:ext cx="5560218" cy="1609932"/>
          </a:xfrm>
        </p:spPr>
        <p:txBody>
          <a:bodyPr anchor="ctr">
            <a:normAutofit/>
          </a:bodyPr>
          <a:lstStyle>
            <a:lvl1pPr marL="0" indent="0">
              <a:buNone/>
              <a:defRPr sz="6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307814" y="8610419"/>
            <a:ext cx="2980187" cy="1954221"/>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17" name="Picture 16" descr="A black background with blue text&#10;&#10;Description automatically generated with low confidence">
            <a:extLst>
              <a:ext uri="{FF2B5EF4-FFF2-40B4-BE49-F238E27FC236}">
                <a16:creationId xmlns:a16="http://schemas.microsoft.com/office/drawing/2014/main" id="{7EEC95E7-6266-0588-9275-FDCA9F3A5D1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sp>
        <p:nvSpPr>
          <p:cNvPr id="2" name="Picture Placeholder 7">
            <a:extLst>
              <a:ext uri="{FF2B5EF4-FFF2-40B4-BE49-F238E27FC236}">
                <a16:creationId xmlns:a16="http://schemas.microsoft.com/office/drawing/2014/main" id="{B4941A68-B900-DE33-77F1-B000A1406B4A}"/>
              </a:ext>
            </a:extLst>
          </p:cNvPr>
          <p:cNvSpPr>
            <a:spLocks noGrp="1"/>
          </p:cNvSpPr>
          <p:nvPr>
            <p:ph type="pic" sz="quarter" idx="10" hasCustomPrompt="1"/>
          </p:nvPr>
        </p:nvSpPr>
        <p:spPr>
          <a:xfrm>
            <a:off x="-2867480" y="1196054"/>
            <a:ext cx="13176075" cy="10510394"/>
          </a:xfrm>
          <a:prstGeom prst="hexagon">
            <a:avLst/>
          </a:prstGeom>
        </p:spPr>
        <p:txBody>
          <a:bodyPr/>
          <a:lstStyle/>
          <a:p>
            <a:r>
              <a:rPr lang="en-US"/>
              <a:t>Insert title image here</a:t>
            </a:r>
          </a:p>
        </p:txBody>
      </p:sp>
      <p:sp>
        <p:nvSpPr>
          <p:cNvPr id="4" name="Text Placeholder 3">
            <a:extLst>
              <a:ext uri="{FF2B5EF4-FFF2-40B4-BE49-F238E27FC236}">
                <a16:creationId xmlns:a16="http://schemas.microsoft.com/office/drawing/2014/main" id="{9E40BA87-2EF3-560B-5799-77D7A2602617}"/>
              </a:ext>
            </a:extLst>
          </p:cNvPr>
          <p:cNvSpPr>
            <a:spLocks noGrp="1"/>
          </p:cNvSpPr>
          <p:nvPr>
            <p:ph type="body" sz="quarter" idx="12" hasCustomPrompt="1"/>
          </p:nvPr>
        </p:nvSpPr>
        <p:spPr>
          <a:xfrm>
            <a:off x="11457471" y="5588685"/>
            <a:ext cx="5560218" cy="1545431"/>
          </a:xfrm>
        </p:spPr>
        <p:txBody>
          <a:bodyPr>
            <a:normAutofit/>
          </a:bodyPr>
          <a:lstStyle>
            <a:lvl1pPr marL="0" indent="0">
              <a:buNone/>
              <a:defRPr sz="21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39634604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8"/>
            <a:ext cx="4743450" cy="1609932"/>
          </a:xfrm>
        </p:spPr>
        <p:txBody>
          <a:bodyPr anchor="ctr">
            <a:normAutofit/>
          </a:bodyPr>
          <a:lstStyle>
            <a:lvl1pPr marL="0" indent="0" algn="l">
              <a:buNone/>
              <a:defRPr sz="6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307814" y="8610419"/>
            <a:ext cx="2980187" cy="1954221"/>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3583782" y="3694949"/>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2585244" y="4078361"/>
            <a:ext cx="578247" cy="843108"/>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3583782" y="5532710"/>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2585244" y="5916122"/>
            <a:ext cx="578247" cy="843108"/>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3583782" y="7397166"/>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2585244" y="7780578"/>
            <a:ext cx="578247" cy="843108"/>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7E546C95-6DC1-767B-0282-6DC3C6F41D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9" name="Picture 8" descr="A black background with blue text&#10;&#10;Description automatically generated with low confidence">
            <a:extLst>
              <a:ext uri="{FF2B5EF4-FFF2-40B4-BE49-F238E27FC236}">
                <a16:creationId xmlns:a16="http://schemas.microsoft.com/office/drawing/2014/main" id="{9CA5A34F-54BF-5662-5BA5-8EAE0EB8EBF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sp>
        <p:nvSpPr>
          <p:cNvPr id="13" name="Text Placeholder 3">
            <a:extLst>
              <a:ext uri="{FF2B5EF4-FFF2-40B4-BE49-F238E27FC236}">
                <a16:creationId xmlns:a16="http://schemas.microsoft.com/office/drawing/2014/main" id="{2BADC555-1A5B-83E7-28B2-8E50C373EA83}"/>
              </a:ext>
            </a:extLst>
          </p:cNvPr>
          <p:cNvSpPr>
            <a:spLocks noGrp="1"/>
          </p:cNvSpPr>
          <p:nvPr>
            <p:ph type="body" sz="quarter" idx="19" hasCustomPrompt="1"/>
          </p:nvPr>
        </p:nvSpPr>
        <p:spPr>
          <a:xfrm>
            <a:off x="6086244" y="1559798"/>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87586251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8"/>
            <a:ext cx="4743450" cy="1609932"/>
          </a:xfrm>
        </p:spPr>
        <p:txBody>
          <a:bodyPr anchor="ctr">
            <a:normAutofit/>
          </a:bodyPr>
          <a:lstStyle>
            <a:lvl1pPr marL="0" indent="0" algn="l">
              <a:buNone/>
              <a:defRPr sz="6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307814" y="8610419"/>
            <a:ext cx="2980187" cy="1954221"/>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3583782" y="3694949"/>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2585244" y="4078361"/>
            <a:ext cx="578247" cy="843108"/>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3583782" y="5532710"/>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2585244" y="5916122"/>
            <a:ext cx="578247" cy="843108"/>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3583782" y="7397166"/>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2585244" y="7780578"/>
            <a:ext cx="578247" cy="843108"/>
          </a:xfrm>
          <a:prstGeom prst="rect">
            <a:avLst/>
          </a:prstGeom>
        </p:spPr>
      </p:pic>
      <p:sp>
        <p:nvSpPr>
          <p:cNvPr id="11" name="Text Placeholder 9">
            <a:extLst>
              <a:ext uri="{FF2B5EF4-FFF2-40B4-BE49-F238E27FC236}">
                <a16:creationId xmlns:a16="http://schemas.microsoft.com/office/drawing/2014/main" id="{3CB19BC8-2160-4CD7-A3B4-3940A3170F38}"/>
              </a:ext>
            </a:extLst>
          </p:cNvPr>
          <p:cNvSpPr>
            <a:spLocks noGrp="1"/>
          </p:cNvSpPr>
          <p:nvPr>
            <p:ph type="body" sz="quarter" idx="15" hasCustomPrompt="1"/>
          </p:nvPr>
        </p:nvSpPr>
        <p:spPr>
          <a:xfrm>
            <a:off x="10562829" y="3659805"/>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12" name="Picture 11" descr="A blue arrow on a black background&#10;&#10;Description automatically generated with medium confidence">
            <a:extLst>
              <a:ext uri="{FF2B5EF4-FFF2-40B4-BE49-F238E27FC236}">
                <a16:creationId xmlns:a16="http://schemas.microsoft.com/office/drawing/2014/main" id="{F34F7010-0F2C-2EDB-4850-A191F39D6AF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9564291" y="4043217"/>
            <a:ext cx="578247" cy="843108"/>
          </a:xfrm>
          <a:prstGeom prst="rect">
            <a:avLst/>
          </a:prstGeom>
          <a:solidFill>
            <a:schemeClr val="bg1"/>
          </a:solidFill>
        </p:spPr>
      </p:pic>
      <p:sp>
        <p:nvSpPr>
          <p:cNvPr id="14" name="Text Placeholder 9">
            <a:extLst>
              <a:ext uri="{FF2B5EF4-FFF2-40B4-BE49-F238E27FC236}">
                <a16:creationId xmlns:a16="http://schemas.microsoft.com/office/drawing/2014/main" id="{09D56E98-897D-AFCE-6559-DC57CAFEE5A9}"/>
              </a:ext>
            </a:extLst>
          </p:cNvPr>
          <p:cNvSpPr>
            <a:spLocks noGrp="1"/>
          </p:cNvSpPr>
          <p:nvPr>
            <p:ph type="body" sz="quarter" idx="16" hasCustomPrompt="1"/>
          </p:nvPr>
        </p:nvSpPr>
        <p:spPr>
          <a:xfrm>
            <a:off x="10562829" y="5497566"/>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15" name="Picture 14" descr="A blue arrow on a black background&#10;&#10;Description automatically generated with medium confidence">
            <a:extLst>
              <a:ext uri="{FF2B5EF4-FFF2-40B4-BE49-F238E27FC236}">
                <a16:creationId xmlns:a16="http://schemas.microsoft.com/office/drawing/2014/main" id="{DABBDECA-118F-9477-CBD2-59BD0C16BB9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9564291" y="5880978"/>
            <a:ext cx="578247" cy="843108"/>
          </a:xfrm>
          <a:prstGeom prst="rect">
            <a:avLst/>
          </a:prstGeom>
        </p:spPr>
      </p:pic>
      <p:sp>
        <p:nvSpPr>
          <p:cNvPr id="19" name="Text Placeholder 9">
            <a:extLst>
              <a:ext uri="{FF2B5EF4-FFF2-40B4-BE49-F238E27FC236}">
                <a16:creationId xmlns:a16="http://schemas.microsoft.com/office/drawing/2014/main" id="{3349A5A2-A52C-2AD5-59C6-3F5318D308E2}"/>
              </a:ext>
            </a:extLst>
          </p:cNvPr>
          <p:cNvSpPr>
            <a:spLocks noGrp="1"/>
          </p:cNvSpPr>
          <p:nvPr>
            <p:ph type="body" sz="quarter" idx="17" hasCustomPrompt="1"/>
          </p:nvPr>
        </p:nvSpPr>
        <p:spPr>
          <a:xfrm>
            <a:off x="10562829" y="7362023"/>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21" name="Picture 20" descr="A blue arrow on a black background&#10;&#10;Description automatically generated with medium confidence">
            <a:extLst>
              <a:ext uri="{FF2B5EF4-FFF2-40B4-BE49-F238E27FC236}">
                <a16:creationId xmlns:a16="http://schemas.microsoft.com/office/drawing/2014/main" id="{8BBE4B2B-7E27-F4A2-B3E5-FFCCB417588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9564291" y="7745435"/>
            <a:ext cx="578247" cy="843108"/>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B144CDD0-4339-3304-F3B5-8650DD7E66F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9" name="Picture 8" descr="A black background with blue text&#10;&#10;Description automatically generated with low confidence">
            <a:extLst>
              <a:ext uri="{FF2B5EF4-FFF2-40B4-BE49-F238E27FC236}">
                <a16:creationId xmlns:a16="http://schemas.microsoft.com/office/drawing/2014/main" id="{985FF220-2611-B1ED-899B-F5490245488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sp>
        <p:nvSpPr>
          <p:cNvPr id="24" name="Text Placeholder 3">
            <a:extLst>
              <a:ext uri="{FF2B5EF4-FFF2-40B4-BE49-F238E27FC236}">
                <a16:creationId xmlns:a16="http://schemas.microsoft.com/office/drawing/2014/main" id="{469B7CC5-6203-A4A5-1C69-A59E078F2C9D}"/>
              </a:ext>
            </a:extLst>
          </p:cNvPr>
          <p:cNvSpPr>
            <a:spLocks noGrp="1"/>
          </p:cNvSpPr>
          <p:nvPr>
            <p:ph type="body" sz="quarter" idx="19" hasCustomPrompt="1"/>
          </p:nvPr>
        </p:nvSpPr>
        <p:spPr>
          <a:xfrm>
            <a:off x="6086244" y="1559798"/>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148716574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492579" y="1674020"/>
            <a:ext cx="451470" cy="658263"/>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C403A62-F0EA-B07A-6CE3-CF663D8745A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A900C4E5-3297-A626-1BC4-79078E15A7D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2F725958-C44A-50F3-0803-360FB11618A0}"/>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4762172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492581" y="1674020"/>
            <a:ext cx="451470" cy="658263"/>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4915F70C-70DE-CAB2-65C3-9B5562DAA76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4" name="Picture 3" descr="A black background with blue text&#10;&#10;Description automatically generated with low confidence">
            <a:extLst>
              <a:ext uri="{FF2B5EF4-FFF2-40B4-BE49-F238E27FC236}">
                <a16:creationId xmlns:a16="http://schemas.microsoft.com/office/drawing/2014/main" id="{EF0C8354-3502-BDAC-90CF-595A37B0C6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sp>
        <p:nvSpPr>
          <p:cNvPr id="7" name="Text Placeholder 3">
            <a:extLst>
              <a:ext uri="{FF2B5EF4-FFF2-40B4-BE49-F238E27FC236}">
                <a16:creationId xmlns:a16="http://schemas.microsoft.com/office/drawing/2014/main" id="{A4432C23-CD13-1920-122B-DD2C30F701F6}"/>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61004431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Imag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492579" y="1674020"/>
            <a:ext cx="451470" cy="658263"/>
          </a:xfrm>
          <a:prstGeom prst="rect">
            <a:avLst/>
          </a:prstGeom>
        </p:spPr>
      </p:pic>
      <p:sp>
        <p:nvSpPr>
          <p:cNvPr id="2" name="Picture Placeholder 7">
            <a:extLst>
              <a:ext uri="{FF2B5EF4-FFF2-40B4-BE49-F238E27FC236}">
                <a16:creationId xmlns:a16="http://schemas.microsoft.com/office/drawing/2014/main" id="{E7BE09F1-1268-7830-3A2A-E34A684E7B57}"/>
              </a:ext>
            </a:extLst>
          </p:cNvPr>
          <p:cNvSpPr>
            <a:spLocks noGrp="1"/>
          </p:cNvSpPr>
          <p:nvPr>
            <p:ph type="pic" sz="quarter" idx="10" hasCustomPrompt="1"/>
          </p:nvPr>
        </p:nvSpPr>
        <p:spPr>
          <a:xfrm>
            <a:off x="8024699" y="2332283"/>
            <a:ext cx="13176075" cy="10510394"/>
          </a:xfrm>
          <a:prstGeom prst="hexagon">
            <a:avLst/>
          </a:prstGeom>
        </p:spPr>
        <p:txBody>
          <a:bodyPr/>
          <a:lstStyle/>
          <a:p>
            <a:r>
              <a:rPr lang="en-US"/>
              <a:t>Insert title image here</a:t>
            </a:r>
          </a:p>
        </p:txBody>
      </p:sp>
      <p:pic>
        <p:nvPicPr>
          <p:cNvPr id="3" name="Picture 2" descr="A picture containing black, darkness, screenshot&#10;&#10;Description automatically generated">
            <a:extLst>
              <a:ext uri="{FF2B5EF4-FFF2-40B4-BE49-F238E27FC236}">
                <a16:creationId xmlns:a16="http://schemas.microsoft.com/office/drawing/2014/main" id="{574C764A-49C8-B079-E1EA-84118DC2BD3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4" name="Picture 3" descr="A black background with blue text&#10;&#10;Description automatically generated with low confidence">
            <a:extLst>
              <a:ext uri="{FF2B5EF4-FFF2-40B4-BE49-F238E27FC236}">
                <a16:creationId xmlns:a16="http://schemas.microsoft.com/office/drawing/2014/main" id="{64A093A9-0B9C-2757-DD9A-65E4A06AAC1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sp>
        <p:nvSpPr>
          <p:cNvPr id="5" name="Text Placeholder 3">
            <a:extLst>
              <a:ext uri="{FF2B5EF4-FFF2-40B4-BE49-F238E27FC236}">
                <a16:creationId xmlns:a16="http://schemas.microsoft.com/office/drawing/2014/main" id="{BBB19C00-FE82-383F-E541-61B0E2EB13C7}"/>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4984614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492581" y="1674020"/>
            <a:ext cx="451470" cy="658263"/>
          </a:xfrm>
          <a:prstGeom prst="rect">
            <a:avLst/>
          </a:prstGeom>
        </p:spPr>
      </p:pic>
      <p:sp>
        <p:nvSpPr>
          <p:cNvPr id="2" name="Picture Placeholder 7">
            <a:extLst>
              <a:ext uri="{FF2B5EF4-FFF2-40B4-BE49-F238E27FC236}">
                <a16:creationId xmlns:a16="http://schemas.microsoft.com/office/drawing/2014/main" id="{C85F6A27-B408-4E2C-B4BC-68EF9302A5FF}"/>
              </a:ext>
            </a:extLst>
          </p:cNvPr>
          <p:cNvSpPr>
            <a:spLocks noGrp="1"/>
          </p:cNvSpPr>
          <p:nvPr>
            <p:ph type="pic" sz="quarter" idx="10" hasCustomPrompt="1"/>
          </p:nvPr>
        </p:nvSpPr>
        <p:spPr>
          <a:xfrm>
            <a:off x="8024699" y="2332283"/>
            <a:ext cx="13176075" cy="10510394"/>
          </a:xfrm>
          <a:prstGeom prst="hexagon">
            <a:avLst/>
          </a:prstGeom>
        </p:spPr>
        <p:txBody>
          <a:bodyPr/>
          <a:lstStyle/>
          <a:p>
            <a:r>
              <a:rPr lang="en-US"/>
              <a:t>Insert title image here</a:t>
            </a:r>
          </a:p>
        </p:txBody>
      </p:sp>
      <p:pic>
        <p:nvPicPr>
          <p:cNvPr id="4" name="Picture 3" descr="A picture containing black, darkness, screenshot&#10;&#10;Description automatically generated">
            <a:extLst>
              <a:ext uri="{FF2B5EF4-FFF2-40B4-BE49-F238E27FC236}">
                <a16:creationId xmlns:a16="http://schemas.microsoft.com/office/drawing/2014/main" id="{6503029A-48BB-6461-87A8-7380A4A34AF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5" name="Picture 4" descr="A black background with blue text&#10;&#10;Description automatically generated with low confidence">
            <a:extLst>
              <a:ext uri="{FF2B5EF4-FFF2-40B4-BE49-F238E27FC236}">
                <a16:creationId xmlns:a16="http://schemas.microsoft.com/office/drawing/2014/main" id="{FC334715-1F25-8576-59A9-65E0EC4735C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D2E371FC-6F90-649F-C99D-744A3509E636}"/>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813085"/>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3599368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ints">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55033"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1155033"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5460425"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5460425"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9772964"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9772964"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14085504"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14085504"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pic>
        <p:nvPicPr>
          <p:cNvPr id="21" name="Picture 20" descr="An orange arrow on a black background&#10;&#10;Description automatically generated with medium confidence">
            <a:extLst>
              <a:ext uri="{FF2B5EF4-FFF2-40B4-BE49-F238E27FC236}">
                <a16:creationId xmlns:a16="http://schemas.microsoft.com/office/drawing/2014/main" id="{4DAA37FD-BBAB-9C1F-C698-30B536F24BC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536199" y="2723312"/>
            <a:ext cx="1969197" cy="2871176"/>
          </a:xfrm>
          <a:prstGeom prst="rect">
            <a:avLst/>
          </a:prstGeom>
        </p:spPr>
      </p:pic>
      <p:pic>
        <p:nvPicPr>
          <p:cNvPr id="25" name="Picture 24" descr="An orange arrow on a black background&#10;&#10;Description automatically generated with medium confidence">
            <a:extLst>
              <a:ext uri="{FF2B5EF4-FFF2-40B4-BE49-F238E27FC236}">
                <a16:creationId xmlns:a16="http://schemas.microsoft.com/office/drawing/2014/main" id="{AF2C1234-1654-5E25-3314-A478158C3A7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5982234" y="2723314"/>
            <a:ext cx="1969197" cy="2871176"/>
          </a:xfrm>
          <a:prstGeom prst="rect">
            <a:avLst/>
          </a:prstGeom>
        </p:spPr>
      </p:pic>
      <p:pic>
        <p:nvPicPr>
          <p:cNvPr id="26" name="Picture 25" descr="An orange arrow on a black background&#10;&#10;Description automatically generated with medium confidence">
            <a:extLst>
              <a:ext uri="{FF2B5EF4-FFF2-40B4-BE49-F238E27FC236}">
                <a16:creationId xmlns:a16="http://schemas.microsoft.com/office/drawing/2014/main" id="{CA909D1F-D54B-1029-E70A-47537172259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0294773" y="2723312"/>
            <a:ext cx="1969197" cy="2871176"/>
          </a:xfrm>
          <a:prstGeom prst="rect">
            <a:avLst/>
          </a:prstGeom>
        </p:spPr>
      </p:pic>
      <p:pic>
        <p:nvPicPr>
          <p:cNvPr id="27" name="Picture 26" descr="An orange arrow on a black background&#10;&#10;Description automatically generated with medium confidence">
            <a:extLst>
              <a:ext uri="{FF2B5EF4-FFF2-40B4-BE49-F238E27FC236}">
                <a16:creationId xmlns:a16="http://schemas.microsoft.com/office/drawing/2014/main" id="{B86183EA-97FB-6743-7766-38A17AB5B26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200000">
            <a:off x="14607312" y="2723311"/>
            <a:ext cx="1969197" cy="2871176"/>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5D15FB89-CCD0-CAC7-2E7A-5EB5FFD45F8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48F4E975-5515-8C60-E37F-F40EEE02B222}"/>
              </a:ext>
            </a:extLst>
          </p:cNvPr>
          <p:cNvSpPr>
            <a:spLocks noGrp="1"/>
          </p:cNvSpPr>
          <p:nvPr>
            <p:ph type="body" sz="quarter" idx="21" hasCustomPrompt="1"/>
          </p:nvPr>
        </p:nvSpPr>
        <p:spPr>
          <a:xfrm>
            <a:off x="1085210" y="1628869"/>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9525063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oints">
    <p:bg>
      <p:bgRef idx="1001">
        <a:schemeClr val="bg1"/>
      </p:bgRef>
    </p:bg>
    <p:spTree>
      <p:nvGrpSpPr>
        <p:cNvPr id="1" name=""/>
        <p:cNvGrpSpPr/>
        <p:nvPr/>
      </p:nvGrpSpPr>
      <p:grpSpPr>
        <a:xfrm>
          <a:off x="0" y="0"/>
          <a:ext cx="0" cy="0"/>
          <a:chOff x="0" y="0"/>
          <a:chExt cx="0" cy="0"/>
        </a:xfrm>
      </p:grpSpPr>
      <p:pic>
        <p:nvPicPr>
          <p:cNvPr id="11" name="Picture 10" descr="A purple arrow on a black background&#10;&#10;Description automatically generated with medium confidence">
            <a:extLst>
              <a:ext uri="{FF2B5EF4-FFF2-40B4-BE49-F238E27FC236}">
                <a16:creationId xmlns:a16="http://schemas.microsoft.com/office/drawing/2014/main" id="{BBEE0B0D-9701-737B-8B1D-046955E37F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4607308" y="2723304"/>
            <a:ext cx="1969203" cy="2871180"/>
          </a:xfrm>
          <a:prstGeom prst="rect">
            <a:avLst/>
          </a:prstGeom>
        </p:spPr>
      </p:pic>
      <p:pic>
        <p:nvPicPr>
          <p:cNvPr id="9" name="Picture 8" descr="A purple arrow on a black background&#10;&#10;Description automatically generated with medium confidence">
            <a:extLst>
              <a:ext uri="{FF2B5EF4-FFF2-40B4-BE49-F238E27FC236}">
                <a16:creationId xmlns:a16="http://schemas.microsoft.com/office/drawing/2014/main" id="{43B976AF-C46C-3CE2-668B-0CD5B0EB1E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0294770" y="2723306"/>
            <a:ext cx="1969203" cy="2871180"/>
          </a:xfrm>
          <a:prstGeom prst="rect">
            <a:avLst/>
          </a:prstGeom>
        </p:spPr>
      </p:pic>
      <p:pic>
        <p:nvPicPr>
          <p:cNvPr id="8" name="Picture 7" descr="A purple arrow on a black background&#10;&#10;Description automatically generated with medium confidence">
            <a:extLst>
              <a:ext uri="{FF2B5EF4-FFF2-40B4-BE49-F238E27FC236}">
                <a16:creationId xmlns:a16="http://schemas.microsoft.com/office/drawing/2014/main" id="{9B75C789-974F-FA30-206C-86F72673BB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5982230" y="2723306"/>
            <a:ext cx="1969203" cy="2871180"/>
          </a:xfrm>
          <a:prstGeom prst="rect">
            <a:avLst/>
          </a:prstGeom>
        </p:spPr>
      </p:pic>
      <p:pic>
        <p:nvPicPr>
          <p:cNvPr id="7" name="Picture 6" descr="A purple arrow on a black background&#10;&#10;Description automatically generated with medium confidence">
            <a:extLst>
              <a:ext uri="{FF2B5EF4-FFF2-40B4-BE49-F238E27FC236}">
                <a16:creationId xmlns:a16="http://schemas.microsoft.com/office/drawing/2014/main" id="{E411FBEE-FDC9-D673-DEEF-EAADC0F834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536198" y="2723306"/>
            <a:ext cx="1969203" cy="2871180"/>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55033"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1155033"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5460425"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5460425"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9772964"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9772964"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14085504"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14085504"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5D15FB89-CCD0-CAC7-2E7A-5EB5FFD45F8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511DDC89-EDCF-FD12-FC23-41CE9A97DC8C}"/>
              </a:ext>
            </a:extLst>
          </p:cNvPr>
          <p:cNvSpPr>
            <a:spLocks noGrp="1"/>
          </p:cNvSpPr>
          <p:nvPr>
            <p:ph type="body" sz="quarter" idx="21" hasCustomPrompt="1"/>
          </p:nvPr>
        </p:nvSpPr>
        <p:spPr>
          <a:xfrm>
            <a:off x="1085210" y="1628869"/>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72199503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9"/>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3" y="2791875"/>
          <a:ext cx="16712334" cy="6094710"/>
        </p:xfrm>
        <a:graphic>
          <a:graphicData uri="http://schemas.openxmlformats.org/drawingml/2006/table">
            <a:tbl>
              <a:tblPr firstRow="1" bandRow="1">
                <a:tableStyleId>{5C22544A-7EE6-4342-B048-85BDC9FD1C3A}</a:tableStyleId>
              </a:tblPr>
              <a:tblGrid>
                <a:gridCol w="5570778">
                  <a:extLst>
                    <a:ext uri="{9D8B030D-6E8A-4147-A177-3AD203B41FA5}">
                      <a16:colId xmlns:a16="http://schemas.microsoft.com/office/drawing/2014/main" val="3996957391"/>
                    </a:ext>
                  </a:extLst>
                </a:gridCol>
                <a:gridCol w="5570778">
                  <a:extLst>
                    <a:ext uri="{9D8B030D-6E8A-4147-A177-3AD203B41FA5}">
                      <a16:colId xmlns:a16="http://schemas.microsoft.com/office/drawing/2014/main" val="1183091787"/>
                    </a:ext>
                  </a:extLst>
                </a:gridCol>
                <a:gridCol w="5570778">
                  <a:extLst>
                    <a:ext uri="{9D8B030D-6E8A-4147-A177-3AD203B41FA5}">
                      <a16:colId xmlns:a16="http://schemas.microsoft.com/office/drawing/2014/main" val="2455646976"/>
                    </a:ext>
                  </a:extLst>
                </a:gridCol>
              </a:tblGrid>
              <a:tr h="1218941">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4875770">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9F55A67A-70DB-A0F3-AB75-BBBDFD9323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1D187D02-E80F-C924-1075-4B684960A748}"/>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0590537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9"/>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3" y="2791875"/>
          <a:ext cx="16712334" cy="6094710"/>
        </p:xfrm>
        <a:graphic>
          <a:graphicData uri="http://schemas.openxmlformats.org/drawingml/2006/table">
            <a:tbl>
              <a:tblPr firstRow="1" bandRow="1">
                <a:tableStyleId>{5C22544A-7EE6-4342-B048-85BDC9FD1C3A}</a:tableStyleId>
              </a:tblPr>
              <a:tblGrid>
                <a:gridCol w="5570778">
                  <a:extLst>
                    <a:ext uri="{9D8B030D-6E8A-4147-A177-3AD203B41FA5}">
                      <a16:colId xmlns:a16="http://schemas.microsoft.com/office/drawing/2014/main" val="3996957391"/>
                    </a:ext>
                  </a:extLst>
                </a:gridCol>
                <a:gridCol w="5570778">
                  <a:extLst>
                    <a:ext uri="{9D8B030D-6E8A-4147-A177-3AD203B41FA5}">
                      <a16:colId xmlns:a16="http://schemas.microsoft.com/office/drawing/2014/main" val="1183091787"/>
                    </a:ext>
                  </a:extLst>
                </a:gridCol>
                <a:gridCol w="5570778">
                  <a:extLst>
                    <a:ext uri="{9D8B030D-6E8A-4147-A177-3AD203B41FA5}">
                      <a16:colId xmlns:a16="http://schemas.microsoft.com/office/drawing/2014/main" val="2455646976"/>
                    </a:ext>
                  </a:extLst>
                </a:gridCol>
              </a:tblGrid>
              <a:tr h="1218941">
                <a:tc>
                  <a:txBody>
                    <a:bodyPr/>
                    <a:lstStyle/>
                    <a:p>
                      <a:endParaRPr lang="en-US" sz="2700"/>
                    </a:p>
                  </a:txBody>
                  <a:tcPr marL="137160" marR="137160" marT="68580" marB="68580">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4875770">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9F55A67A-70DB-A0F3-AB75-BBBDFD9323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sp>
        <p:nvSpPr>
          <p:cNvPr id="5" name="Text Placeholder 3">
            <a:extLst>
              <a:ext uri="{FF2B5EF4-FFF2-40B4-BE49-F238E27FC236}">
                <a16:creationId xmlns:a16="http://schemas.microsoft.com/office/drawing/2014/main" id="{3DB125DD-55DE-F36A-D05C-37868DD26E24}"/>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70984116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6"/>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4" y="2791875"/>
          <a:ext cx="16712333" cy="6026243"/>
        </p:xfrm>
        <a:graphic>
          <a:graphicData uri="http://schemas.openxmlformats.org/drawingml/2006/table">
            <a:tbl>
              <a:tblPr firstRow="1" bandRow="1">
                <a:tableStyleId>{5C22544A-7EE6-4342-B048-85BDC9FD1C3A}</a:tableStyleId>
              </a:tblPr>
              <a:tblGrid>
                <a:gridCol w="3342467">
                  <a:extLst>
                    <a:ext uri="{9D8B030D-6E8A-4147-A177-3AD203B41FA5}">
                      <a16:colId xmlns:a16="http://schemas.microsoft.com/office/drawing/2014/main" val="3996957391"/>
                    </a:ext>
                  </a:extLst>
                </a:gridCol>
                <a:gridCol w="3342467">
                  <a:extLst>
                    <a:ext uri="{9D8B030D-6E8A-4147-A177-3AD203B41FA5}">
                      <a16:colId xmlns:a16="http://schemas.microsoft.com/office/drawing/2014/main" val="1183091787"/>
                    </a:ext>
                  </a:extLst>
                </a:gridCol>
                <a:gridCol w="3342467">
                  <a:extLst>
                    <a:ext uri="{9D8B030D-6E8A-4147-A177-3AD203B41FA5}">
                      <a16:colId xmlns:a16="http://schemas.microsoft.com/office/drawing/2014/main" val="2455646976"/>
                    </a:ext>
                  </a:extLst>
                </a:gridCol>
                <a:gridCol w="3342467">
                  <a:extLst>
                    <a:ext uri="{9D8B030D-6E8A-4147-A177-3AD203B41FA5}">
                      <a16:colId xmlns:a16="http://schemas.microsoft.com/office/drawing/2014/main" val="50446839"/>
                    </a:ext>
                  </a:extLst>
                </a:gridCol>
                <a:gridCol w="3342467">
                  <a:extLst>
                    <a:ext uri="{9D8B030D-6E8A-4147-A177-3AD203B41FA5}">
                      <a16:colId xmlns:a16="http://schemas.microsoft.com/office/drawing/2014/main" val="2918162144"/>
                    </a:ext>
                  </a:extLst>
                </a:gridCol>
              </a:tblGrid>
              <a:tr h="1205247">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4820996">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3AB4E179-C057-00DE-C909-F61019C3D4C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sp>
        <p:nvSpPr>
          <p:cNvPr id="4" name="Text Placeholder 3">
            <a:extLst>
              <a:ext uri="{FF2B5EF4-FFF2-40B4-BE49-F238E27FC236}">
                <a16:creationId xmlns:a16="http://schemas.microsoft.com/office/drawing/2014/main" id="{59975558-B1B5-FBEE-A89A-2A15D5A5C8CF}"/>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427241046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6"/>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4" y="2791875"/>
          <a:ext cx="16712333" cy="6026243"/>
        </p:xfrm>
        <a:graphic>
          <a:graphicData uri="http://schemas.openxmlformats.org/drawingml/2006/table">
            <a:tbl>
              <a:tblPr firstRow="1" bandRow="1">
                <a:tableStyleId>{5C22544A-7EE6-4342-B048-85BDC9FD1C3A}</a:tableStyleId>
              </a:tblPr>
              <a:tblGrid>
                <a:gridCol w="3342467">
                  <a:extLst>
                    <a:ext uri="{9D8B030D-6E8A-4147-A177-3AD203B41FA5}">
                      <a16:colId xmlns:a16="http://schemas.microsoft.com/office/drawing/2014/main" val="3996957391"/>
                    </a:ext>
                  </a:extLst>
                </a:gridCol>
                <a:gridCol w="3342467">
                  <a:extLst>
                    <a:ext uri="{9D8B030D-6E8A-4147-A177-3AD203B41FA5}">
                      <a16:colId xmlns:a16="http://schemas.microsoft.com/office/drawing/2014/main" val="1183091787"/>
                    </a:ext>
                  </a:extLst>
                </a:gridCol>
                <a:gridCol w="3342467">
                  <a:extLst>
                    <a:ext uri="{9D8B030D-6E8A-4147-A177-3AD203B41FA5}">
                      <a16:colId xmlns:a16="http://schemas.microsoft.com/office/drawing/2014/main" val="2455646976"/>
                    </a:ext>
                  </a:extLst>
                </a:gridCol>
                <a:gridCol w="3342467">
                  <a:extLst>
                    <a:ext uri="{9D8B030D-6E8A-4147-A177-3AD203B41FA5}">
                      <a16:colId xmlns:a16="http://schemas.microsoft.com/office/drawing/2014/main" val="50446839"/>
                    </a:ext>
                  </a:extLst>
                </a:gridCol>
                <a:gridCol w="3342467">
                  <a:extLst>
                    <a:ext uri="{9D8B030D-6E8A-4147-A177-3AD203B41FA5}">
                      <a16:colId xmlns:a16="http://schemas.microsoft.com/office/drawing/2014/main" val="2918162144"/>
                    </a:ext>
                  </a:extLst>
                </a:gridCol>
              </a:tblGrid>
              <a:tr h="1205247">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4820996">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3AB4E179-C057-00DE-C909-F61019C3D4C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5307811" y="8610419"/>
            <a:ext cx="2980190" cy="1954221"/>
          </a:xfrm>
          <a:prstGeom prst="rect">
            <a:avLst/>
          </a:prstGeom>
        </p:spPr>
      </p:pic>
      <p:sp>
        <p:nvSpPr>
          <p:cNvPr id="4" name="Text Placeholder 3">
            <a:extLst>
              <a:ext uri="{FF2B5EF4-FFF2-40B4-BE49-F238E27FC236}">
                <a16:creationId xmlns:a16="http://schemas.microsoft.com/office/drawing/2014/main" id="{839D4A7F-018D-CAEA-3877-6AE4B8315862}"/>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64000887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8811270">
            <a:off x="14495012" y="-1581043"/>
            <a:ext cx="5370291" cy="7830110"/>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 y="5143500"/>
            <a:ext cx="18287999" cy="1609932"/>
          </a:xfrm>
        </p:spPr>
        <p:txBody>
          <a:bodyPr anchor="ctr">
            <a:normAutofit/>
          </a:bodyPr>
          <a:lstStyle>
            <a:lvl1pPr marL="0" indent="0" algn="ctr">
              <a:buNone/>
              <a:defRPr sz="6000" b="1">
                <a:solidFill>
                  <a:schemeClr val="bg1"/>
                </a:solidFill>
              </a:defRPr>
            </a:lvl1pPr>
          </a:lstStyle>
          <a:p>
            <a:pPr lvl="0"/>
            <a:r>
              <a:rPr lang="en-GB"/>
              <a:t>Thank you!</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307814" y="8610419"/>
            <a:ext cx="2980187" cy="195422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8491598">
            <a:off x="-891864" y="6325556"/>
            <a:ext cx="3402929" cy="4961615"/>
          </a:xfrm>
          <a:prstGeom prst="rect">
            <a:avLst/>
          </a:prstGeom>
        </p:spPr>
      </p:pic>
    </p:spTree>
    <p:extLst>
      <p:ext uri="{BB962C8B-B14F-4D97-AF65-F5344CB8AC3E}">
        <p14:creationId xmlns:p14="http://schemas.microsoft.com/office/powerpoint/2010/main" val="504844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vl1pPr>
          </a:lstStyle>
          <a:p>
            <a:r>
              <a:rPr lang="en-US"/>
              <a:t>1</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222BCB-CA5F-0B24-53C3-24E576E7383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577F6BB-FD25-CEF3-F6D4-6D19271EE63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8EC16F-24EA-1DA2-1937-F0718757D79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240C46-9DB0-1E42-B927-E275C3D8BDBB}" type="datetimeFigureOut">
              <a:rPr lang="en-US" smtClean="0"/>
              <a:t>1/18/2024</a:t>
            </a:fld>
            <a:endParaRPr lang="en-US"/>
          </a:p>
        </p:txBody>
      </p:sp>
      <p:sp>
        <p:nvSpPr>
          <p:cNvPr id="5" name="Footer Placeholder 4">
            <a:extLst>
              <a:ext uri="{FF2B5EF4-FFF2-40B4-BE49-F238E27FC236}">
                <a16:creationId xmlns:a16="http://schemas.microsoft.com/office/drawing/2014/main" id="{945C0387-F61D-A178-69F5-34C001EFFB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9AD6A-EA36-8886-FBBB-615CED550CB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97AD349-84D2-7E41-8E9F-8A92063994D9}" type="slidenum">
              <a:rPr lang="en-US" smtClean="0"/>
              <a:t>‹#›</a:t>
            </a:fld>
            <a:endParaRPr lang="en-US"/>
          </a:p>
        </p:txBody>
      </p:sp>
    </p:spTree>
    <p:extLst>
      <p:ext uri="{BB962C8B-B14F-4D97-AF65-F5344CB8AC3E}">
        <p14:creationId xmlns:p14="http://schemas.microsoft.com/office/powerpoint/2010/main" val="186242113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8" r:id="rId4"/>
    <p:sldLayoutId id="2147483694" r:id="rId5"/>
    <p:sldLayoutId id="2147483695" r:id="rId6"/>
    <p:sldLayoutId id="2147483696" r:id="rId7"/>
    <p:sldLayoutId id="2147483701" r:id="rId8"/>
    <p:sldLayoutId id="2147483703" r:id="rId9"/>
    <p:sldLayoutId id="2147483704" r:id="rId10"/>
    <p:sldLayoutId id="2147483702" r:id="rId11"/>
    <p:sldLayoutId id="2147483705" r:id="rId12"/>
    <p:sldLayoutId id="2147483700" r:id="rId13"/>
    <p:sldLayoutId id="2147483706" r:id="rId14"/>
    <p:sldLayoutId id="2147483697" r:id="rId15"/>
    <p:sldLayoutId id="2147483707" r:id="rId16"/>
    <p:sldLayoutId id="2147483699" r:id="rId17"/>
  </p:sldLayoutIdLst>
  <p:txStyles>
    <p:titleStyle>
      <a:lvl1pPr algn="l" defTabSz="914400" rtl="0" eaLnBrk="1" latinLnBrk="0" hangingPunct="1">
        <a:lnSpc>
          <a:spcPct val="90000"/>
        </a:lnSpc>
        <a:spcBef>
          <a:spcPct val="0"/>
        </a:spcBef>
        <a:buNone/>
        <a:defRPr sz="4400" b="1" i="0" kern="1200">
          <a:solidFill>
            <a:schemeClr val="tx1"/>
          </a:solidFill>
          <a:latin typeface="WMCA Circular Bold" panose="020B0604020101020102" pitchFamily="34" charset="77"/>
          <a:ea typeface="+mj-ea"/>
          <a:cs typeface="WMCA Circular Bold"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WMCA Circular Book" panose="020B0604020101020102" pitchFamily="34" charset="77"/>
          <a:ea typeface="+mn-ea"/>
          <a:cs typeface="WMCA Circular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MCA Circular Book" panose="020B0604020101020102" pitchFamily="34" charset="77"/>
          <a:ea typeface="+mn-ea"/>
          <a:cs typeface="WMCA Circular Book"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MCA Circular Book" panose="020B0604020101020102" pitchFamily="34" charset="77"/>
          <a:ea typeface="+mn-ea"/>
          <a:cs typeface="WMCA Circular Book"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6.pn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gbfcalc.azurewebsites.net/gbf/businessCase/tool"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businessenergyefficiency.campaign.gov.uk/gennaro-organic-hair-beauty/" TargetMode="External"/><Relationship Id="rId5" Type="http://schemas.openxmlformats.org/officeDocument/2006/relationships/hyperlink" Target="https://www.coventry.gov.uk/decarbonisation-net-zero-programme-coventry/decarbonisation-net-zero-programme-coventry-info/8" TargetMode="External"/><Relationship Id="rId4"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37.sv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37.sv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hyperlink" Target="https://www.businessgrowthwestmidlands.org.uk/business-support/decarbonisation-net-zero-programme/" TargetMode="External"/><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myaccount.coventry.gov.uk/service/Sign_up_to_the_Green_Business_Network"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hyperlink" Target="https://audioboom.com/channels/5071280-green-business-podcast"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hyperlink" Target="https://www.coventry.gov.uk/directory/83/green_business_directory"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hyperlink" Target="https://www.businessgrowthwestmidlands.org.uk/net-zero/decarbonisation-net-zero-energy-audit-register/"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82.sv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eventbrite.co.uk/e/771508732387?aff=oddtdtcreator"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www.eventbrite.co.uk/e/777524044347?aff=oddtdtcreator"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businessgrowthwestmidlands.org.uk/"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hyperlink" Target="https://www.linkedin.com/company/decarbnetzero" TargetMode="External"/><Relationship Id="rId4" Type="http://schemas.openxmlformats.org/officeDocument/2006/relationships/hyperlink" Target="https://twitter.com/decarbprogramm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british-business-bank.co.uk/research/smaller-businesses-and-the-transition-to-net-zero/" TargetMode="External"/><Relationship Id="rId4" Type="http://schemas.openxmlformats.org/officeDocument/2006/relationships/hyperlink" Target="https://www.gov.uk/government/statistics/business-population-estimates-2022/business-population-estimates-for-the-uk-and-regions-2022-statistical-release-html#:~:text=total%20employment%20in%20SMEs%20increased,2022%2C%20an%20increase%20of%200.6%25"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3" name="Freeform 3"/>
          <p:cNvSpPr/>
          <p:nvPr/>
        </p:nvSpPr>
        <p:spPr>
          <a:xfrm>
            <a:off x="-732778" y="9469677"/>
            <a:ext cx="19753557" cy="1218916"/>
          </a:xfrm>
          <a:custGeom>
            <a:avLst/>
            <a:gdLst/>
            <a:ahLst/>
            <a:cxnLst/>
            <a:rect l="l" t="t" r="r" b="b"/>
            <a:pathLst>
              <a:path w="19753557" h="1218916">
                <a:moveTo>
                  <a:pt x="0" y="0"/>
                </a:moveTo>
                <a:lnTo>
                  <a:pt x="19753557" y="0"/>
                </a:lnTo>
                <a:lnTo>
                  <a:pt x="19753557" y="1218916"/>
                </a:lnTo>
                <a:lnTo>
                  <a:pt x="0" y="1218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10168501" y="0"/>
            <a:ext cx="13752966" cy="9469677"/>
            <a:chOff x="0" y="0"/>
            <a:chExt cx="18337288" cy="12626236"/>
          </a:xfrm>
        </p:grpSpPr>
        <p:sp>
          <p:nvSpPr>
            <p:cNvPr id="5" name="Freeform 5"/>
            <p:cNvSpPr/>
            <p:nvPr/>
          </p:nvSpPr>
          <p:spPr>
            <a:xfrm>
              <a:off x="0" y="0"/>
              <a:ext cx="18337276" cy="12626213"/>
            </a:xfrm>
            <a:custGeom>
              <a:avLst/>
              <a:gdLst/>
              <a:ahLst/>
              <a:cxnLst/>
              <a:rect l="l" t="t" r="r" b="b"/>
              <a:pathLst>
                <a:path w="18337276" h="12626213">
                  <a:moveTo>
                    <a:pt x="0" y="0"/>
                  </a:moveTo>
                  <a:lnTo>
                    <a:pt x="18337276" y="0"/>
                  </a:lnTo>
                  <a:lnTo>
                    <a:pt x="18337276" y="12626213"/>
                  </a:lnTo>
                  <a:lnTo>
                    <a:pt x="0" y="12626213"/>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GB" dirty="0"/>
            </a:p>
          </p:txBody>
        </p:sp>
      </p:grpSp>
      <p:sp>
        <p:nvSpPr>
          <p:cNvPr id="6" name="Freeform 6"/>
          <p:cNvSpPr/>
          <p:nvPr/>
        </p:nvSpPr>
        <p:spPr>
          <a:xfrm>
            <a:off x="238272" y="6673350"/>
            <a:ext cx="6880209" cy="2584950"/>
          </a:xfrm>
          <a:custGeom>
            <a:avLst/>
            <a:gdLst/>
            <a:ahLst/>
            <a:cxnLst/>
            <a:rect l="l" t="t" r="r" b="b"/>
            <a:pathLst>
              <a:path w="6880209" h="2584950">
                <a:moveTo>
                  <a:pt x="0" y="0"/>
                </a:moveTo>
                <a:lnTo>
                  <a:pt x="6880209" y="0"/>
                </a:lnTo>
                <a:lnTo>
                  <a:pt x="6880209" y="2584950"/>
                </a:lnTo>
                <a:lnTo>
                  <a:pt x="0" y="258495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grpSp>
        <p:nvGrpSpPr>
          <p:cNvPr id="7" name="Group 7"/>
          <p:cNvGrpSpPr/>
          <p:nvPr/>
        </p:nvGrpSpPr>
        <p:grpSpPr>
          <a:xfrm>
            <a:off x="599291" y="6881838"/>
            <a:ext cx="2013876" cy="879532"/>
            <a:chOff x="0" y="0"/>
            <a:chExt cx="530404" cy="231646"/>
          </a:xfrm>
        </p:grpSpPr>
        <p:sp>
          <p:nvSpPr>
            <p:cNvPr id="8" name="Freeform 8"/>
            <p:cNvSpPr/>
            <p:nvPr/>
          </p:nvSpPr>
          <p:spPr>
            <a:xfrm>
              <a:off x="0" y="0"/>
              <a:ext cx="530404" cy="231646"/>
            </a:xfrm>
            <a:custGeom>
              <a:avLst/>
              <a:gdLst/>
              <a:ahLst/>
              <a:cxnLst/>
              <a:rect l="l" t="t" r="r" b="b"/>
              <a:pathLst>
                <a:path w="530404" h="231646">
                  <a:moveTo>
                    <a:pt x="0" y="0"/>
                  </a:moveTo>
                  <a:lnTo>
                    <a:pt x="530404" y="0"/>
                  </a:lnTo>
                  <a:lnTo>
                    <a:pt x="530404" y="231646"/>
                  </a:lnTo>
                  <a:lnTo>
                    <a:pt x="0" y="231646"/>
                  </a:lnTo>
                  <a:close/>
                </a:path>
              </a:pathLst>
            </a:custGeom>
            <a:solidFill>
              <a:srgbClr val="94368D"/>
            </a:solidFill>
          </p:spPr>
          <p:txBody>
            <a:bodyPr/>
            <a:lstStyle/>
            <a:p>
              <a:endParaRPr lang="en-GB"/>
            </a:p>
          </p:txBody>
        </p:sp>
        <p:sp>
          <p:nvSpPr>
            <p:cNvPr id="9" name="TextBox 9"/>
            <p:cNvSpPr txBox="1"/>
            <p:nvPr/>
          </p:nvSpPr>
          <p:spPr>
            <a:xfrm>
              <a:off x="0" y="-76200"/>
              <a:ext cx="530404" cy="307846"/>
            </a:xfrm>
            <a:prstGeom prst="rect">
              <a:avLst/>
            </a:prstGeom>
          </p:spPr>
          <p:txBody>
            <a:bodyPr lIns="50800" tIns="50800" rIns="50800" bIns="50800" rtlCol="0" anchor="ctr"/>
            <a:lstStyle/>
            <a:p>
              <a:pPr algn="ctr">
                <a:lnSpc>
                  <a:spcPts val="2660"/>
                </a:lnSpc>
              </a:pPr>
              <a:endParaRPr/>
            </a:p>
          </p:txBody>
        </p:sp>
      </p:grpSp>
      <p:grpSp>
        <p:nvGrpSpPr>
          <p:cNvPr id="10" name="Group 10"/>
          <p:cNvGrpSpPr/>
          <p:nvPr/>
        </p:nvGrpSpPr>
        <p:grpSpPr>
          <a:xfrm>
            <a:off x="1028700" y="7008594"/>
            <a:ext cx="1481424" cy="626021"/>
            <a:chOff x="0" y="0"/>
            <a:chExt cx="4325588" cy="1827911"/>
          </a:xfrm>
        </p:grpSpPr>
        <p:sp>
          <p:nvSpPr>
            <p:cNvPr id="11" name="Freeform 11"/>
            <p:cNvSpPr/>
            <p:nvPr/>
          </p:nvSpPr>
          <p:spPr>
            <a:xfrm>
              <a:off x="0" y="0"/>
              <a:ext cx="4325620" cy="1827911"/>
            </a:xfrm>
            <a:custGeom>
              <a:avLst/>
              <a:gdLst/>
              <a:ahLst/>
              <a:cxnLst/>
              <a:rect l="l" t="t" r="r" b="b"/>
              <a:pathLst>
                <a:path w="4325620" h="1827911">
                  <a:moveTo>
                    <a:pt x="0" y="0"/>
                  </a:moveTo>
                  <a:lnTo>
                    <a:pt x="4325620" y="0"/>
                  </a:lnTo>
                  <a:lnTo>
                    <a:pt x="4325620" y="1827911"/>
                  </a:lnTo>
                  <a:lnTo>
                    <a:pt x="0" y="1827911"/>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GB"/>
            </a:p>
          </p:txBody>
        </p:sp>
      </p:grpSp>
      <p:sp>
        <p:nvSpPr>
          <p:cNvPr id="12" name="Freeform 12"/>
          <p:cNvSpPr/>
          <p:nvPr/>
        </p:nvSpPr>
        <p:spPr>
          <a:xfrm>
            <a:off x="599291" y="482602"/>
            <a:ext cx="3231871" cy="702581"/>
          </a:xfrm>
          <a:custGeom>
            <a:avLst/>
            <a:gdLst/>
            <a:ahLst/>
            <a:cxnLst/>
            <a:rect l="l" t="t" r="r" b="b"/>
            <a:pathLst>
              <a:path w="3231871" h="702581">
                <a:moveTo>
                  <a:pt x="0" y="0"/>
                </a:moveTo>
                <a:lnTo>
                  <a:pt x="3231871" y="0"/>
                </a:lnTo>
                <a:lnTo>
                  <a:pt x="3231871" y="702581"/>
                </a:lnTo>
                <a:lnTo>
                  <a:pt x="0" y="702581"/>
                </a:lnTo>
                <a:lnTo>
                  <a:pt x="0" y="0"/>
                </a:lnTo>
                <a:close/>
              </a:path>
            </a:pathLst>
          </a:custGeom>
          <a:blipFill>
            <a:blip r:embed="rId8"/>
            <a:stretch>
              <a:fillRect/>
            </a:stretch>
          </a:blipFill>
        </p:spPr>
        <p:txBody>
          <a:bodyPr/>
          <a:lstStyle/>
          <a:p>
            <a:endParaRPr lang="en-GB"/>
          </a:p>
        </p:txBody>
      </p:sp>
      <p:sp>
        <p:nvSpPr>
          <p:cNvPr id="13" name="AutoShape 13"/>
          <p:cNvSpPr/>
          <p:nvPr/>
        </p:nvSpPr>
        <p:spPr>
          <a:xfrm>
            <a:off x="599291" y="5850117"/>
            <a:ext cx="7894685" cy="0"/>
          </a:xfrm>
          <a:prstGeom prst="line">
            <a:avLst/>
          </a:prstGeom>
          <a:ln w="114300" cap="flat">
            <a:solidFill>
              <a:srgbClr val="309F9F"/>
            </a:solidFill>
            <a:prstDash val="solid"/>
            <a:headEnd type="none" w="sm" len="sm"/>
            <a:tailEnd type="none" w="sm" len="sm"/>
          </a:ln>
        </p:spPr>
        <p:txBody>
          <a:bodyPr/>
          <a:lstStyle/>
          <a:p>
            <a:endParaRPr lang="en-GB"/>
          </a:p>
        </p:txBody>
      </p:sp>
      <p:sp>
        <p:nvSpPr>
          <p:cNvPr id="14" name="AutoShape 14"/>
          <p:cNvSpPr/>
          <p:nvPr/>
        </p:nvSpPr>
        <p:spPr>
          <a:xfrm>
            <a:off x="599291" y="1851933"/>
            <a:ext cx="7894685" cy="0"/>
          </a:xfrm>
          <a:prstGeom prst="line">
            <a:avLst/>
          </a:prstGeom>
          <a:ln w="114300" cap="flat">
            <a:solidFill>
              <a:srgbClr val="309F9F"/>
            </a:solidFill>
            <a:prstDash val="solid"/>
            <a:headEnd type="none" w="sm" len="sm"/>
            <a:tailEnd type="none" w="sm" len="sm"/>
          </a:ln>
        </p:spPr>
        <p:txBody>
          <a:bodyPr/>
          <a:lstStyle/>
          <a:p>
            <a:endParaRPr lang="en-GB"/>
          </a:p>
        </p:txBody>
      </p:sp>
      <p:sp>
        <p:nvSpPr>
          <p:cNvPr id="17" name="Freeform 17"/>
          <p:cNvSpPr/>
          <p:nvPr/>
        </p:nvSpPr>
        <p:spPr>
          <a:xfrm>
            <a:off x="8851700" y="7513535"/>
            <a:ext cx="2740894" cy="1744765"/>
          </a:xfrm>
          <a:custGeom>
            <a:avLst/>
            <a:gdLst/>
            <a:ahLst/>
            <a:cxnLst/>
            <a:rect l="l" t="t" r="r" b="b"/>
            <a:pathLst>
              <a:path w="2740894" h="1744765">
                <a:moveTo>
                  <a:pt x="0" y="0"/>
                </a:moveTo>
                <a:lnTo>
                  <a:pt x="2740894" y="0"/>
                </a:lnTo>
                <a:lnTo>
                  <a:pt x="2740894" y="1744765"/>
                </a:lnTo>
                <a:lnTo>
                  <a:pt x="0" y="1744765"/>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 name="Footer Placeholder 1">
            <a:extLst>
              <a:ext uri="{FF2B5EF4-FFF2-40B4-BE49-F238E27FC236}">
                <a16:creationId xmlns:a16="http://schemas.microsoft.com/office/drawing/2014/main" id="{6FDF84B4-3694-7545-4FC3-D5705675EA48}"/>
              </a:ext>
            </a:extLst>
          </p:cNvPr>
          <p:cNvSpPr>
            <a:spLocks noGrp="1"/>
          </p:cNvSpPr>
          <p:nvPr>
            <p:ph type="ftr" sz="quarter" idx="11"/>
          </p:nvPr>
        </p:nvSpPr>
        <p:spPr/>
        <p:txBody>
          <a:bodyPr/>
          <a:lstStyle/>
          <a:p>
            <a:r>
              <a:rPr lang="en-US"/>
              <a:t>1</a:t>
            </a:r>
          </a:p>
        </p:txBody>
      </p:sp>
      <p:sp>
        <p:nvSpPr>
          <p:cNvPr id="18" name="Slide Number Placeholder 17">
            <a:extLst>
              <a:ext uri="{FF2B5EF4-FFF2-40B4-BE49-F238E27FC236}">
                <a16:creationId xmlns:a16="http://schemas.microsoft.com/office/drawing/2014/main" id="{D66E98DF-C85A-1747-F78A-6A6D8CEAD183}"/>
              </a:ext>
            </a:extLst>
          </p:cNvPr>
          <p:cNvSpPr>
            <a:spLocks noGrp="1"/>
          </p:cNvSpPr>
          <p:nvPr>
            <p:ph type="sldNum" sz="quarter" idx="12"/>
          </p:nvPr>
        </p:nvSpPr>
        <p:spPr/>
        <p:txBody>
          <a:bodyPr/>
          <a:lstStyle/>
          <a:p>
            <a:fld id="{B6F15528-21DE-4FAA-801E-634DDDAF4B2B}" type="slidenum">
              <a:rPr lang="en-US" smtClean="0"/>
              <a:pPr/>
              <a:t>1</a:t>
            </a:fld>
            <a:endParaRPr lang="en-US"/>
          </a:p>
        </p:txBody>
      </p:sp>
      <p:sp>
        <p:nvSpPr>
          <p:cNvPr id="19" name="TextBox 18">
            <a:extLst>
              <a:ext uri="{FF2B5EF4-FFF2-40B4-BE49-F238E27FC236}">
                <a16:creationId xmlns:a16="http://schemas.microsoft.com/office/drawing/2014/main" id="{8EBB1F4F-DBDB-74EC-280A-6E8107358735}"/>
              </a:ext>
            </a:extLst>
          </p:cNvPr>
          <p:cNvSpPr txBox="1"/>
          <p:nvPr/>
        </p:nvSpPr>
        <p:spPr>
          <a:xfrm>
            <a:off x="599291" y="2224702"/>
            <a:ext cx="7696200" cy="3416320"/>
          </a:xfrm>
          <a:prstGeom prst="rect">
            <a:avLst/>
          </a:prstGeom>
          <a:noFill/>
        </p:spPr>
        <p:txBody>
          <a:bodyPr wrap="square" rtlCol="0">
            <a:spAutoFit/>
          </a:bodyPr>
          <a:lstStyle/>
          <a:p>
            <a:r>
              <a:rPr lang="en-US" sz="6600">
                <a:solidFill>
                  <a:srgbClr val="FFFFFF"/>
                </a:solidFill>
                <a:latin typeface="Arial" panose="020B0604020202020204" pitchFamily="34" charset="0"/>
                <a:cs typeface="Arial" panose="020B0604020202020204" pitchFamily="34" charset="0"/>
              </a:rPr>
              <a:t>Gain A Competitive Advantage With Carbon Reduction</a:t>
            </a:r>
          </a:p>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8800946" cy="1170257"/>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Energy Audit </a:t>
            </a:r>
          </a:p>
        </p:txBody>
      </p:sp>
      <p:sp>
        <p:nvSpPr>
          <p:cNvPr id="9" name="TextBox 9"/>
          <p:cNvSpPr txBox="1"/>
          <p:nvPr/>
        </p:nvSpPr>
        <p:spPr>
          <a:xfrm>
            <a:off x="1161943" y="1990757"/>
            <a:ext cx="8096357" cy="1019382"/>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Second step: A walk around your business premises  </a:t>
            </a:r>
          </a:p>
        </p:txBody>
      </p:sp>
      <p:sp>
        <p:nvSpPr>
          <p:cNvPr id="10" name="TextBox 10"/>
          <p:cNvSpPr txBox="1"/>
          <p:nvPr/>
        </p:nvSpPr>
        <p:spPr>
          <a:xfrm>
            <a:off x="859851" y="3037683"/>
            <a:ext cx="8284145" cy="5252079"/>
          </a:xfrm>
          <a:prstGeom prst="rect">
            <a:avLst/>
          </a:prstGeom>
        </p:spPr>
        <p:txBody>
          <a:bodyPr wrap="square" lIns="0" tIns="0" rIns="0" bIns="0" rtlCol="0" anchor="t">
            <a:spAutoFit/>
          </a:bodyPr>
          <a:lstStyle/>
          <a:p>
            <a:pPr marL="334644" lvl="1">
              <a:lnSpc>
                <a:spcPts val="4649"/>
              </a:lnSpc>
            </a:pPr>
            <a:r>
              <a:rPr lang="en-US" sz="3099" spc="30">
                <a:solidFill>
                  <a:srgbClr val="FFFFFF"/>
                </a:solidFill>
                <a:latin typeface="Arial Light"/>
              </a:rPr>
              <a:t>During this step your Business Energy Advisor will try to identify:</a:t>
            </a:r>
          </a:p>
          <a:p>
            <a:pPr marL="334644" lvl="1">
              <a:lnSpc>
                <a:spcPts val="4649"/>
              </a:lnSpc>
            </a:pPr>
            <a:endParaRPr lang="en-US" sz="3099" spc="30">
              <a:solidFill>
                <a:srgbClr val="FFFFFF"/>
              </a:solidFill>
              <a:latin typeface="Arial Light"/>
            </a:endParaRPr>
          </a:p>
          <a:p>
            <a:pPr marL="1126488" lvl="2" indent="-334644">
              <a:lnSpc>
                <a:spcPts val="4649"/>
              </a:lnSpc>
              <a:buFont typeface="Arial"/>
              <a:buChar char="•"/>
            </a:pPr>
            <a:r>
              <a:rPr lang="en-US" sz="3099" spc="30">
                <a:solidFill>
                  <a:srgbClr val="FFFFFF"/>
                </a:solidFill>
                <a:latin typeface="Arial Light"/>
              </a:rPr>
              <a:t>Where energy is being wasted</a:t>
            </a:r>
          </a:p>
          <a:p>
            <a:pPr marL="1126488" lvl="2" indent="-334644">
              <a:lnSpc>
                <a:spcPts val="4649"/>
              </a:lnSpc>
              <a:buFont typeface="Arial"/>
              <a:buChar char="•"/>
            </a:pPr>
            <a:r>
              <a:rPr lang="en-US" sz="3099" spc="30">
                <a:solidFill>
                  <a:srgbClr val="FFFFFF"/>
                </a:solidFill>
                <a:latin typeface="Arial Light"/>
              </a:rPr>
              <a:t>How energy can be saved  </a:t>
            </a:r>
          </a:p>
          <a:p>
            <a:pPr marL="1126488" lvl="2" indent="-334644">
              <a:lnSpc>
                <a:spcPts val="4649"/>
              </a:lnSpc>
              <a:buFont typeface="Arial"/>
              <a:buChar char="•"/>
            </a:pPr>
            <a:r>
              <a:rPr lang="en-US" sz="3099" spc="30">
                <a:solidFill>
                  <a:srgbClr val="FFFFFF"/>
                </a:solidFill>
                <a:latin typeface="Arial Light"/>
              </a:rPr>
              <a:t>How the energy produced can become greener </a:t>
            </a:r>
          </a:p>
          <a:p>
            <a:pPr marL="1126488" lvl="2" indent="-334644">
              <a:lnSpc>
                <a:spcPts val="4649"/>
              </a:lnSpc>
              <a:buFont typeface="Arial"/>
              <a:buChar char="•"/>
            </a:pPr>
            <a:r>
              <a:rPr lang="en-US" sz="3099" spc="30">
                <a:solidFill>
                  <a:srgbClr val="FFFFFF"/>
                </a:solidFill>
                <a:latin typeface="Arial Light"/>
              </a:rPr>
              <a:t>Savings are benchmarked against annual energy consumption</a:t>
            </a:r>
          </a:p>
        </p:txBody>
      </p:sp>
      <p:pic>
        <p:nvPicPr>
          <p:cNvPr id="3" name="Picture 2">
            <a:extLst>
              <a:ext uri="{FF2B5EF4-FFF2-40B4-BE49-F238E27FC236}">
                <a16:creationId xmlns:a16="http://schemas.microsoft.com/office/drawing/2014/main" id="{34A78DCD-5032-1AE1-13AF-43109A9771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5185" b="15931"/>
          <a:stretch/>
        </p:blipFill>
        <p:spPr>
          <a:xfrm>
            <a:off x="8991600" y="12700"/>
            <a:ext cx="12554715" cy="9695157"/>
          </a:xfrm>
          <a:prstGeom prst="rect">
            <a:avLst/>
          </a:prstGeom>
        </p:spPr>
      </p:pic>
    </p:spTree>
    <p:extLst>
      <p:ext uri="{BB962C8B-B14F-4D97-AF65-F5344CB8AC3E}">
        <p14:creationId xmlns:p14="http://schemas.microsoft.com/office/powerpoint/2010/main" val="1279738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251667" y="766511"/>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Windows and doors</a:t>
            </a:r>
          </a:p>
        </p:txBody>
      </p:sp>
      <p:sp>
        <p:nvSpPr>
          <p:cNvPr id="4" name="TextBox 4"/>
          <p:cNvSpPr txBox="1"/>
          <p:nvPr/>
        </p:nvSpPr>
        <p:spPr>
          <a:xfrm>
            <a:off x="8229600" y="2857500"/>
            <a:ext cx="9372600" cy="2892458"/>
          </a:xfrm>
          <a:prstGeom prst="rect">
            <a:avLst/>
          </a:prstGeom>
        </p:spPr>
        <p:txBody>
          <a:bodyPr wrap="square"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Replace inefficient single-glazed windows and doors</a:t>
            </a:r>
          </a:p>
          <a:p>
            <a:pPr marL="669072" lvl="1" indent="-334536" algn="l">
              <a:lnSpc>
                <a:spcPts val="4649"/>
              </a:lnSpc>
              <a:buFont typeface="Arial"/>
              <a:buChar char="•"/>
            </a:pPr>
            <a:r>
              <a:rPr lang="en-US" sz="3098" spc="29">
                <a:solidFill>
                  <a:srgbClr val="FFFFFF"/>
                </a:solidFill>
                <a:latin typeface="Arial"/>
              </a:rPr>
              <a:t>New double-glazing should have U-value of 1.6 or below</a:t>
            </a:r>
          </a:p>
          <a:p>
            <a:pPr marL="669072" lvl="1" indent="-334536" algn="l">
              <a:lnSpc>
                <a:spcPts val="4649"/>
              </a:lnSpc>
              <a:buFont typeface="Arial"/>
              <a:buChar char="•"/>
            </a:pPr>
            <a:r>
              <a:rPr lang="en-US" sz="3098" spc="29">
                <a:solidFill>
                  <a:srgbClr val="FFFFFF"/>
                </a:solidFill>
                <a:latin typeface="Arial"/>
              </a:rPr>
              <a:t> Carbon Trust states efficiency gains of 26%  </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12" name="Picture 11">
            <a:extLst>
              <a:ext uri="{FF2B5EF4-FFF2-40B4-BE49-F238E27FC236}">
                <a16:creationId xmlns:a16="http://schemas.microsoft.com/office/drawing/2014/main" id="{751B134F-D15A-E3A6-AE27-CA15F67B18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82600" y="5830418"/>
            <a:ext cx="3864738" cy="3864738"/>
          </a:xfrm>
          <a:prstGeom prst="rect">
            <a:avLst/>
          </a:prstGeom>
        </p:spPr>
      </p:pic>
      <p:pic>
        <p:nvPicPr>
          <p:cNvPr id="15" name="Picture 14">
            <a:extLst>
              <a:ext uri="{FF2B5EF4-FFF2-40B4-BE49-F238E27FC236}">
                <a16:creationId xmlns:a16="http://schemas.microsoft.com/office/drawing/2014/main" id="{8648E7DD-82F7-B110-BE92-76E110F04E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90129" y="5830418"/>
            <a:ext cx="3864739" cy="3864739"/>
          </a:xfrm>
          <a:prstGeom prst="rect">
            <a:avLst/>
          </a:prstGeom>
        </p:spPr>
      </p:pic>
      <p:pic>
        <p:nvPicPr>
          <p:cNvPr id="23" name="Picture 22">
            <a:extLst>
              <a:ext uri="{FF2B5EF4-FFF2-40B4-BE49-F238E27FC236}">
                <a16:creationId xmlns:a16="http://schemas.microsoft.com/office/drawing/2014/main" id="{DD068E13-8D3D-BCDF-C2E3-3B67A6CF6C9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1667" y="2064426"/>
            <a:ext cx="7872436" cy="5698362"/>
          </a:xfrm>
          <a:prstGeom prst="rect">
            <a:avLst/>
          </a:prstGeom>
        </p:spPr>
      </p:pic>
    </p:spTree>
    <p:extLst>
      <p:ext uri="{BB962C8B-B14F-4D97-AF65-F5344CB8AC3E}">
        <p14:creationId xmlns:p14="http://schemas.microsoft.com/office/powerpoint/2010/main" val="2865854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533400" y="422197"/>
            <a:ext cx="9538710" cy="522451"/>
          </a:xfrm>
          <a:prstGeom prst="rect">
            <a:avLst/>
          </a:prstGeom>
        </p:spPr>
        <p:txBody>
          <a:bodyPr lIns="0" tIns="0" rIns="0" bIns="0" rtlCol="0" anchor="t">
            <a:spAutoFit/>
          </a:bodyPr>
          <a:lstStyle/>
          <a:p>
            <a:pPr algn="l">
              <a:lnSpc>
                <a:spcPts val="4419"/>
              </a:lnSpc>
            </a:pPr>
            <a:r>
              <a:rPr lang="en-US" sz="3399" spc="339">
                <a:solidFill>
                  <a:schemeClr val="bg1"/>
                </a:solidFill>
                <a:latin typeface="Arial Bold"/>
              </a:rPr>
              <a:t>Example:</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Rectangle 1">
            <a:extLst>
              <a:ext uri="{FF2B5EF4-FFF2-40B4-BE49-F238E27FC236}">
                <a16:creationId xmlns:a16="http://schemas.microsoft.com/office/drawing/2014/main" id="{3DB63D3B-9661-0BFE-1020-04F202AF25D6}"/>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75618315-D445-82EA-C51F-2CB7D01E52B8}"/>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 name="Table 3">
            <a:extLst>
              <a:ext uri="{FF2B5EF4-FFF2-40B4-BE49-F238E27FC236}">
                <a16:creationId xmlns:a16="http://schemas.microsoft.com/office/drawing/2014/main" id="{4433B4A5-5EBD-51B0-F202-2F35F8C65451}"/>
              </a:ext>
            </a:extLst>
          </p:cNvPr>
          <p:cNvGraphicFramePr>
            <a:graphicFrameLocks noGrp="1"/>
          </p:cNvGraphicFramePr>
          <p:nvPr>
            <p:extLst>
              <p:ext uri="{D42A27DB-BD31-4B8C-83A1-F6EECF244321}">
                <p14:modId xmlns:p14="http://schemas.microsoft.com/office/powerpoint/2010/main" val="2309927718"/>
              </p:ext>
            </p:extLst>
          </p:nvPr>
        </p:nvGraphicFramePr>
        <p:xfrm>
          <a:off x="3048000" y="3009900"/>
          <a:ext cx="12192000" cy="2987040"/>
        </p:xfrm>
        <a:graphic>
          <a:graphicData uri="http://schemas.openxmlformats.org/drawingml/2006/table">
            <a:tbl>
              <a:tblPr firstRow="1" bandRow="1">
                <a:tableStyleId>{2A488322-F2BA-4B5B-9748-0D474271808F}</a:tableStyleId>
              </a:tblPr>
              <a:tblGrid>
                <a:gridCol w="2438400">
                  <a:extLst>
                    <a:ext uri="{9D8B030D-6E8A-4147-A177-3AD203B41FA5}">
                      <a16:colId xmlns:a16="http://schemas.microsoft.com/office/drawing/2014/main" val="3436064260"/>
                    </a:ext>
                  </a:extLst>
                </a:gridCol>
                <a:gridCol w="2438400">
                  <a:extLst>
                    <a:ext uri="{9D8B030D-6E8A-4147-A177-3AD203B41FA5}">
                      <a16:colId xmlns:a16="http://schemas.microsoft.com/office/drawing/2014/main" val="1087320515"/>
                    </a:ext>
                  </a:extLst>
                </a:gridCol>
                <a:gridCol w="2438400">
                  <a:extLst>
                    <a:ext uri="{9D8B030D-6E8A-4147-A177-3AD203B41FA5}">
                      <a16:colId xmlns:a16="http://schemas.microsoft.com/office/drawing/2014/main" val="1506893164"/>
                    </a:ext>
                  </a:extLst>
                </a:gridCol>
                <a:gridCol w="2438400">
                  <a:extLst>
                    <a:ext uri="{9D8B030D-6E8A-4147-A177-3AD203B41FA5}">
                      <a16:colId xmlns:a16="http://schemas.microsoft.com/office/drawing/2014/main" val="3866597097"/>
                    </a:ext>
                  </a:extLst>
                </a:gridCol>
                <a:gridCol w="2438400">
                  <a:extLst>
                    <a:ext uri="{9D8B030D-6E8A-4147-A177-3AD203B41FA5}">
                      <a16:colId xmlns:a16="http://schemas.microsoft.com/office/drawing/2014/main" val="67888588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Measure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project cost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annual savings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Payback period excl. funding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Carbon saving (tCO2e)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4503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effectLst/>
                          <a:latin typeface="Arial" panose="020B0604020202020204" pitchFamily="34" charset="0"/>
                          <a:cs typeface="Arial" panose="020B0604020202020204" pitchFamily="34" charset="0"/>
                        </a:rPr>
                        <a:t>Double glazed windows</a:t>
                      </a:r>
                      <a:endParaRPr lang="en-GB" sz="2400">
                        <a:effectLst/>
                        <a:latin typeface="Arial" panose="020B0604020202020204" pitchFamily="34" charset="0"/>
                        <a:ea typeface="Calibri" panose="020F050202020403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chemeClr val="tx1"/>
                          </a:solidFill>
                          <a:effectLst/>
                          <a:latin typeface="Arial" panose="020B0604020202020204" pitchFamily="34" charset="0"/>
                          <a:cs typeface="Arial" panose="020B0604020202020204" pitchFamily="34" charset="0"/>
                        </a:rPr>
                        <a:t>£3000.00</a:t>
                      </a:r>
                      <a:endParaRPr lang="en-GB"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chemeClr val="tx1"/>
                          </a:solidFill>
                          <a:effectLst/>
                          <a:latin typeface="Arial" panose="020B0604020202020204" pitchFamily="34" charset="0"/>
                          <a:cs typeface="Arial" panose="020B0604020202020204" pitchFamily="34" charset="0"/>
                        </a:rPr>
                        <a:t>£845.53</a:t>
                      </a:r>
                      <a:endParaRPr lang="en-GB"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chemeClr val="tx1"/>
                          </a:solidFill>
                          <a:effectLst/>
                          <a:latin typeface="Arial" panose="020B0604020202020204" pitchFamily="34" charset="0"/>
                          <a:cs typeface="Arial" panose="020B0604020202020204" pitchFamily="34" charset="0"/>
                        </a:rPr>
                        <a:t>3.5 years</a:t>
                      </a:r>
                      <a:endParaRPr lang="en-GB"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chemeClr val="tx1"/>
                          </a:solidFill>
                          <a:effectLst/>
                          <a:latin typeface="Arial" panose="020B0604020202020204" pitchFamily="34" charset="0"/>
                          <a:cs typeface="Arial" panose="020B0604020202020204" pitchFamily="34" charset="0"/>
                        </a:rPr>
                        <a:t>3.31</a:t>
                      </a:r>
                      <a:endParaRPr lang="en-GB"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59829339"/>
                  </a:ext>
                </a:extLst>
              </a:tr>
            </a:tbl>
          </a:graphicData>
        </a:graphic>
      </p:graphicFrame>
    </p:spTree>
    <p:extLst>
      <p:ext uri="{BB962C8B-B14F-4D97-AF65-F5344CB8AC3E}">
        <p14:creationId xmlns:p14="http://schemas.microsoft.com/office/powerpoint/2010/main" val="2187060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8533146" y="307839"/>
            <a:ext cx="9538710" cy="522451"/>
          </a:xfrm>
          <a:prstGeom prst="rect">
            <a:avLst/>
          </a:prstGeom>
        </p:spPr>
        <p:txBody>
          <a:bodyPr lIns="0" tIns="0" rIns="0" bIns="0" rtlCol="0" anchor="t">
            <a:spAutoFit/>
          </a:bodyPr>
          <a:lstStyle/>
          <a:p>
            <a:pPr algn="l">
              <a:lnSpc>
                <a:spcPts val="4419"/>
              </a:lnSpc>
            </a:pPr>
            <a:r>
              <a:rPr lang="en-US" sz="3399" spc="339">
                <a:solidFill>
                  <a:srgbClr val="309F9F"/>
                </a:solidFill>
                <a:latin typeface="Arial Bold"/>
              </a:rPr>
              <a:t>Example: Learn2 Group </a:t>
            </a:r>
          </a:p>
        </p:txBody>
      </p:sp>
      <p:sp>
        <p:nvSpPr>
          <p:cNvPr id="6" name="TextBox 6"/>
          <p:cNvSpPr txBox="1"/>
          <p:nvPr/>
        </p:nvSpPr>
        <p:spPr>
          <a:xfrm>
            <a:off x="8533146" y="1059008"/>
            <a:ext cx="8933585" cy="8407430"/>
          </a:xfrm>
          <a:prstGeom prst="rect">
            <a:avLst/>
          </a:prstGeom>
        </p:spPr>
        <p:txBody>
          <a:bodyPr lIns="0" tIns="0" rIns="0" bIns="0" rtlCol="0" anchor="t">
            <a:spAutoFit/>
          </a:bodyPr>
          <a:lstStyle/>
          <a:p>
            <a:pPr algn="l">
              <a:lnSpc>
                <a:spcPts val="4350"/>
              </a:lnSpc>
            </a:pPr>
            <a:r>
              <a:rPr lang="en-GB" sz="2900" spc="29">
                <a:solidFill>
                  <a:srgbClr val="FFFFFF"/>
                </a:solidFill>
                <a:latin typeface="Arial Light"/>
              </a:rPr>
              <a:t>The Learn2Group received a grant of £2,670 to invest in:</a:t>
            </a:r>
          </a:p>
          <a:p>
            <a:pPr marL="457200" indent="-457200" algn="l">
              <a:lnSpc>
                <a:spcPts val="4350"/>
              </a:lnSpc>
              <a:buFont typeface="Arial" panose="020B0604020202020204" pitchFamily="34" charset="0"/>
              <a:buChar char="•"/>
            </a:pPr>
            <a:r>
              <a:rPr lang="en-GB" sz="2900" spc="29">
                <a:solidFill>
                  <a:srgbClr val="FFFFFF"/>
                </a:solidFill>
                <a:latin typeface="Arial Light"/>
              </a:rPr>
              <a:t>A new heating system upgrade</a:t>
            </a:r>
          </a:p>
          <a:p>
            <a:pPr marL="457200" indent="-457200" algn="l">
              <a:lnSpc>
                <a:spcPts val="4350"/>
              </a:lnSpc>
              <a:buFont typeface="Arial" panose="020B0604020202020204" pitchFamily="34" charset="0"/>
              <a:buChar char="•"/>
            </a:pPr>
            <a:r>
              <a:rPr lang="en-GB" sz="2900" spc="29">
                <a:solidFill>
                  <a:srgbClr val="FFFFFF"/>
                </a:solidFill>
                <a:latin typeface="Arial Light"/>
              </a:rPr>
              <a:t>A lighting upgrade as well as the installation of double glazing</a:t>
            </a:r>
          </a:p>
          <a:p>
            <a:pPr marL="457200" indent="-457200" algn="l">
              <a:lnSpc>
                <a:spcPts val="4350"/>
              </a:lnSpc>
              <a:buFont typeface="Arial" panose="020B0604020202020204" pitchFamily="34" charset="0"/>
              <a:buChar char="•"/>
            </a:pPr>
            <a:r>
              <a:rPr lang="en-GB" sz="2900" spc="29">
                <a:solidFill>
                  <a:srgbClr val="FFFFFF"/>
                </a:solidFill>
                <a:latin typeface="Arial Light"/>
              </a:rPr>
              <a:t>Based in Coventry, the company provides high-quality, accredited and standardised training to organisations throughout the Midlands.</a:t>
            </a:r>
          </a:p>
          <a:p>
            <a:pPr algn="l">
              <a:lnSpc>
                <a:spcPts val="4350"/>
              </a:lnSpc>
            </a:pPr>
            <a:r>
              <a:rPr lang="en-GB" sz="2900" spc="29">
                <a:solidFill>
                  <a:srgbClr val="FFFFFF"/>
                </a:solidFill>
                <a:latin typeface="Arial Light"/>
              </a:rPr>
              <a:t>The upgrades will lead to a reduction of </a:t>
            </a:r>
            <a:r>
              <a:rPr lang="en-GB" sz="4000" spc="29">
                <a:solidFill>
                  <a:schemeClr val="accent6"/>
                </a:solidFill>
                <a:latin typeface="Arial Light"/>
              </a:rPr>
              <a:t>2.4 tonnes </a:t>
            </a:r>
            <a:r>
              <a:rPr lang="en-GB" sz="2900" spc="29">
                <a:solidFill>
                  <a:srgbClr val="FFFFFF"/>
                </a:solidFill>
                <a:latin typeface="Arial Light"/>
              </a:rPr>
              <a:t>CO2e per year and will reduce the company's annual energy spend by </a:t>
            </a:r>
            <a:r>
              <a:rPr lang="en-GB" sz="4000" spc="29">
                <a:solidFill>
                  <a:schemeClr val="accent6"/>
                </a:solidFill>
                <a:latin typeface="Arial Light"/>
              </a:rPr>
              <a:t>30%</a:t>
            </a:r>
            <a:r>
              <a:rPr lang="en-GB" sz="2900" spc="29">
                <a:solidFill>
                  <a:srgbClr val="FFFFFF"/>
                </a:solidFill>
                <a:latin typeface="Arial Light"/>
              </a:rPr>
              <a:t>. </a:t>
            </a:r>
          </a:p>
          <a:p>
            <a:pPr algn="l">
              <a:lnSpc>
                <a:spcPts val="4350"/>
              </a:lnSpc>
            </a:pPr>
            <a:endParaRPr lang="en-GB" sz="2900" spc="29">
              <a:solidFill>
                <a:srgbClr val="FFFFFF"/>
              </a:solidFill>
              <a:latin typeface="Arial Light"/>
            </a:endParaRPr>
          </a:p>
          <a:p>
            <a:pPr algn="l">
              <a:lnSpc>
                <a:spcPts val="4350"/>
              </a:lnSpc>
            </a:pPr>
            <a:r>
              <a:rPr lang="en-GB" sz="2900" spc="29">
                <a:solidFill>
                  <a:srgbClr val="FFFFFF"/>
                </a:solidFill>
                <a:latin typeface="Arial Light"/>
              </a:rPr>
              <a:t>Additional benefits include improved thermal comfort, reduced maintenance from changing lightbulbs and an improvement in the light quality.</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pic>
        <p:nvPicPr>
          <p:cNvPr id="13" name="Picture 12" descr="A ladder next to a mirror&#10;&#10;Description automatically generated">
            <a:extLst>
              <a:ext uri="{FF2B5EF4-FFF2-40B4-BE49-F238E27FC236}">
                <a16:creationId xmlns:a16="http://schemas.microsoft.com/office/drawing/2014/main" id="{1C67463C-1D83-E9C2-E70F-C4761484F1E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9600" y="988340"/>
            <a:ext cx="7436790" cy="5508733"/>
          </a:xfrm>
          <a:prstGeom prst="rect">
            <a:avLst/>
          </a:prstGeom>
        </p:spPr>
      </p:pic>
      <p:pic>
        <p:nvPicPr>
          <p:cNvPr id="19" name="Graphic 18" descr="Clipboard outline">
            <a:extLst>
              <a:ext uri="{FF2B5EF4-FFF2-40B4-BE49-F238E27FC236}">
                <a16:creationId xmlns:a16="http://schemas.microsoft.com/office/drawing/2014/main" id="{C512057C-FA35-3B32-3CE0-B4F5CD74B6F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20094130">
            <a:off x="259579" y="2828260"/>
            <a:ext cx="7337624" cy="7337624"/>
          </a:xfrm>
          <a:prstGeom prst="rect">
            <a:avLst/>
          </a:prstGeom>
        </p:spPr>
      </p:pic>
      <p:sp>
        <p:nvSpPr>
          <p:cNvPr id="20" name="Rectangle 19">
            <a:extLst>
              <a:ext uri="{FF2B5EF4-FFF2-40B4-BE49-F238E27FC236}">
                <a16:creationId xmlns:a16="http://schemas.microsoft.com/office/drawing/2014/main" id="{4A43C811-D09F-9154-1E6C-E3D9D8CE98F1}"/>
              </a:ext>
            </a:extLst>
          </p:cNvPr>
          <p:cNvSpPr/>
          <p:nvPr/>
        </p:nvSpPr>
        <p:spPr>
          <a:xfrm rot="20127784">
            <a:off x="2110592" y="5291650"/>
            <a:ext cx="3840540" cy="2954655"/>
          </a:xfrm>
          <a:prstGeom prst="rect">
            <a:avLst/>
          </a:prstGeom>
          <a:noFill/>
        </p:spPr>
        <p:txBody>
          <a:bodyPr wrap="none" lIns="91440" tIns="45720" rIns="91440" bIns="45720">
            <a:spAutoFit/>
          </a:bodyPr>
          <a:lstStyle/>
          <a:p>
            <a:pPr algn="ctr"/>
            <a:r>
              <a:rPr lang="en-US" sz="6600" b="1" cap="none" spc="0">
                <a:ln w="0"/>
                <a:solidFill>
                  <a:srgbClr val="FF0000"/>
                </a:solidFill>
                <a:effectLst>
                  <a:outerShdw blurRad="38100" dist="19050" dir="2700000" algn="tl" rotWithShape="0">
                    <a:schemeClr val="dk1">
                      <a:alpha val="40000"/>
                    </a:schemeClr>
                  </a:outerShdw>
                </a:effectLst>
              </a:rPr>
              <a:t>30% save: </a:t>
            </a:r>
          </a:p>
          <a:p>
            <a:pPr algn="ctr"/>
            <a:r>
              <a:rPr lang="en-US" sz="4000">
                <a:ln w="0"/>
                <a:solidFill>
                  <a:schemeClr val="bg1"/>
                </a:solidFill>
                <a:effectLst>
                  <a:outerShdw blurRad="38100" dist="19050" dir="2700000" algn="tl" rotWithShape="0">
                    <a:schemeClr val="dk1">
                      <a:alpha val="40000"/>
                    </a:schemeClr>
                  </a:outerShdw>
                </a:effectLst>
              </a:rPr>
              <a:t>Lighting upgrade</a:t>
            </a:r>
          </a:p>
          <a:p>
            <a:pPr algn="ctr"/>
            <a:r>
              <a:rPr lang="en-US" sz="4000" b="0" cap="none" spc="0">
                <a:ln w="0"/>
                <a:solidFill>
                  <a:schemeClr val="bg1"/>
                </a:solidFill>
                <a:effectLst>
                  <a:outerShdw blurRad="38100" dist="19050" dir="2700000" algn="tl" rotWithShape="0">
                    <a:schemeClr val="dk1">
                      <a:alpha val="40000"/>
                    </a:schemeClr>
                  </a:outerShdw>
                </a:effectLst>
              </a:rPr>
              <a:t>Heating system</a:t>
            </a:r>
          </a:p>
          <a:p>
            <a:pPr algn="ctr"/>
            <a:r>
              <a:rPr lang="en-US" sz="4000">
                <a:ln w="0"/>
                <a:solidFill>
                  <a:schemeClr val="bg1"/>
                </a:solidFill>
                <a:effectLst>
                  <a:outerShdw blurRad="38100" dist="19050" dir="2700000" algn="tl" rotWithShape="0">
                    <a:schemeClr val="dk1">
                      <a:alpha val="40000"/>
                    </a:schemeClr>
                  </a:outerShdw>
                </a:effectLst>
              </a:rPr>
              <a:t>Double glazing </a:t>
            </a:r>
            <a:endParaRPr lang="en-US" sz="4000" b="0" cap="none" spc="0">
              <a:ln w="0"/>
              <a:solidFill>
                <a:schemeClr val="bg1"/>
              </a:solidFill>
              <a:effectLst>
                <a:outerShdw blurRad="38100" dist="19050" dir="2700000" algn="tl" rotWithShape="0">
                  <a:schemeClr val="dk1">
                    <a:alpha val="40000"/>
                  </a:scheme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Insulation</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10" name="Picture 9">
            <a:extLst>
              <a:ext uri="{FF2B5EF4-FFF2-40B4-BE49-F238E27FC236}">
                <a16:creationId xmlns:a16="http://schemas.microsoft.com/office/drawing/2014/main" id="{C66C6EB1-C21F-22B1-8020-8FAFA9297A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789" y="0"/>
            <a:ext cx="8275529" cy="9716878"/>
          </a:xfrm>
          <a:prstGeom prst="rect">
            <a:avLst/>
          </a:prstGeom>
        </p:spPr>
      </p:pic>
      <p:sp>
        <p:nvSpPr>
          <p:cNvPr id="5" name="TextBox 4">
            <a:extLst>
              <a:ext uri="{FF2B5EF4-FFF2-40B4-BE49-F238E27FC236}">
                <a16:creationId xmlns:a16="http://schemas.microsoft.com/office/drawing/2014/main" id="{30B9C44C-F04E-B7DA-EAE8-A6D09B370F0E}"/>
              </a:ext>
            </a:extLst>
          </p:cNvPr>
          <p:cNvSpPr txBox="1"/>
          <p:nvPr/>
        </p:nvSpPr>
        <p:spPr>
          <a:xfrm>
            <a:off x="8458354" y="2857500"/>
            <a:ext cx="8061128" cy="2302553"/>
          </a:xfrm>
          <a:prstGeom prst="rect">
            <a:avLst/>
          </a:prstGeom>
        </p:spPr>
        <p:txBody>
          <a:bodyPr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Insulating walls and roof space in order to reduce heat loss</a:t>
            </a:r>
          </a:p>
          <a:p>
            <a:pPr marL="669072" lvl="1" indent="-334536" algn="l">
              <a:lnSpc>
                <a:spcPts val="4649"/>
              </a:lnSpc>
              <a:buFont typeface="Arial"/>
              <a:buChar char="•"/>
            </a:pPr>
            <a:r>
              <a:rPr lang="en-US" sz="3098" spc="29">
                <a:solidFill>
                  <a:srgbClr val="FFFFFF"/>
                </a:solidFill>
                <a:latin typeface="Arial"/>
              </a:rPr>
              <a:t>Carbon Trust states efficiency gains of 9% for walls and 22% for roof insulation</a:t>
            </a:r>
          </a:p>
        </p:txBody>
      </p:sp>
      <p:pic>
        <p:nvPicPr>
          <p:cNvPr id="4" name="Picture 3">
            <a:extLst>
              <a:ext uri="{FF2B5EF4-FFF2-40B4-BE49-F238E27FC236}">
                <a16:creationId xmlns:a16="http://schemas.microsoft.com/office/drawing/2014/main" id="{E2AD9821-DCCA-AA24-E06E-552D2BE66E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25200" y="5241992"/>
            <a:ext cx="5205590" cy="3768000"/>
          </a:xfrm>
          <a:prstGeom prst="rect">
            <a:avLst/>
          </a:prstGeom>
        </p:spPr>
      </p:pic>
    </p:spTree>
    <p:extLst>
      <p:ext uri="{BB962C8B-B14F-4D97-AF65-F5344CB8AC3E}">
        <p14:creationId xmlns:p14="http://schemas.microsoft.com/office/powerpoint/2010/main" val="711280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533400" y="422197"/>
            <a:ext cx="9538710" cy="522451"/>
          </a:xfrm>
          <a:prstGeom prst="rect">
            <a:avLst/>
          </a:prstGeom>
        </p:spPr>
        <p:txBody>
          <a:bodyPr lIns="0" tIns="0" rIns="0" bIns="0" rtlCol="0" anchor="t">
            <a:spAutoFit/>
          </a:bodyPr>
          <a:lstStyle/>
          <a:p>
            <a:pPr algn="l">
              <a:lnSpc>
                <a:spcPts val="4419"/>
              </a:lnSpc>
            </a:pPr>
            <a:r>
              <a:rPr lang="en-US" sz="3399" spc="339">
                <a:solidFill>
                  <a:schemeClr val="bg1"/>
                </a:solidFill>
                <a:latin typeface="Arial Bold"/>
              </a:rPr>
              <a:t>Example:</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Rectangle 1">
            <a:extLst>
              <a:ext uri="{FF2B5EF4-FFF2-40B4-BE49-F238E27FC236}">
                <a16:creationId xmlns:a16="http://schemas.microsoft.com/office/drawing/2014/main" id="{3DB63D3B-9661-0BFE-1020-04F202AF25D6}"/>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75618315-D445-82EA-C51F-2CB7D01E52B8}"/>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 name="Table 3">
            <a:extLst>
              <a:ext uri="{FF2B5EF4-FFF2-40B4-BE49-F238E27FC236}">
                <a16:creationId xmlns:a16="http://schemas.microsoft.com/office/drawing/2014/main" id="{4433B4A5-5EBD-51B0-F202-2F35F8C65451}"/>
              </a:ext>
            </a:extLst>
          </p:cNvPr>
          <p:cNvGraphicFramePr>
            <a:graphicFrameLocks noGrp="1"/>
          </p:cNvGraphicFramePr>
          <p:nvPr>
            <p:extLst>
              <p:ext uri="{D42A27DB-BD31-4B8C-83A1-F6EECF244321}">
                <p14:modId xmlns:p14="http://schemas.microsoft.com/office/powerpoint/2010/main" val="3471091382"/>
              </p:ext>
            </p:extLst>
          </p:nvPr>
        </p:nvGraphicFramePr>
        <p:xfrm>
          <a:off x="3048000" y="3009900"/>
          <a:ext cx="12192000" cy="2621280"/>
        </p:xfrm>
        <a:graphic>
          <a:graphicData uri="http://schemas.openxmlformats.org/drawingml/2006/table">
            <a:tbl>
              <a:tblPr firstRow="1" bandRow="1">
                <a:tableStyleId>{2A488322-F2BA-4B5B-9748-0D474271808F}</a:tableStyleId>
              </a:tblPr>
              <a:tblGrid>
                <a:gridCol w="2438400">
                  <a:extLst>
                    <a:ext uri="{9D8B030D-6E8A-4147-A177-3AD203B41FA5}">
                      <a16:colId xmlns:a16="http://schemas.microsoft.com/office/drawing/2014/main" val="3436064260"/>
                    </a:ext>
                  </a:extLst>
                </a:gridCol>
                <a:gridCol w="2438400">
                  <a:extLst>
                    <a:ext uri="{9D8B030D-6E8A-4147-A177-3AD203B41FA5}">
                      <a16:colId xmlns:a16="http://schemas.microsoft.com/office/drawing/2014/main" val="1087320515"/>
                    </a:ext>
                  </a:extLst>
                </a:gridCol>
                <a:gridCol w="2438400">
                  <a:extLst>
                    <a:ext uri="{9D8B030D-6E8A-4147-A177-3AD203B41FA5}">
                      <a16:colId xmlns:a16="http://schemas.microsoft.com/office/drawing/2014/main" val="1506893164"/>
                    </a:ext>
                  </a:extLst>
                </a:gridCol>
                <a:gridCol w="2438400">
                  <a:extLst>
                    <a:ext uri="{9D8B030D-6E8A-4147-A177-3AD203B41FA5}">
                      <a16:colId xmlns:a16="http://schemas.microsoft.com/office/drawing/2014/main" val="3866597097"/>
                    </a:ext>
                  </a:extLst>
                </a:gridCol>
                <a:gridCol w="2438400">
                  <a:extLst>
                    <a:ext uri="{9D8B030D-6E8A-4147-A177-3AD203B41FA5}">
                      <a16:colId xmlns:a16="http://schemas.microsoft.com/office/drawing/2014/main" val="67888588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Measure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project cost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annual savings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Payback period excl. funding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Carbon saving (tCO2e)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4503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effectLst/>
                          <a:latin typeface="Arial" panose="020B0604020202020204" pitchFamily="34" charset="0"/>
                          <a:cs typeface="Arial" panose="020B0604020202020204" pitchFamily="34" charset="0"/>
                        </a:rPr>
                        <a:t>Roof insulation</a:t>
                      </a:r>
                    </a:p>
                    <a:p>
                      <a:endParaRPr lang="en-GB" sz="2400">
                        <a:latin typeface="Arial" panose="020B0604020202020204" pitchFamily="34" charset="0"/>
                        <a:cs typeface="Arial" panose="020B0604020202020204" pitchFamily="34" charset="0"/>
                      </a:endParaRPr>
                    </a:p>
                  </a:txBody>
                  <a:tcPr/>
                </a:tc>
                <a:tc>
                  <a:txBody>
                    <a:bodyPr/>
                    <a:lstStyle/>
                    <a:p>
                      <a:r>
                        <a:rPr lang="en-GB" sz="2400">
                          <a:effectLst/>
                          <a:latin typeface="Arial" panose="020B0604020202020204" pitchFamily="34" charset="0"/>
                          <a:cs typeface="Arial" panose="020B0604020202020204" pitchFamily="34" charset="0"/>
                        </a:rPr>
                        <a:t>£3000.00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£2051.33</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1.5 years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6.31</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59829339"/>
                  </a:ext>
                </a:extLst>
              </a:tr>
            </a:tbl>
          </a:graphicData>
        </a:graphic>
      </p:graphicFrame>
    </p:spTree>
    <p:extLst>
      <p:ext uri="{BB962C8B-B14F-4D97-AF65-F5344CB8AC3E}">
        <p14:creationId xmlns:p14="http://schemas.microsoft.com/office/powerpoint/2010/main" val="2948361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Roller shutters</a:t>
            </a:r>
          </a:p>
        </p:txBody>
      </p:sp>
      <p:sp>
        <p:nvSpPr>
          <p:cNvPr id="4" name="TextBox 4"/>
          <p:cNvSpPr txBox="1"/>
          <p:nvPr/>
        </p:nvSpPr>
        <p:spPr>
          <a:xfrm>
            <a:off x="8493583" y="2292994"/>
            <a:ext cx="8061128" cy="4662174"/>
          </a:xfrm>
          <a:prstGeom prst="rect">
            <a:avLst/>
          </a:prstGeom>
        </p:spPr>
        <p:txBody>
          <a:bodyPr lIns="0" tIns="0" rIns="0" bIns="0" rtlCol="0" anchor="t">
            <a:spAutoFit/>
          </a:bodyPr>
          <a:lstStyle/>
          <a:p>
            <a:pPr marL="669072" lvl="1" indent="-334536" algn="l">
              <a:lnSpc>
                <a:spcPts val="4649"/>
              </a:lnSpc>
              <a:buFont typeface="Arial"/>
              <a:buChar char="•"/>
            </a:pPr>
            <a:endParaRPr lang="en-US" sz="3098" spc="29">
              <a:solidFill>
                <a:srgbClr val="FFFFFF"/>
              </a:solidFill>
              <a:latin typeface="Arial"/>
            </a:endParaRPr>
          </a:p>
          <a:p>
            <a:pPr marL="669072" lvl="1" indent="-334536" algn="l">
              <a:lnSpc>
                <a:spcPts val="4649"/>
              </a:lnSpc>
              <a:buFont typeface="Arial"/>
              <a:buChar char="•"/>
            </a:pPr>
            <a:r>
              <a:rPr lang="en-US" sz="3098" spc="29">
                <a:solidFill>
                  <a:srgbClr val="FFFFFF"/>
                </a:solidFill>
                <a:latin typeface="Arial"/>
              </a:rPr>
              <a:t>Replacing manual closing and uninsulated shutter doors </a:t>
            </a:r>
          </a:p>
          <a:p>
            <a:pPr marL="669072" lvl="1" indent="-334536" algn="l">
              <a:lnSpc>
                <a:spcPts val="4649"/>
              </a:lnSpc>
              <a:buFont typeface="Arial"/>
              <a:buChar char="•"/>
            </a:pPr>
            <a:r>
              <a:rPr lang="en-US" sz="3098" spc="29">
                <a:solidFill>
                  <a:srgbClr val="FFFFFF"/>
                </a:solidFill>
                <a:latin typeface="Arial"/>
              </a:rPr>
              <a:t>New doors should be rapid closure and insulated to </a:t>
            </a:r>
            <a:r>
              <a:rPr lang="en-US" sz="3098" spc="29" err="1">
                <a:solidFill>
                  <a:srgbClr val="FFFFFF"/>
                </a:solidFill>
                <a:latin typeface="Arial"/>
              </a:rPr>
              <a:t>minimise</a:t>
            </a:r>
            <a:r>
              <a:rPr lang="en-US" sz="3098" spc="29">
                <a:solidFill>
                  <a:srgbClr val="FFFFFF"/>
                </a:solidFill>
                <a:latin typeface="Arial"/>
              </a:rPr>
              <a:t> heat loss </a:t>
            </a:r>
          </a:p>
          <a:p>
            <a:pPr marL="669072" lvl="1" indent="-334536" algn="l">
              <a:lnSpc>
                <a:spcPts val="4649"/>
              </a:lnSpc>
              <a:buFont typeface="Arial"/>
              <a:buChar char="•"/>
            </a:pPr>
            <a:r>
              <a:rPr lang="en-US" sz="3098" spc="29">
                <a:solidFill>
                  <a:srgbClr val="FFFFFF"/>
                </a:solidFill>
                <a:latin typeface="Arial"/>
              </a:rPr>
              <a:t>Carbon Trust states efficiency gains between 9% and 18%</a:t>
            </a:r>
          </a:p>
          <a:p>
            <a:pPr marL="669072" lvl="1" indent="-334536" algn="l">
              <a:lnSpc>
                <a:spcPts val="4649"/>
              </a:lnSpc>
              <a:buFont typeface="Arial"/>
              <a:buChar char="•"/>
            </a:pP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6" name="Picture 5">
            <a:extLst>
              <a:ext uri="{FF2B5EF4-FFF2-40B4-BE49-F238E27FC236}">
                <a16:creationId xmlns:a16="http://schemas.microsoft.com/office/drawing/2014/main" id="{4AC83D42-42A6-7818-B4B5-2A713F1780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3400" y="1984248"/>
            <a:ext cx="7561251" cy="5040834"/>
          </a:xfrm>
          <a:prstGeom prst="rect">
            <a:avLst/>
          </a:prstGeom>
        </p:spPr>
      </p:pic>
    </p:spTree>
    <p:extLst>
      <p:ext uri="{BB962C8B-B14F-4D97-AF65-F5344CB8AC3E}">
        <p14:creationId xmlns:p14="http://schemas.microsoft.com/office/powerpoint/2010/main" val="1350121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533400" y="422197"/>
            <a:ext cx="9538710" cy="522451"/>
          </a:xfrm>
          <a:prstGeom prst="rect">
            <a:avLst/>
          </a:prstGeom>
        </p:spPr>
        <p:txBody>
          <a:bodyPr lIns="0" tIns="0" rIns="0" bIns="0" rtlCol="0" anchor="t">
            <a:spAutoFit/>
          </a:bodyPr>
          <a:lstStyle/>
          <a:p>
            <a:pPr algn="l">
              <a:lnSpc>
                <a:spcPts val="4419"/>
              </a:lnSpc>
            </a:pPr>
            <a:r>
              <a:rPr lang="en-US" sz="3399" spc="339">
                <a:solidFill>
                  <a:schemeClr val="bg1"/>
                </a:solidFill>
                <a:latin typeface="Arial Bold"/>
              </a:rPr>
              <a:t>Example:</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Rectangle 1">
            <a:extLst>
              <a:ext uri="{FF2B5EF4-FFF2-40B4-BE49-F238E27FC236}">
                <a16:creationId xmlns:a16="http://schemas.microsoft.com/office/drawing/2014/main" id="{3DB63D3B-9661-0BFE-1020-04F202AF25D6}"/>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75618315-D445-82EA-C51F-2CB7D01E52B8}"/>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 name="Table 3">
            <a:extLst>
              <a:ext uri="{FF2B5EF4-FFF2-40B4-BE49-F238E27FC236}">
                <a16:creationId xmlns:a16="http://schemas.microsoft.com/office/drawing/2014/main" id="{4433B4A5-5EBD-51B0-F202-2F35F8C65451}"/>
              </a:ext>
            </a:extLst>
          </p:cNvPr>
          <p:cNvGraphicFramePr>
            <a:graphicFrameLocks noGrp="1"/>
          </p:cNvGraphicFramePr>
          <p:nvPr>
            <p:extLst>
              <p:ext uri="{D42A27DB-BD31-4B8C-83A1-F6EECF244321}">
                <p14:modId xmlns:p14="http://schemas.microsoft.com/office/powerpoint/2010/main" val="3290737377"/>
              </p:ext>
            </p:extLst>
          </p:nvPr>
        </p:nvGraphicFramePr>
        <p:xfrm>
          <a:off x="3048000" y="3009900"/>
          <a:ext cx="12192000" cy="2895600"/>
        </p:xfrm>
        <a:graphic>
          <a:graphicData uri="http://schemas.openxmlformats.org/drawingml/2006/table">
            <a:tbl>
              <a:tblPr firstRow="1" bandRow="1">
                <a:tableStyleId>{2A488322-F2BA-4B5B-9748-0D474271808F}</a:tableStyleId>
              </a:tblPr>
              <a:tblGrid>
                <a:gridCol w="2438400">
                  <a:extLst>
                    <a:ext uri="{9D8B030D-6E8A-4147-A177-3AD203B41FA5}">
                      <a16:colId xmlns:a16="http://schemas.microsoft.com/office/drawing/2014/main" val="3436064260"/>
                    </a:ext>
                  </a:extLst>
                </a:gridCol>
                <a:gridCol w="2438400">
                  <a:extLst>
                    <a:ext uri="{9D8B030D-6E8A-4147-A177-3AD203B41FA5}">
                      <a16:colId xmlns:a16="http://schemas.microsoft.com/office/drawing/2014/main" val="1087320515"/>
                    </a:ext>
                  </a:extLst>
                </a:gridCol>
                <a:gridCol w="2438400">
                  <a:extLst>
                    <a:ext uri="{9D8B030D-6E8A-4147-A177-3AD203B41FA5}">
                      <a16:colId xmlns:a16="http://schemas.microsoft.com/office/drawing/2014/main" val="1506893164"/>
                    </a:ext>
                  </a:extLst>
                </a:gridCol>
                <a:gridCol w="2438400">
                  <a:extLst>
                    <a:ext uri="{9D8B030D-6E8A-4147-A177-3AD203B41FA5}">
                      <a16:colId xmlns:a16="http://schemas.microsoft.com/office/drawing/2014/main" val="3866597097"/>
                    </a:ext>
                  </a:extLst>
                </a:gridCol>
                <a:gridCol w="2438400">
                  <a:extLst>
                    <a:ext uri="{9D8B030D-6E8A-4147-A177-3AD203B41FA5}">
                      <a16:colId xmlns:a16="http://schemas.microsoft.com/office/drawing/2014/main" val="67888588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Measure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project cost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annual savings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Payback period excl. funding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Carbon saving (tCO2e)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450399"/>
                  </a:ext>
                </a:extLst>
              </a:tr>
              <a:tr h="370840">
                <a:tc>
                  <a:txBody>
                    <a:bodyPr/>
                    <a:lstStyle/>
                    <a:p>
                      <a:r>
                        <a:rPr lang="en-GB" sz="2400">
                          <a:effectLst/>
                          <a:latin typeface="Arial" panose="020B0604020202020204" pitchFamily="34" charset="0"/>
                          <a:cs typeface="Arial" panose="020B0604020202020204" pitchFamily="34" charset="0"/>
                        </a:rPr>
                        <a:t>Rapid closure &amp; insulated shutter doors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£30,000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£9625.00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3 years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18.70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59829339"/>
                  </a:ext>
                </a:extLst>
              </a:tr>
            </a:tbl>
          </a:graphicData>
        </a:graphic>
      </p:graphicFrame>
    </p:spTree>
    <p:extLst>
      <p:ext uri="{BB962C8B-B14F-4D97-AF65-F5344CB8AC3E}">
        <p14:creationId xmlns:p14="http://schemas.microsoft.com/office/powerpoint/2010/main" val="338394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8533146" y="571614"/>
            <a:ext cx="9538710" cy="522451"/>
          </a:xfrm>
          <a:prstGeom prst="rect">
            <a:avLst/>
          </a:prstGeom>
        </p:spPr>
        <p:txBody>
          <a:bodyPr lIns="0" tIns="0" rIns="0" bIns="0" rtlCol="0" anchor="t">
            <a:spAutoFit/>
          </a:bodyPr>
          <a:lstStyle/>
          <a:p>
            <a:pPr algn="l">
              <a:lnSpc>
                <a:spcPts val="4419"/>
              </a:lnSpc>
            </a:pPr>
            <a:r>
              <a:rPr lang="en-US" sz="3399" spc="339">
                <a:solidFill>
                  <a:srgbClr val="309F9F"/>
                </a:solidFill>
                <a:latin typeface="Arial Bold"/>
              </a:rPr>
              <a:t>Example: </a:t>
            </a:r>
            <a:r>
              <a:rPr lang="en-US" sz="3399" spc="339" err="1">
                <a:solidFill>
                  <a:srgbClr val="309F9F"/>
                </a:solidFill>
                <a:latin typeface="Arial Bold"/>
              </a:rPr>
              <a:t>Technoset</a:t>
            </a:r>
            <a:r>
              <a:rPr lang="en-US" sz="3399" spc="339">
                <a:solidFill>
                  <a:srgbClr val="309F9F"/>
                </a:solidFill>
                <a:latin typeface="Arial Bold"/>
              </a:rPr>
              <a:t> Ltd</a:t>
            </a:r>
          </a:p>
        </p:txBody>
      </p:sp>
      <p:sp>
        <p:nvSpPr>
          <p:cNvPr id="6" name="TextBox 6"/>
          <p:cNvSpPr txBox="1"/>
          <p:nvPr/>
        </p:nvSpPr>
        <p:spPr>
          <a:xfrm>
            <a:off x="8533146" y="1357527"/>
            <a:ext cx="8933585" cy="8407430"/>
          </a:xfrm>
          <a:prstGeom prst="rect">
            <a:avLst/>
          </a:prstGeom>
        </p:spPr>
        <p:txBody>
          <a:bodyPr lIns="0" tIns="0" rIns="0" bIns="0" rtlCol="0" anchor="t">
            <a:spAutoFit/>
          </a:bodyPr>
          <a:lstStyle/>
          <a:p>
            <a:pPr algn="l">
              <a:lnSpc>
                <a:spcPts val="4350"/>
              </a:lnSpc>
            </a:pPr>
            <a:r>
              <a:rPr lang="en-GB" sz="2900" spc="29" err="1">
                <a:solidFill>
                  <a:srgbClr val="FFFFFF"/>
                </a:solidFill>
                <a:latin typeface="Arial Light"/>
              </a:rPr>
              <a:t>Technoset</a:t>
            </a:r>
            <a:r>
              <a:rPr lang="en-GB" sz="2900" spc="29">
                <a:solidFill>
                  <a:srgbClr val="FFFFFF"/>
                </a:solidFill>
                <a:latin typeface="Arial Light"/>
              </a:rPr>
              <a:t> Ltd specializes in the machining of high precision components and assemblies for Aerospace Defence, Medical Telecommunications, Sensors, Motorsport and Lasers Quality Commercial Components sector. </a:t>
            </a:r>
          </a:p>
          <a:p>
            <a:pPr algn="l">
              <a:lnSpc>
                <a:spcPts val="4350"/>
              </a:lnSpc>
            </a:pPr>
            <a:r>
              <a:rPr lang="en-GB" sz="2900" spc="29">
                <a:solidFill>
                  <a:srgbClr val="FFFFFF"/>
                </a:solidFill>
                <a:latin typeface="Arial Light"/>
              </a:rPr>
              <a:t>Managing Director of </a:t>
            </a:r>
            <a:r>
              <a:rPr lang="en-GB" sz="2900" spc="29" err="1">
                <a:solidFill>
                  <a:srgbClr val="FFFFFF"/>
                </a:solidFill>
                <a:latin typeface="Arial Light"/>
              </a:rPr>
              <a:t>Technoset</a:t>
            </a:r>
            <a:r>
              <a:rPr lang="en-GB" sz="2900" spc="29">
                <a:solidFill>
                  <a:srgbClr val="FFFFFF"/>
                </a:solidFill>
                <a:latin typeface="Arial Light"/>
              </a:rPr>
              <a:t> decided to invest £117k in energy-efficient measures. The measures have included:</a:t>
            </a:r>
          </a:p>
          <a:p>
            <a:pPr marL="457200" indent="-457200" algn="l">
              <a:lnSpc>
                <a:spcPts val="4350"/>
              </a:lnSpc>
              <a:buFont typeface="Arial" panose="020B0604020202020204" pitchFamily="34" charset="0"/>
              <a:buChar char="•"/>
            </a:pPr>
            <a:r>
              <a:rPr lang="en-GB" sz="2900" spc="29">
                <a:solidFill>
                  <a:srgbClr val="FFFFFF"/>
                </a:solidFill>
                <a:latin typeface="Arial Light"/>
              </a:rPr>
              <a:t>Installing LED energy efficient lighting throughout the factory and offices</a:t>
            </a:r>
          </a:p>
          <a:p>
            <a:pPr marL="457200" indent="-457200" algn="l">
              <a:lnSpc>
                <a:spcPts val="4350"/>
              </a:lnSpc>
              <a:buFont typeface="Arial" panose="020B0604020202020204" pitchFamily="34" charset="0"/>
              <a:buChar char="•"/>
            </a:pPr>
            <a:r>
              <a:rPr lang="en-GB" sz="2900" spc="29">
                <a:solidFill>
                  <a:srgbClr val="FFFFFF"/>
                </a:solidFill>
                <a:latin typeface="Arial Light"/>
              </a:rPr>
              <a:t>Extension of the heat ducting </a:t>
            </a:r>
          </a:p>
          <a:p>
            <a:pPr marL="457200" indent="-457200" algn="l">
              <a:lnSpc>
                <a:spcPts val="4350"/>
              </a:lnSpc>
              <a:buFont typeface="Arial" panose="020B0604020202020204" pitchFamily="34" charset="0"/>
              <a:buChar char="•"/>
            </a:pPr>
            <a:r>
              <a:rPr lang="en-GB" sz="2900" spc="29">
                <a:solidFill>
                  <a:srgbClr val="FFFFFF"/>
                </a:solidFill>
                <a:latin typeface="Arial Light"/>
              </a:rPr>
              <a:t>Installing a shut-off switch on the roller shutter door </a:t>
            </a:r>
          </a:p>
          <a:p>
            <a:pPr marL="457200" indent="-457200" algn="l">
              <a:lnSpc>
                <a:spcPts val="4350"/>
              </a:lnSpc>
              <a:buFont typeface="Arial" panose="020B0604020202020204" pitchFamily="34" charset="0"/>
              <a:buChar char="•"/>
            </a:pPr>
            <a:r>
              <a:rPr lang="en-GB" sz="2900" spc="29">
                <a:solidFill>
                  <a:srgbClr val="FFFFFF"/>
                </a:solidFill>
                <a:latin typeface="Arial Light"/>
              </a:rPr>
              <a:t>Installing a new solvent-based component cleaning machine.  </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pic>
        <p:nvPicPr>
          <p:cNvPr id="19" name="Graphic 18" descr="Clipboard outline">
            <a:extLst>
              <a:ext uri="{FF2B5EF4-FFF2-40B4-BE49-F238E27FC236}">
                <a16:creationId xmlns:a16="http://schemas.microsoft.com/office/drawing/2014/main" id="{C512057C-FA35-3B32-3CE0-B4F5CD74B6F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33600" y="2997229"/>
            <a:ext cx="7337624" cy="7337624"/>
          </a:xfrm>
          <a:prstGeom prst="rect">
            <a:avLst/>
          </a:prstGeom>
        </p:spPr>
      </p:pic>
      <p:sp>
        <p:nvSpPr>
          <p:cNvPr id="20" name="Rectangle 19">
            <a:extLst>
              <a:ext uri="{FF2B5EF4-FFF2-40B4-BE49-F238E27FC236}">
                <a16:creationId xmlns:a16="http://schemas.microsoft.com/office/drawing/2014/main" id="{4A43C811-D09F-9154-1E6C-E3D9D8CE98F1}"/>
              </a:ext>
            </a:extLst>
          </p:cNvPr>
          <p:cNvSpPr/>
          <p:nvPr/>
        </p:nvSpPr>
        <p:spPr>
          <a:xfrm>
            <a:off x="3581400" y="4686300"/>
            <a:ext cx="4170052" cy="3959482"/>
          </a:xfrm>
          <a:prstGeom prst="rect">
            <a:avLst/>
          </a:prstGeom>
          <a:noFill/>
        </p:spPr>
        <p:txBody>
          <a:bodyPr wrap="square" lIns="91440" tIns="45720" rIns="91440" bIns="45720">
            <a:spAutoFit/>
          </a:bodyPr>
          <a:lstStyle/>
          <a:p>
            <a:pPr marL="457200" indent="-457200" algn="l">
              <a:lnSpc>
                <a:spcPts val="4350"/>
              </a:lnSpc>
              <a:buFont typeface="Arial" panose="020B0604020202020204" pitchFamily="34" charset="0"/>
              <a:buChar char="•"/>
            </a:pPr>
            <a:endParaRPr lang="en-GB" sz="6600" spc="29">
              <a:solidFill>
                <a:srgbClr val="FFFFFF"/>
              </a:solidFill>
              <a:latin typeface="Arial Light"/>
            </a:endParaRPr>
          </a:p>
          <a:p>
            <a:pPr algn="ctr">
              <a:lnSpc>
                <a:spcPts val="4350"/>
              </a:lnSpc>
            </a:pPr>
            <a:r>
              <a:rPr lang="en-GB" sz="2000" spc="29">
                <a:solidFill>
                  <a:srgbClr val="FFFFFF"/>
                </a:solidFill>
                <a:latin typeface="Arial" panose="020B0604020202020204" pitchFamily="34" charset="0"/>
                <a:cs typeface="Arial" panose="020B0604020202020204" pitchFamily="34" charset="0"/>
              </a:rPr>
              <a:t>With the improvements, </a:t>
            </a:r>
            <a:r>
              <a:rPr lang="en-GB" sz="2000" spc="29" err="1">
                <a:solidFill>
                  <a:srgbClr val="FFFFFF"/>
                </a:solidFill>
                <a:latin typeface="Arial" panose="020B0604020202020204" pitchFamily="34" charset="0"/>
                <a:cs typeface="Arial" panose="020B0604020202020204" pitchFamily="34" charset="0"/>
              </a:rPr>
              <a:t>Technoset</a:t>
            </a:r>
            <a:r>
              <a:rPr lang="en-GB" sz="2000" spc="29">
                <a:solidFill>
                  <a:srgbClr val="FFFFFF"/>
                </a:solidFill>
                <a:latin typeface="Arial" panose="020B0604020202020204" pitchFamily="34" charset="0"/>
                <a:cs typeface="Arial" panose="020B0604020202020204" pitchFamily="34" charset="0"/>
              </a:rPr>
              <a:t> anticipates to see their energy bills drop by </a:t>
            </a:r>
            <a:r>
              <a:rPr lang="en-GB" sz="4000" spc="29">
                <a:solidFill>
                  <a:schemeClr val="accent6"/>
                </a:solidFill>
                <a:latin typeface="Arial" panose="020B0604020202020204" pitchFamily="34" charset="0"/>
                <a:cs typeface="Arial" panose="020B0604020202020204" pitchFamily="34" charset="0"/>
              </a:rPr>
              <a:t>33% </a:t>
            </a:r>
            <a:r>
              <a:rPr lang="en-GB" sz="2000" spc="29">
                <a:solidFill>
                  <a:srgbClr val="FFFFFF"/>
                </a:solidFill>
                <a:latin typeface="Arial" panose="020B0604020202020204" pitchFamily="34" charset="0"/>
                <a:cs typeface="Arial" panose="020B0604020202020204" pitchFamily="34" charset="0"/>
              </a:rPr>
              <a:t>and the organisation is helping to reduce </a:t>
            </a:r>
            <a:r>
              <a:rPr lang="en-GB" sz="4000" spc="29">
                <a:solidFill>
                  <a:schemeClr val="accent6"/>
                </a:solidFill>
                <a:latin typeface="Arial" panose="020B0604020202020204" pitchFamily="34" charset="0"/>
                <a:cs typeface="Arial" panose="020B0604020202020204" pitchFamily="34" charset="0"/>
              </a:rPr>
              <a:t>62 tonnes </a:t>
            </a:r>
            <a:r>
              <a:rPr lang="en-GB" sz="2000" spc="29">
                <a:solidFill>
                  <a:srgbClr val="FFFFFF"/>
                </a:solidFill>
                <a:latin typeface="Arial" panose="020B0604020202020204" pitchFamily="34" charset="0"/>
                <a:cs typeface="Arial" panose="020B0604020202020204" pitchFamily="34" charset="0"/>
              </a:rPr>
              <a:t>of CO2 emissions per year.</a:t>
            </a:r>
          </a:p>
        </p:txBody>
      </p:sp>
      <p:pic>
        <p:nvPicPr>
          <p:cNvPr id="3" name="Picture 2">
            <a:extLst>
              <a:ext uri="{FF2B5EF4-FFF2-40B4-BE49-F238E27FC236}">
                <a16:creationId xmlns:a16="http://schemas.microsoft.com/office/drawing/2014/main" id="{1E78C9A7-E6F5-C58D-66D8-2AAEEEC14B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8910" y="114300"/>
            <a:ext cx="5144645" cy="3422904"/>
          </a:xfrm>
          <a:prstGeom prst="rect">
            <a:avLst/>
          </a:prstGeom>
        </p:spPr>
      </p:pic>
      <p:pic>
        <p:nvPicPr>
          <p:cNvPr id="7" name="Picture 6">
            <a:extLst>
              <a:ext uri="{FF2B5EF4-FFF2-40B4-BE49-F238E27FC236}">
                <a16:creationId xmlns:a16="http://schemas.microsoft.com/office/drawing/2014/main" id="{56BDE139-CA9E-4A53-D0B9-E7CC5D4A895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 y="3654172"/>
            <a:ext cx="3429000" cy="3270504"/>
          </a:xfrm>
          <a:prstGeom prst="rect">
            <a:avLst/>
          </a:prstGeom>
        </p:spPr>
      </p:pic>
    </p:spTree>
    <p:extLst>
      <p:ext uri="{BB962C8B-B14F-4D97-AF65-F5344CB8AC3E}">
        <p14:creationId xmlns:p14="http://schemas.microsoft.com/office/powerpoint/2010/main" val="2066906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457200" y="214385"/>
            <a:ext cx="9538710" cy="522451"/>
          </a:xfrm>
          <a:prstGeom prst="rect">
            <a:avLst/>
          </a:prstGeom>
        </p:spPr>
        <p:txBody>
          <a:bodyPr lIns="0" tIns="0" rIns="0" bIns="0" rtlCol="0" anchor="t">
            <a:spAutoFit/>
          </a:bodyPr>
          <a:lstStyle/>
          <a:p>
            <a:pPr algn="l">
              <a:lnSpc>
                <a:spcPts val="4419"/>
              </a:lnSpc>
            </a:pPr>
            <a:r>
              <a:rPr lang="en-US" sz="3399" spc="339">
                <a:solidFill>
                  <a:srgbClr val="309F9F"/>
                </a:solidFill>
                <a:latin typeface="Arial Bold"/>
              </a:rPr>
              <a:t>Example: Harris RCS</a:t>
            </a:r>
          </a:p>
        </p:txBody>
      </p:sp>
      <p:sp>
        <p:nvSpPr>
          <p:cNvPr id="6" name="TextBox 6"/>
          <p:cNvSpPr txBox="1"/>
          <p:nvPr/>
        </p:nvSpPr>
        <p:spPr>
          <a:xfrm>
            <a:off x="457200" y="876300"/>
            <a:ext cx="17526000" cy="7843173"/>
          </a:xfrm>
          <a:prstGeom prst="rect">
            <a:avLst/>
          </a:prstGeom>
        </p:spPr>
        <p:txBody>
          <a:bodyPr wrap="square" lIns="0" tIns="0" rIns="0" bIns="0" rtlCol="0" anchor="t">
            <a:spAutoFit/>
          </a:bodyPr>
          <a:lstStyle/>
          <a:p>
            <a:pPr algn="l">
              <a:lnSpc>
                <a:spcPts val="4350"/>
              </a:lnSpc>
            </a:pPr>
            <a:r>
              <a:rPr lang="en-GB" sz="2900" spc="29">
                <a:solidFill>
                  <a:srgbClr val="FFFFFF"/>
                </a:solidFill>
                <a:latin typeface="Arial Light"/>
              </a:rPr>
              <a:t>Harris RCS has been providing CNC machined parts for the aviation and commercial industries for well over 40 years from their site on </a:t>
            </a:r>
            <a:r>
              <a:rPr lang="en-GB" sz="2900" spc="29" err="1">
                <a:solidFill>
                  <a:srgbClr val="FFFFFF"/>
                </a:solidFill>
                <a:latin typeface="Arial Light"/>
              </a:rPr>
              <a:t>Bayton</a:t>
            </a:r>
            <a:r>
              <a:rPr lang="en-GB" sz="2900" spc="29">
                <a:solidFill>
                  <a:srgbClr val="FFFFFF"/>
                </a:solidFill>
                <a:latin typeface="Arial Light"/>
              </a:rPr>
              <a:t> Road Industrial Estate in </a:t>
            </a:r>
            <a:r>
              <a:rPr lang="en-GB" sz="2900" spc="29" err="1">
                <a:solidFill>
                  <a:srgbClr val="FFFFFF"/>
                </a:solidFill>
                <a:latin typeface="Arial Light"/>
              </a:rPr>
              <a:t>Exhall</a:t>
            </a:r>
            <a:r>
              <a:rPr lang="en-GB" sz="2900" spc="29">
                <a:solidFill>
                  <a:srgbClr val="FFFFFF"/>
                </a:solidFill>
                <a:latin typeface="Arial Light"/>
              </a:rPr>
              <a:t>, Nr. Coventry. The family-owned business managed by Graham Harris and Deborah Walters has invested £28k in a series of measures to achieve energy efficiency savings at their premises. </a:t>
            </a:r>
          </a:p>
          <a:p>
            <a:pPr algn="l">
              <a:lnSpc>
                <a:spcPts val="4350"/>
              </a:lnSpc>
            </a:pPr>
            <a:endParaRPr lang="en-GB" sz="2900" spc="29">
              <a:solidFill>
                <a:srgbClr val="FFFFFF"/>
              </a:solidFill>
              <a:latin typeface="Arial Light"/>
            </a:endParaRPr>
          </a:p>
          <a:p>
            <a:pPr algn="l">
              <a:lnSpc>
                <a:spcPts val="4350"/>
              </a:lnSpc>
            </a:pPr>
            <a:r>
              <a:rPr lang="en-GB" sz="2900" spc="29">
                <a:solidFill>
                  <a:srgbClr val="FFFFFF"/>
                </a:solidFill>
                <a:latin typeface="Arial Light"/>
              </a:rPr>
              <a:t>The measures have included:</a:t>
            </a:r>
          </a:p>
          <a:p>
            <a:pPr marL="457200" indent="-457200" algn="l">
              <a:lnSpc>
                <a:spcPts val="4350"/>
              </a:lnSpc>
              <a:buFont typeface="Arial" panose="020B0604020202020204" pitchFamily="34" charset="0"/>
              <a:buChar char="•"/>
            </a:pPr>
            <a:r>
              <a:rPr lang="en-GB" sz="2900" spc="29">
                <a:solidFill>
                  <a:srgbClr val="FFFFFF"/>
                </a:solidFill>
                <a:latin typeface="Arial Light"/>
              </a:rPr>
              <a:t>Cutting edge sensor-controlled LED lighting throughout</a:t>
            </a:r>
          </a:p>
          <a:p>
            <a:pPr marL="457200" indent="-457200" algn="l">
              <a:lnSpc>
                <a:spcPts val="4350"/>
              </a:lnSpc>
              <a:buFont typeface="Arial" panose="020B0604020202020204" pitchFamily="34" charset="0"/>
              <a:buChar char="•"/>
            </a:pPr>
            <a:r>
              <a:rPr lang="en-GB" sz="2900" spc="29">
                <a:solidFill>
                  <a:srgbClr val="FFFFFF"/>
                </a:solidFill>
                <a:latin typeface="Arial Light"/>
              </a:rPr>
              <a:t>Construction of an insulated internal wall to minimise heat loss </a:t>
            </a:r>
          </a:p>
          <a:p>
            <a:pPr marL="457200" indent="-457200" algn="l">
              <a:lnSpc>
                <a:spcPts val="4350"/>
              </a:lnSpc>
              <a:buFont typeface="Arial" panose="020B0604020202020204" pitchFamily="34" charset="0"/>
              <a:buChar char="•"/>
            </a:pPr>
            <a:r>
              <a:rPr lang="en-GB" sz="2900" spc="29">
                <a:solidFill>
                  <a:srgbClr val="FFFFFF"/>
                </a:solidFill>
                <a:latin typeface="Arial Light"/>
              </a:rPr>
              <a:t>Replacement of a roller shutter door </a:t>
            </a:r>
          </a:p>
          <a:p>
            <a:pPr marL="457200" indent="-457200" algn="l">
              <a:lnSpc>
                <a:spcPts val="4350"/>
              </a:lnSpc>
              <a:buFont typeface="Arial" panose="020B0604020202020204" pitchFamily="34" charset="0"/>
              <a:buChar char="•"/>
            </a:pPr>
            <a:r>
              <a:rPr lang="en-GB" sz="2900" spc="29">
                <a:solidFill>
                  <a:srgbClr val="FFFFFF"/>
                </a:solidFill>
                <a:latin typeface="Arial Light"/>
              </a:rPr>
              <a:t>All external steel security doors with new insulated doors and a fast action roller shutter door</a:t>
            </a:r>
          </a:p>
          <a:p>
            <a:pPr algn="l">
              <a:lnSpc>
                <a:spcPts val="4350"/>
              </a:lnSpc>
            </a:pPr>
            <a:endParaRPr lang="en-GB" sz="2900" spc="29">
              <a:solidFill>
                <a:srgbClr val="FFFFFF"/>
              </a:solidFill>
              <a:latin typeface="Arial Light"/>
            </a:endParaRPr>
          </a:p>
          <a:p>
            <a:pPr algn="ctr">
              <a:lnSpc>
                <a:spcPts val="4350"/>
              </a:lnSpc>
            </a:pPr>
            <a:r>
              <a:rPr lang="en-GB" sz="2900" spc="29">
                <a:solidFill>
                  <a:srgbClr val="FFFFFF"/>
                </a:solidFill>
                <a:latin typeface="Arial Light"/>
              </a:rPr>
              <a:t>Electricity and gas consumption dropped by </a:t>
            </a:r>
            <a:r>
              <a:rPr lang="en-GB" sz="4000" spc="29">
                <a:solidFill>
                  <a:schemeClr val="accent6"/>
                </a:solidFill>
                <a:latin typeface="Arial Light"/>
              </a:rPr>
              <a:t>60% </a:t>
            </a:r>
          </a:p>
          <a:p>
            <a:pPr algn="ctr">
              <a:lnSpc>
                <a:spcPts val="4350"/>
              </a:lnSpc>
            </a:pPr>
            <a:r>
              <a:rPr lang="en-GB" sz="2900" spc="29">
                <a:solidFill>
                  <a:srgbClr val="FFFFFF"/>
                </a:solidFill>
                <a:latin typeface="Arial Light"/>
              </a:rPr>
              <a:t>Reduced </a:t>
            </a:r>
            <a:r>
              <a:rPr lang="en-GB" sz="4000" spc="29">
                <a:solidFill>
                  <a:schemeClr val="accent6"/>
                </a:solidFill>
                <a:latin typeface="Arial Light"/>
              </a:rPr>
              <a:t>31 tonnes </a:t>
            </a:r>
            <a:r>
              <a:rPr lang="en-GB" sz="2900" spc="29">
                <a:solidFill>
                  <a:srgbClr val="FFFFFF"/>
                </a:solidFill>
                <a:latin typeface="Arial Light"/>
              </a:rPr>
              <a:t>of CO2 emissions per year.</a:t>
            </a:r>
          </a:p>
          <a:p>
            <a:pPr algn="l">
              <a:lnSpc>
                <a:spcPts val="4350"/>
              </a:lnSpc>
            </a:pPr>
            <a:endParaRPr lang="en-GB" sz="2900" spc="29">
              <a:solidFill>
                <a:srgbClr val="FFFFFF"/>
              </a:solidFill>
              <a:latin typeface="Arial Light"/>
            </a:endParaRP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pic>
        <p:nvPicPr>
          <p:cNvPr id="14" name="Picture 13" descr="A brick building with blue doors&#10;&#10;Description automatically generated">
            <a:extLst>
              <a:ext uri="{FF2B5EF4-FFF2-40B4-BE49-F238E27FC236}">
                <a16:creationId xmlns:a16="http://schemas.microsoft.com/office/drawing/2014/main" id="{63604D2B-0F03-9053-6F78-D3018A8EE6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039600" y="2628900"/>
            <a:ext cx="4953000" cy="3295395"/>
          </a:xfrm>
          <a:prstGeom prst="rect">
            <a:avLst/>
          </a:prstGeom>
        </p:spPr>
      </p:pic>
      <p:pic>
        <p:nvPicPr>
          <p:cNvPr id="16" name="Picture 15">
            <a:extLst>
              <a:ext uri="{FF2B5EF4-FFF2-40B4-BE49-F238E27FC236}">
                <a16:creationId xmlns:a16="http://schemas.microsoft.com/office/drawing/2014/main" id="{395609E4-E4F8-09DB-4810-97D8D589C2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785145"/>
            <a:ext cx="4941087" cy="3287470"/>
          </a:xfrm>
          <a:prstGeom prst="rect">
            <a:avLst/>
          </a:prstGeom>
        </p:spPr>
      </p:pic>
      <p:pic>
        <p:nvPicPr>
          <p:cNvPr id="18" name="Picture 17">
            <a:extLst>
              <a:ext uri="{FF2B5EF4-FFF2-40B4-BE49-F238E27FC236}">
                <a16:creationId xmlns:a16="http://schemas.microsoft.com/office/drawing/2014/main" id="{FAD959A3-67A4-36BD-4DB9-E98AB9B7595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647622" y="6785145"/>
            <a:ext cx="4153951" cy="2763762"/>
          </a:xfrm>
          <a:prstGeom prst="rect">
            <a:avLst/>
          </a:prstGeom>
        </p:spPr>
      </p:pic>
    </p:spTree>
    <p:extLst>
      <p:ext uri="{BB962C8B-B14F-4D97-AF65-F5344CB8AC3E}">
        <p14:creationId xmlns:p14="http://schemas.microsoft.com/office/powerpoint/2010/main" val="2923387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11696700" cy="3584507"/>
          </a:xfrm>
          <a:prstGeom prst="rect">
            <a:avLst/>
          </a:prstGeom>
        </p:spPr>
        <p:txBody>
          <a:bodyPr wrap="square" lIns="0" tIns="0" rIns="0" bIns="0" rtlCol="0" anchor="t">
            <a:spAutoFit/>
          </a:bodyPr>
          <a:lstStyle/>
          <a:p>
            <a:pPr algn="l">
              <a:lnSpc>
                <a:spcPts val="9828"/>
              </a:lnSpc>
            </a:pPr>
            <a:r>
              <a:rPr lang="en-US" sz="7800" spc="70">
                <a:solidFill>
                  <a:srgbClr val="FFFFFF"/>
                </a:solidFill>
                <a:latin typeface="Arial Bold"/>
              </a:rPr>
              <a:t>Housekeeping</a:t>
            </a:r>
          </a:p>
          <a:p>
            <a:pPr algn="l">
              <a:lnSpc>
                <a:spcPts val="9828"/>
              </a:lnSpc>
            </a:pPr>
            <a:r>
              <a:rPr lang="en-US" sz="4400" spc="70">
                <a:solidFill>
                  <a:srgbClr val="FFFFFF"/>
                </a:solidFill>
                <a:latin typeface="Arial Bold"/>
              </a:rPr>
              <a:t>Hello and Welcome!</a:t>
            </a:r>
          </a:p>
          <a:p>
            <a:pPr algn="l">
              <a:lnSpc>
                <a:spcPts val="9828"/>
              </a:lnSpc>
            </a:pPr>
            <a:endParaRPr lang="en-US" sz="4400" spc="70">
              <a:solidFill>
                <a:srgbClr val="FFFFFF"/>
              </a:solidFill>
              <a:latin typeface="Arial Bold"/>
            </a:endParaRPr>
          </a:p>
        </p:txBody>
      </p:sp>
      <p:sp>
        <p:nvSpPr>
          <p:cNvPr id="10" name="TextBox 10"/>
          <p:cNvSpPr txBox="1"/>
          <p:nvPr/>
        </p:nvSpPr>
        <p:spPr>
          <a:xfrm>
            <a:off x="1028700" y="2999081"/>
            <a:ext cx="15963900" cy="4662174"/>
          </a:xfrm>
          <a:prstGeom prst="rect">
            <a:avLst/>
          </a:prstGeom>
        </p:spPr>
        <p:txBody>
          <a:bodyPr wrap="square" lIns="0" tIns="0" rIns="0" bIns="0" rtlCol="0" anchor="t">
            <a:spAutoFit/>
          </a:bodyPr>
          <a:lstStyle/>
          <a:p>
            <a:pPr marL="669288" lvl="1" indent="-334644">
              <a:lnSpc>
                <a:spcPts val="4649"/>
              </a:lnSpc>
              <a:buFont typeface="Arial"/>
              <a:buChar char="•"/>
            </a:pPr>
            <a:endParaRPr lang="en-GB" sz="3099" spc="30">
              <a:solidFill>
                <a:srgbClr val="FFFFFF"/>
              </a:solidFill>
              <a:latin typeface="Arial Light"/>
            </a:endParaRPr>
          </a:p>
          <a:p>
            <a:pPr marL="669288" lvl="1" indent="-334644">
              <a:lnSpc>
                <a:spcPts val="4649"/>
              </a:lnSpc>
              <a:buFont typeface="Arial"/>
              <a:buChar char="•"/>
            </a:pPr>
            <a:r>
              <a:rPr lang="en-GB" sz="3099" spc="30">
                <a:solidFill>
                  <a:srgbClr val="FFFFFF"/>
                </a:solidFill>
                <a:latin typeface="Arial Light"/>
              </a:rPr>
              <a:t>Please turn your video off</a:t>
            </a:r>
          </a:p>
          <a:p>
            <a:pPr marL="669288" lvl="1" indent="-334644">
              <a:lnSpc>
                <a:spcPts val="4649"/>
              </a:lnSpc>
              <a:buFont typeface="Arial"/>
              <a:buChar char="•"/>
            </a:pPr>
            <a:r>
              <a:rPr lang="en-GB" sz="3099" spc="30">
                <a:solidFill>
                  <a:srgbClr val="FFFFFF"/>
                </a:solidFill>
                <a:latin typeface="Arial Light"/>
              </a:rPr>
              <a:t>Mute yourself to reduce background noise, but unmute to ask questions</a:t>
            </a:r>
          </a:p>
          <a:p>
            <a:pPr marL="669288" lvl="1" indent="-334644">
              <a:lnSpc>
                <a:spcPts val="4649"/>
              </a:lnSpc>
              <a:buFont typeface="Arial"/>
              <a:buChar char="•"/>
            </a:pPr>
            <a:r>
              <a:rPr lang="en-GB" sz="3099" spc="30">
                <a:solidFill>
                  <a:srgbClr val="FFFFFF"/>
                </a:solidFill>
                <a:latin typeface="Arial Light"/>
              </a:rPr>
              <a:t>You can also use the chat function to ask questions </a:t>
            </a:r>
          </a:p>
          <a:p>
            <a:pPr marL="669288" lvl="1" indent="-334644">
              <a:lnSpc>
                <a:spcPts val="4649"/>
              </a:lnSpc>
              <a:buFont typeface="Arial"/>
              <a:buChar char="•"/>
            </a:pPr>
            <a:r>
              <a:rPr lang="en-GB" sz="3099" spc="30">
                <a:solidFill>
                  <a:srgbClr val="FFFFFF"/>
                </a:solidFill>
                <a:latin typeface="Arial Light"/>
              </a:rPr>
              <a:t>This webinar will be recorded</a:t>
            </a:r>
          </a:p>
          <a:p>
            <a:pPr marL="669288" lvl="1" indent="-334644">
              <a:lnSpc>
                <a:spcPts val="4649"/>
              </a:lnSpc>
              <a:buFont typeface="Arial"/>
              <a:buChar char="•"/>
            </a:pPr>
            <a:r>
              <a:rPr lang="en-GB" sz="3099" spc="30">
                <a:solidFill>
                  <a:srgbClr val="FFFFFF"/>
                </a:solidFill>
                <a:latin typeface="Arial Light"/>
              </a:rPr>
              <a:t>There is a Q &amp; A session at the end so please interact</a:t>
            </a:r>
          </a:p>
          <a:p>
            <a:pPr marL="669288" lvl="1" indent="-334644">
              <a:lnSpc>
                <a:spcPts val="4649"/>
              </a:lnSpc>
              <a:buFont typeface="Arial"/>
              <a:buChar char="•"/>
            </a:pPr>
            <a:r>
              <a:rPr lang="en-GB" sz="3099" spc="30">
                <a:solidFill>
                  <a:srgbClr val="FFFFFF"/>
                </a:solidFill>
                <a:latin typeface="Arial Light"/>
              </a:rPr>
              <a:t>The slides and the recording will be sent out to all the attendees </a:t>
            </a:r>
          </a:p>
          <a:p>
            <a:pPr marL="669288" lvl="1" indent="-334644">
              <a:lnSpc>
                <a:spcPts val="4649"/>
              </a:lnSpc>
              <a:buFont typeface="Arial"/>
              <a:buChar char="•"/>
            </a:pPr>
            <a:r>
              <a:rPr lang="en-GB" sz="3099" spc="30">
                <a:solidFill>
                  <a:srgbClr val="FFFFFF"/>
                </a:solidFill>
                <a:latin typeface="Arial Light"/>
              </a:rPr>
              <a:t>We will also send out a feedback form, please let us know how we did!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Lighting  </a:t>
            </a:r>
          </a:p>
        </p:txBody>
      </p:sp>
      <p:sp>
        <p:nvSpPr>
          <p:cNvPr id="4" name="TextBox 4"/>
          <p:cNvSpPr txBox="1"/>
          <p:nvPr/>
        </p:nvSpPr>
        <p:spPr>
          <a:xfrm>
            <a:off x="8458354" y="2857500"/>
            <a:ext cx="9220046" cy="3482364"/>
          </a:xfrm>
          <a:prstGeom prst="rect">
            <a:avLst/>
          </a:prstGeom>
        </p:spPr>
        <p:txBody>
          <a:bodyPr wrap="square"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Replacing traditional fluorescent and halogen lighting </a:t>
            </a:r>
          </a:p>
          <a:p>
            <a:pPr marL="669072" lvl="1" indent="-334536" algn="l">
              <a:lnSpc>
                <a:spcPts val="4649"/>
              </a:lnSpc>
              <a:buFont typeface="Arial"/>
              <a:buChar char="•"/>
            </a:pPr>
            <a:r>
              <a:rPr lang="en-US" sz="3098" spc="29">
                <a:solidFill>
                  <a:srgbClr val="FFFFFF"/>
                </a:solidFill>
                <a:latin typeface="Arial"/>
              </a:rPr>
              <a:t>Efficiency gains vary </a:t>
            </a:r>
            <a:r>
              <a:rPr lang="en-US" sz="3098" spc="29">
                <a:solidFill>
                  <a:srgbClr val="FFFFFF"/>
                </a:solidFill>
                <a:latin typeface="Arial"/>
                <a:hlinkClick r:id="rId3"/>
              </a:rPr>
              <a:t>(Carbon Trust calculator)</a:t>
            </a:r>
            <a:endParaRPr lang="en-US" sz="3098" spc="29">
              <a:solidFill>
                <a:srgbClr val="FFFFFF"/>
              </a:solidFill>
              <a:latin typeface="Arial"/>
            </a:endParaRPr>
          </a:p>
          <a:p>
            <a:pPr marL="669072" lvl="1" indent="-334536" algn="l">
              <a:lnSpc>
                <a:spcPts val="4649"/>
              </a:lnSpc>
              <a:buFont typeface="Arial"/>
              <a:buChar char="•"/>
            </a:pPr>
            <a:r>
              <a:rPr lang="en-US" sz="3098" spc="29">
                <a:solidFill>
                  <a:srgbClr val="FFFFFF"/>
                </a:solidFill>
                <a:latin typeface="Arial"/>
              </a:rPr>
              <a:t>Most common energy efficiency improvement measure </a:t>
            </a:r>
          </a:p>
          <a:p>
            <a:pPr marL="669072" lvl="1" indent="-334536" algn="l">
              <a:lnSpc>
                <a:spcPts val="4649"/>
              </a:lnSpc>
              <a:buFont typeface="Arial"/>
              <a:buChar char="•"/>
            </a:pPr>
            <a:r>
              <a:rPr lang="en-US" sz="3098" spc="29">
                <a:solidFill>
                  <a:srgbClr val="FFFFFF"/>
                </a:solidFill>
                <a:latin typeface="Arial"/>
              </a:rPr>
              <a:t>Other benefits: better light quality   </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25" name="Picture 24">
            <a:extLst>
              <a:ext uri="{FF2B5EF4-FFF2-40B4-BE49-F238E27FC236}">
                <a16:creationId xmlns:a16="http://schemas.microsoft.com/office/drawing/2014/main" id="{8C67B5AF-B092-DEAE-7AD8-C927BA6FA5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8992" y="419100"/>
            <a:ext cx="10287000" cy="10287000"/>
          </a:xfrm>
          <a:prstGeom prst="rect">
            <a:avLst/>
          </a:prstGeom>
        </p:spPr>
      </p:pic>
    </p:spTree>
    <p:extLst>
      <p:ext uri="{BB962C8B-B14F-4D97-AF65-F5344CB8AC3E}">
        <p14:creationId xmlns:p14="http://schemas.microsoft.com/office/powerpoint/2010/main" val="798107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457200" y="214385"/>
            <a:ext cx="9538710" cy="522451"/>
          </a:xfrm>
          <a:prstGeom prst="rect">
            <a:avLst/>
          </a:prstGeom>
        </p:spPr>
        <p:txBody>
          <a:bodyPr lIns="0" tIns="0" rIns="0" bIns="0" rtlCol="0" anchor="t">
            <a:spAutoFit/>
          </a:bodyPr>
          <a:lstStyle/>
          <a:p>
            <a:pPr algn="l">
              <a:lnSpc>
                <a:spcPts val="4419"/>
              </a:lnSpc>
            </a:pPr>
            <a:r>
              <a:rPr lang="en-US" sz="3399" spc="339">
                <a:solidFill>
                  <a:srgbClr val="309F9F"/>
                </a:solidFill>
                <a:latin typeface="Arial Bold"/>
              </a:rPr>
              <a:t>Examples </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aphicFrame>
        <p:nvGraphicFramePr>
          <p:cNvPr id="3" name="Table 3">
            <a:extLst>
              <a:ext uri="{FF2B5EF4-FFF2-40B4-BE49-F238E27FC236}">
                <a16:creationId xmlns:a16="http://schemas.microsoft.com/office/drawing/2014/main" id="{97F11F40-EFBA-645C-B195-F2FF796A4C5A}"/>
              </a:ext>
            </a:extLst>
          </p:cNvPr>
          <p:cNvGraphicFramePr>
            <a:graphicFrameLocks noGrp="1"/>
          </p:cNvGraphicFramePr>
          <p:nvPr>
            <p:extLst>
              <p:ext uri="{D42A27DB-BD31-4B8C-83A1-F6EECF244321}">
                <p14:modId xmlns:p14="http://schemas.microsoft.com/office/powerpoint/2010/main" val="4052365819"/>
              </p:ext>
            </p:extLst>
          </p:nvPr>
        </p:nvGraphicFramePr>
        <p:xfrm>
          <a:off x="3810000" y="2363270"/>
          <a:ext cx="12115800" cy="6294120"/>
        </p:xfrm>
        <a:graphic>
          <a:graphicData uri="http://schemas.openxmlformats.org/drawingml/2006/table">
            <a:tbl>
              <a:tblPr firstRow="1" bandRow="1">
                <a:tableStyleId>{93296810-A885-4BE3-A3E7-6D5BEEA58F35}</a:tableStyleId>
              </a:tblPr>
              <a:tblGrid>
                <a:gridCol w="4038600">
                  <a:extLst>
                    <a:ext uri="{9D8B030D-6E8A-4147-A177-3AD203B41FA5}">
                      <a16:colId xmlns:a16="http://schemas.microsoft.com/office/drawing/2014/main" val="4135662015"/>
                    </a:ext>
                  </a:extLst>
                </a:gridCol>
                <a:gridCol w="4038600">
                  <a:extLst>
                    <a:ext uri="{9D8B030D-6E8A-4147-A177-3AD203B41FA5}">
                      <a16:colId xmlns:a16="http://schemas.microsoft.com/office/drawing/2014/main" val="2438610166"/>
                    </a:ext>
                  </a:extLst>
                </a:gridCol>
                <a:gridCol w="4038600">
                  <a:extLst>
                    <a:ext uri="{9D8B030D-6E8A-4147-A177-3AD203B41FA5}">
                      <a16:colId xmlns:a16="http://schemas.microsoft.com/office/drawing/2014/main" val="4252742480"/>
                    </a:ext>
                  </a:extLst>
                </a:gridCol>
              </a:tblGrid>
              <a:tr h="1244600">
                <a:tc>
                  <a:txBody>
                    <a:bodyPr/>
                    <a:lstStyle/>
                    <a:p>
                      <a:r>
                        <a:rPr lang="en-GB" sz="1800" b="1" kern="1200">
                          <a:solidFill>
                            <a:schemeClr val="lt1"/>
                          </a:solidFill>
                          <a:effectLst/>
                          <a:latin typeface="+mn-lt"/>
                          <a:ea typeface="+mn-ea"/>
                          <a:cs typeface="+mn-cs"/>
                        </a:rPr>
                        <a:t>Middlemarch Environmental</a:t>
                      </a:r>
                    </a:p>
                    <a:p>
                      <a:r>
                        <a:rPr lang="en-GB" sz="1800" b="1" kern="1200">
                          <a:solidFill>
                            <a:schemeClr val="lt1"/>
                          </a:solidFill>
                          <a:effectLst/>
                          <a:latin typeface="+mn-lt"/>
                          <a:ea typeface="+mn-ea"/>
                          <a:cs typeface="+mn-cs"/>
                        </a:rPr>
                        <a:t>Coventry (</a:t>
                      </a:r>
                      <a:r>
                        <a:rPr lang="en-GB" sz="1800" b="1" kern="1200">
                          <a:solidFill>
                            <a:schemeClr val="lt1"/>
                          </a:solidFill>
                          <a:effectLst/>
                          <a:latin typeface="+mn-lt"/>
                          <a:ea typeface="+mn-ea"/>
                          <a:cs typeface="+mn-cs"/>
                          <a:hlinkClick r:id="rId5"/>
                        </a:rPr>
                        <a:t>Source</a:t>
                      </a:r>
                      <a:r>
                        <a:rPr lang="en-GB" sz="1800" b="1" kern="1200">
                          <a:solidFill>
                            <a:schemeClr val="lt1"/>
                          </a:solidFill>
                          <a:effectLst/>
                          <a:latin typeface="+mn-lt"/>
                          <a:ea typeface="+mn-ea"/>
                          <a:cs typeface="+mn-cs"/>
                        </a:rPr>
                        <a:t>)</a:t>
                      </a:r>
                      <a:endParaRPr lang="en-GB"/>
                    </a:p>
                  </a:txBody>
                  <a:tcPr/>
                </a:tc>
                <a:tc>
                  <a:txBody>
                    <a:bodyPr/>
                    <a:lstStyle/>
                    <a:p>
                      <a:r>
                        <a:rPr lang="en-GB" sz="1800" b="1" kern="1200" err="1">
                          <a:solidFill>
                            <a:schemeClr val="lt1"/>
                          </a:solidFill>
                          <a:effectLst/>
                          <a:latin typeface="+mn-lt"/>
                          <a:ea typeface="+mn-ea"/>
                          <a:cs typeface="+mn-cs"/>
                        </a:rPr>
                        <a:t>ActOn</a:t>
                      </a:r>
                      <a:r>
                        <a:rPr lang="en-GB" sz="1800" b="1" kern="1200">
                          <a:solidFill>
                            <a:schemeClr val="lt1"/>
                          </a:solidFill>
                          <a:effectLst/>
                          <a:latin typeface="+mn-lt"/>
                          <a:ea typeface="+mn-ea"/>
                          <a:cs typeface="+mn-cs"/>
                        </a:rPr>
                        <a:t> Finishing </a:t>
                      </a:r>
                    </a:p>
                    <a:p>
                      <a:r>
                        <a:rPr lang="en-GB" sz="1800" b="1" kern="1200">
                          <a:solidFill>
                            <a:schemeClr val="lt1"/>
                          </a:solidFill>
                          <a:effectLst/>
                          <a:latin typeface="+mn-lt"/>
                          <a:ea typeface="+mn-ea"/>
                          <a:cs typeface="+mn-cs"/>
                        </a:rPr>
                        <a:t>Coventry (</a:t>
                      </a:r>
                      <a:r>
                        <a:rPr lang="en-GB" sz="1800" b="1" kern="1200">
                          <a:solidFill>
                            <a:schemeClr val="lt1"/>
                          </a:solidFill>
                          <a:effectLst/>
                          <a:latin typeface="+mn-lt"/>
                          <a:ea typeface="+mn-ea"/>
                          <a:cs typeface="+mn-cs"/>
                          <a:hlinkClick r:id="rId5"/>
                        </a:rPr>
                        <a:t>Source</a:t>
                      </a:r>
                      <a:r>
                        <a:rPr lang="en-GB" sz="1800" b="1" kern="1200">
                          <a:solidFill>
                            <a:schemeClr val="lt1"/>
                          </a:solidFill>
                          <a:effectLst/>
                          <a:latin typeface="+mn-lt"/>
                          <a:ea typeface="+mn-ea"/>
                          <a:cs typeface="+mn-cs"/>
                        </a:rPr>
                        <a:t>)</a:t>
                      </a:r>
                      <a:endParaRPr lang="en-GB"/>
                    </a:p>
                  </a:txBody>
                  <a:tcPr/>
                </a:tc>
                <a:tc>
                  <a:txBody>
                    <a:bodyPr/>
                    <a:lstStyle/>
                    <a:p>
                      <a:r>
                        <a:rPr lang="en-GB"/>
                        <a:t>Gennaro Organic (</a:t>
                      </a:r>
                      <a:r>
                        <a:rPr lang="en-GB">
                          <a:hlinkClick r:id="rId6"/>
                        </a:rPr>
                        <a:t>Source</a:t>
                      </a:r>
                      <a:r>
                        <a:rPr lang="en-GB"/>
                        <a:t>)</a:t>
                      </a:r>
                    </a:p>
                  </a:txBody>
                  <a:tcPr/>
                </a:tc>
                <a:extLst>
                  <a:ext uri="{0D108BD9-81ED-4DB2-BD59-A6C34878D82A}">
                    <a16:rowId xmlns:a16="http://schemas.microsoft.com/office/drawing/2014/main" val="3711226305"/>
                  </a:ext>
                </a:extLst>
              </a:tr>
              <a:tr h="1244600">
                <a:tc>
                  <a:txBody>
                    <a:bodyPr/>
                    <a:lstStyle/>
                    <a:p>
                      <a:r>
                        <a:rPr lang="en-GB" sz="1800" kern="1200">
                          <a:solidFill>
                            <a:schemeClr val="dk1"/>
                          </a:solidFill>
                          <a:effectLst/>
                          <a:latin typeface="+mn-lt"/>
                          <a:ea typeface="+mn-ea"/>
                          <a:cs typeface="+mn-cs"/>
                        </a:rPr>
                        <a:t>A natural environment consultancy, based in Coventry. </a:t>
                      </a:r>
                      <a:endParaRPr lang="en-GB"/>
                    </a:p>
                  </a:txBody>
                  <a:tcPr/>
                </a:tc>
                <a:tc>
                  <a:txBody>
                    <a:bodyPr/>
                    <a:lstStyle/>
                    <a:p>
                      <a:r>
                        <a:rPr lang="en-GB" sz="1800" kern="1200">
                          <a:solidFill>
                            <a:schemeClr val="dk1"/>
                          </a:solidFill>
                          <a:effectLst/>
                          <a:latin typeface="+mn-lt"/>
                          <a:ea typeface="+mn-ea"/>
                          <a:cs typeface="+mn-cs"/>
                        </a:rPr>
                        <a:t>Which is the UK’s leading surface finishing technology provider in the healthcare, aerospace, automotive and motorsport sectors.</a:t>
                      </a:r>
                      <a:endParaRPr lang="en-GB"/>
                    </a:p>
                  </a:txBody>
                  <a:tcPr/>
                </a:tc>
                <a:tc>
                  <a:txBody>
                    <a:bodyPr/>
                    <a:lstStyle/>
                    <a:p>
                      <a:r>
                        <a:rPr lang="en-GB"/>
                        <a:t>Hair &amp; Beauty in Bedfordshire. </a:t>
                      </a:r>
                    </a:p>
                  </a:txBody>
                  <a:tcPr/>
                </a:tc>
                <a:extLst>
                  <a:ext uri="{0D108BD9-81ED-4DB2-BD59-A6C34878D82A}">
                    <a16:rowId xmlns:a16="http://schemas.microsoft.com/office/drawing/2014/main" val="869687679"/>
                  </a:ext>
                </a:extLst>
              </a:tr>
              <a:tr h="1244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a:solidFill>
                            <a:schemeClr val="dk1"/>
                          </a:solidFill>
                          <a:effectLst/>
                          <a:latin typeface="+mn-lt"/>
                          <a:ea typeface="+mn-ea"/>
                          <a:cs typeface="+mn-cs"/>
                        </a:rPr>
                        <a:t>After receiving an energy and resource efficiency audit the company applied for funding and was awarded £2,761 towards the cost of replacing an old lighting system with a more efficient, low energy LED system. The grant also funded improvements to their heating system.</a:t>
                      </a:r>
                    </a:p>
                    <a:p>
                      <a:endParaRPr lang="en-GB"/>
                    </a:p>
                  </a:txBody>
                  <a:tcPr/>
                </a:tc>
                <a:tc>
                  <a:txBody>
                    <a:bodyPr/>
                    <a:lstStyle/>
                    <a:p>
                      <a:r>
                        <a:rPr lang="en-GB" err="1"/>
                        <a:t>ActOn</a:t>
                      </a:r>
                      <a:r>
                        <a:rPr lang="en-GB"/>
                        <a:t> Finishing applied for £9,000 from the Coventry and Warwickshire Green Business Programme, which is partly funded by the European Regional Development Fund (ERDF), which resulted in the conversion of all lighting throughout the site to LED lighting to improve the visual aspects within many of their production processes</a:t>
                      </a:r>
                    </a:p>
                  </a:txBody>
                  <a:tcPr/>
                </a:tc>
                <a:tc>
                  <a:txBody>
                    <a:bodyPr/>
                    <a:lstStyle/>
                    <a:p>
                      <a:r>
                        <a:rPr lang="en-GB" sz="1800" kern="1200">
                          <a:solidFill>
                            <a:schemeClr val="dk1"/>
                          </a:solidFill>
                          <a:effectLst/>
                          <a:latin typeface="+mn-lt"/>
                          <a:ea typeface="+mn-ea"/>
                          <a:cs typeface="+mn-cs"/>
                        </a:rPr>
                        <a:t>They introduced LED lightbulbs, installed heating and air conditioning timers and reviewed their energy tariff. </a:t>
                      </a:r>
                      <a:endParaRPr lang="en-GB"/>
                    </a:p>
                  </a:txBody>
                  <a:tcPr/>
                </a:tc>
                <a:extLst>
                  <a:ext uri="{0D108BD9-81ED-4DB2-BD59-A6C34878D82A}">
                    <a16:rowId xmlns:a16="http://schemas.microsoft.com/office/drawing/2014/main" val="726562816"/>
                  </a:ext>
                </a:extLst>
              </a:tr>
              <a:tr h="1244600">
                <a:tc>
                  <a:txBody>
                    <a:bodyPr/>
                    <a:lstStyle/>
                    <a:p>
                      <a:r>
                        <a:rPr lang="en-GB" sz="1800" kern="1200">
                          <a:solidFill>
                            <a:schemeClr val="dk1"/>
                          </a:solidFill>
                          <a:effectLst/>
                          <a:latin typeface="+mn-lt"/>
                          <a:ea typeface="+mn-ea"/>
                          <a:cs typeface="+mn-cs"/>
                        </a:rPr>
                        <a:t>The benefits of these improvements are reflected in the energy bills which are expected to be reduced by almost £3,000 a year</a:t>
                      </a:r>
                      <a:endParaRPr lang="en-GB"/>
                    </a:p>
                  </a:txBody>
                  <a:tcPr/>
                </a:tc>
                <a:tc>
                  <a:txBody>
                    <a:bodyPr/>
                    <a:lstStyle/>
                    <a:p>
                      <a:r>
                        <a:rPr lang="en-GB"/>
                        <a:t>leading to around 32 tonnes of Co2 emission savings per year and reduced energy costs.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a:solidFill>
                            <a:schemeClr val="dk1"/>
                          </a:solidFill>
                          <a:effectLst/>
                          <a:latin typeface="+mn-lt"/>
                          <a:ea typeface="+mn-ea"/>
                          <a:cs typeface="+mn-cs"/>
                        </a:rPr>
                        <a:t>This made them a more energy efficient business and saved an estimated 30-50% on their bills.</a:t>
                      </a:r>
                    </a:p>
                    <a:p>
                      <a:endParaRPr lang="en-GB"/>
                    </a:p>
                  </a:txBody>
                  <a:tcPr/>
                </a:tc>
                <a:extLst>
                  <a:ext uri="{0D108BD9-81ED-4DB2-BD59-A6C34878D82A}">
                    <a16:rowId xmlns:a16="http://schemas.microsoft.com/office/drawing/2014/main" val="1616845967"/>
                  </a:ext>
                </a:extLst>
              </a:tr>
            </a:tbl>
          </a:graphicData>
        </a:graphic>
      </p:graphicFrame>
      <p:pic>
        <p:nvPicPr>
          <p:cNvPr id="7" name="Picture 6">
            <a:extLst>
              <a:ext uri="{FF2B5EF4-FFF2-40B4-BE49-F238E27FC236}">
                <a16:creationId xmlns:a16="http://schemas.microsoft.com/office/drawing/2014/main" id="{474CAC9C-5D70-2E09-5ECB-25FB3FD1F03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39669" y="-5739"/>
            <a:ext cx="3965590" cy="2369009"/>
          </a:xfrm>
          <a:prstGeom prst="rect">
            <a:avLst/>
          </a:prstGeom>
        </p:spPr>
      </p:pic>
      <p:pic>
        <p:nvPicPr>
          <p:cNvPr id="12" name="Picture 11">
            <a:extLst>
              <a:ext uri="{FF2B5EF4-FFF2-40B4-BE49-F238E27FC236}">
                <a16:creationId xmlns:a16="http://schemas.microsoft.com/office/drawing/2014/main" id="{AF4D3F81-A153-5FE7-FA38-5F04EE5B881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491237">
            <a:off x="-3282341" y="366829"/>
            <a:ext cx="10287000" cy="10287000"/>
          </a:xfrm>
          <a:prstGeom prst="rect">
            <a:avLst/>
          </a:prstGeom>
        </p:spPr>
      </p:pic>
    </p:spTree>
    <p:extLst>
      <p:ext uri="{BB962C8B-B14F-4D97-AF65-F5344CB8AC3E}">
        <p14:creationId xmlns:p14="http://schemas.microsoft.com/office/powerpoint/2010/main" val="1445629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Heating</a:t>
            </a:r>
          </a:p>
        </p:txBody>
      </p:sp>
      <p:sp>
        <p:nvSpPr>
          <p:cNvPr id="4" name="TextBox 4"/>
          <p:cNvSpPr txBox="1"/>
          <p:nvPr/>
        </p:nvSpPr>
        <p:spPr>
          <a:xfrm>
            <a:off x="8458354" y="2900031"/>
            <a:ext cx="8534246" cy="4072269"/>
          </a:xfrm>
          <a:prstGeom prst="rect">
            <a:avLst/>
          </a:prstGeom>
        </p:spPr>
        <p:txBody>
          <a:bodyPr wrap="square" lIns="0" tIns="0" rIns="0" bIns="0" rtlCol="0" anchor="t">
            <a:spAutoFit/>
          </a:bodyPr>
          <a:lstStyle/>
          <a:p>
            <a:pPr marL="669072" lvl="1" indent="-334536" algn="l">
              <a:lnSpc>
                <a:spcPts val="4649"/>
              </a:lnSpc>
              <a:buFont typeface="Arial"/>
              <a:buChar char="•"/>
            </a:pPr>
            <a:r>
              <a:rPr lang="en-GB" sz="3098" spc="29">
                <a:solidFill>
                  <a:srgbClr val="FFFFFF"/>
                </a:solidFill>
                <a:latin typeface="Arial"/>
              </a:rPr>
              <a:t>Heating is usually the most significant energy cost in a workplace, accounting for up to 40% of energy use in a non-domestic building.</a:t>
            </a:r>
          </a:p>
          <a:p>
            <a:pPr marL="669072" lvl="1" indent="-334536" algn="l">
              <a:lnSpc>
                <a:spcPts val="4649"/>
              </a:lnSpc>
              <a:buFont typeface="Arial"/>
              <a:buChar char="•"/>
            </a:pPr>
            <a:r>
              <a:rPr lang="en-GB" sz="3098" spc="29">
                <a:solidFill>
                  <a:srgbClr val="FFFFFF"/>
                </a:solidFill>
                <a:latin typeface="Arial"/>
              </a:rPr>
              <a:t>Often the improvement measure with the most different options </a:t>
            </a:r>
          </a:p>
          <a:p>
            <a:pPr marL="669072" lvl="1" indent="-334536" algn="l">
              <a:lnSpc>
                <a:spcPts val="4649"/>
              </a:lnSpc>
              <a:buFont typeface="Arial"/>
              <a:buChar char="•"/>
            </a:pP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5" name="Picture 4">
            <a:extLst>
              <a:ext uri="{FF2B5EF4-FFF2-40B4-BE49-F238E27FC236}">
                <a16:creationId xmlns:a16="http://schemas.microsoft.com/office/drawing/2014/main" id="{D1423529-DD47-AA92-62FC-58D9280AC3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14300"/>
            <a:ext cx="10287000" cy="10287000"/>
          </a:xfrm>
          <a:prstGeom prst="rect">
            <a:avLst/>
          </a:prstGeom>
        </p:spPr>
      </p:pic>
    </p:spTree>
    <p:extLst>
      <p:ext uri="{BB962C8B-B14F-4D97-AF65-F5344CB8AC3E}">
        <p14:creationId xmlns:p14="http://schemas.microsoft.com/office/powerpoint/2010/main" val="3114453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4" name="TextBox 4"/>
          <p:cNvSpPr txBox="1"/>
          <p:nvPr/>
        </p:nvSpPr>
        <p:spPr>
          <a:xfrm>
            <a:off x="8458354" y="2857500"/>
            <a:ext cx="8061128" cy="6431889"/>
          </a:xfrm>
          <a:prstGeom prst="rect">
            <a:avLst/>
          </a:prstGeom>
        </p:spPr>
        <p:txBody>
          <a:bodyPr lIns="0" tIns="0" rIns="0" bIns="0" rtlCol="0" anchor="t">
            <a:spAutoFit/>
          </a:bodyPr>
          <a:lstStyle/>
          <a:p>
            <a:pPr marL="791736" lvl="1" indent="-457200" algn="l">
              <a:lnSpc>
                <a:spcPts val="4649"/>
              </a:lnSpc>
              <a:buFont typeface="Arial" panose="020B0604020202020204" pitchFamily="34" charset="0"/>
              <a:buChar char="•"/>
            </a:pPr>
            <a:r>
              <a:rPr lang="en-US" sz="3098" spc="29">
                <a:solidFill>
                  <a:srgbClr val="FFFFFF"/>
                </a:solidFill>
                <a:latin typeface="Arial"/>
              </a:rPr>
              <a:t>By replacing old, inefficient gas boilers with new model savings of up to 30% can be achieved. New models need SAP seasonal efficiency rating of c90%</a:t>
            </a:r>
          </a:p>
          <a:p>
            <a:pPr marL="791736" lvl="1" indent="-457200" algn="l">
              <a:lnSpc>
                <a:spcPts val="4649"/>
              </a:lnSpc>
              <a:buFont typeface="Arial" panose="020B0604020202020204" pitchFamily="34" charset="0"/>
              <a:buChar char="•"/>
            </a:pPr>
            <a:r>
              <a:rPr lang="en-US" sz="3098" spc="29">
                <a:solidFill>
                  <a:srgbClr val="FFFFFF"/>
                </a:solidFill>
                <a:latin typeface="Arial"/>
              </a:rPr>
              <a:t> Electric radiators or IR heaters can ‘heat the man, not the space’</a:t>
            </a:r>
          </a:p>
          <a:p>
            <a:pPr marL="791736" lvl="1" indent="-457200" algn="l">
              <a:lnSpc>
                <a:spcPts val="4649"/>
              </a:lnSpc>
              <a:buFont typeface="Arial" panose="020B0604020202020204" pitchFamily="34" charset="0"/>
              <a:buChar char="•"/>
            </a:pPr>
            <a:r>
              <a:rPr lang="en-US" sz="3098" spc="29" err="1">
                <a:solidFill>
                  <a:srgbClr val="FFFFFF"/>
                </a:solidFill>
                <a:latin typeface="Arial"/>
              </a:rPr>
              <a:t>Destratifcation</a:t>
            </a:r>
            <a:r>
              <a:rPr lang="en-US" sz="3098" spc="29">
                <a:solidFill>
                  <a:srgbClr val="FFFFFF"/>
                </a:solidFill>
                <a:latin typeface="Arial"/>
              </a:rPr>
              <a:t> fans can reduce heat consumption by 20% in industrial units where space heaters are used</a:t>
            </a:r>
          </a:p>
          <a:p>
            <a:pPr marL="791736" lvl="1" indent="-457200" algn="l">
              <a:lnSpc>
                <a:spcPts val="4649"/>
              </a:lnSpc>
              <a:buFont typeface="Arial" panose="020B0604020202020204" pitchFamily="34" charset="0"/>
              <a:buChar char="•"/>
            </a:pPr>
            <a:r>
              <a:rPr lang="en-US" sz="3098" spc="29">
                <a:solidFill>
                  <a:srgbClr val="FFFFFF"/>
                </a:solidFill>
                <a:latin typeface="Arial"/>
              </a:rPr>
              <a:t>Heat pumps are significantly more efficient, especially if used with solar PV</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5" name="Picture 4" descr="A group of heaters and a heater&#10;&#10;Description automatically generated">
            <a:extLst>
              <a:ext uri="{FF2B5EF4-FFF2-40B4-BE49-F238E27FC236}">
                <a16:creationId xmlns:a16="http://schemas.microsoft.com/office/drawing/2014/main" id="{DC812B93-512F-E560-CCFD-46DF91FC69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526958"/>
            <a:ext cx="8534400" cy="8534400"/>
          </a:xfrm>
          <a:prstGeom prst="rect">
            <a:avLst/>
          </a:prstGeom>
        </p:spPr>
      </p:pic>
    </p:spTree>
    <p:extLst>
      <p:ext uri="{BB962C8B-B14F-4D97-AF65-F5344CB8AC3E}">
        <p14:creationId xmlns:p14="http://schemas.microsoft.com/office/powerpoint/2010/main" val="3001540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533400" y="422197"/>
            <a:ext cx="9538710" cy="522451"/>
          </a:xfrm>
          <a:prstGeom prst="rect">
            <a:avLst/>
          </a:prstGeom>
        </p:spPr>
        <p:txBody>
          <a:bodyPr lIns="0" tIns="0" rIns="0" bIns="0" rtlCol="0" anchor="t">
            <a:spAutoFit/>
          </a:bodyPr>
          <a:lstStyle/>
          <a:p>
            <a:pPr algn="l">
              <a:lnSpc>
                <a:spcPts val="4419"/>
              </a:lnSpc>
            </a:pPr>
            <a:r>
              <a:rPr lang="en-US" sz="3399" spc="339">
                <a:solidFill>
                  <a:schemeClr val="bg1"/>
                </a:solidFill>
                <a:latin typeface="Arial Bold"/>
              </a:rPr>
              <a:t>Example:</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Rectangle 1">
            <a:extLst>
              <a:ext uri="{FF2B5EF4-FFF2-40B4-BE49-F238E27FC236}">
                <a16:creationId xmlns:a16="http://schemas.microsoft.com/office/drawing/2014/main" id="{3DB63D3B-9661-0BFE-1020-04F202AF25D6}"/>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75618315-D445-82EA-C51F-2CB7D01E52B8}"/>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 name="Table 3">
            <a:extLst>
              <a:ext uri="{FF2B5EF4-FFF2-40B4-BE49-F238E27FC236}">
                <a16:creationId xmlns:a16="http://schemas.microsoft.com/office/drawing/2014/main" id="{4433B4A5-5EBD-51B0-F202-2F35F8C65451}"/>
              </a:ext>
            </a:extLst>
          </p:cNvPr>
          <p:cNvGraphicFramePr>
            <a:graphicFrameLocks noGrp="1"/>
          </p:cNvGraphicFramePr>
          <p:nvPr>
            <p:extLst>
              <p:ext uri="{D42A27DB-BD31-4B8C-83A1-F6EECF244321}">
                <p14:modId xmlns:p14="http://schemas.microsoft.com/office/powerpoint/2010/main" val="4213004080"/>
              </p:ext>
            </p:extLst>
          </p:nvPr>
        </p:nvGraphicFramePr>
        <p:xfrm>
          <a:off x="3048000" y="3009900"/>
          <a:ext cx="12192000" cy="2529840"/>
        </p:xfrm>
        <a:graphic>
          <a:graphicData uri="http://schemas.openxmlformats.org/drawingml/2006/table">
            <a:tbl>
              <a:tblPr firstRow="1" bandRow="1">
                <a:tableStyleId>{2A488322-F2BA-4B5B-9748-0D474271808F}</a:tableStyleId>
              </a:tblPr>
              <a:tblGrid>
                <a:gridCol w="2438400">
                  <a:extLst>
                    <a:ext uri="{9D8B030D-6E8A-4147-A177-3AD203B41FA5}">
                      <a16:colId xmlns:a16="http://schemas.microsoft.com/office/drawing/2014/main" val="3436064260"/>
                    </a:ext>
                  </a:extLst>
                </a:gridCol>
                <a:gridCol w="2438400">
                  <a:extLst>
                    <a:ext uri="{9D8B030D-6E8A-4147-A177-3AD203B41FA5}">
                      <a16:colId xmlns:a16="http://schemas.microsoft.com/office/drawing/2014/main" val="1087320515"/>
                    </a:ext>
                  </a:extLst>
                </a:gridCol>
                <a:gridCol w="2438400">
                  <a:extLst>
                    <a:ext uri="{9D8B030D-6E8A-4147-A177-3AD203B41FA5}">
                      <a16:colId xmlns:a16="http://schemas.microsoft.com/office/drawing/2014/main" val="1506893164"/>
                    </a:ext>
                  </a:extLst>
                </a:gridCol>
                <a:gridCol w="2438400">
                  <a:extLst>
                    <a:ext uri="{9D8B030D-6E8A-4147-A177-3AD203B41FA5}">
                      <a16:colId xmlns:a16="http://schemas.microsoft.com/office/drawing/2014/main" val="3866597097"/>
                    </a:ext>
                  </a:extLst>
                </a:gridCol>
                <a:gridCol w="2438400">
                  <a:extLst>
                    <a:ext uri="{9D8B030D-6E8A-4147-A177-3AD203B41FA5}">
                      <a16:colId xmlns:a16="http://schemas.microsoft.com/office/drawing/2014/main" val="67888588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Measure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project cost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annual savings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Payback period excl. funding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Carbon saving (tCO2e)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450399"/>
                  </a:ext>
                </a:extLst>
              </a:tr>
              <a:tr h="370840">
                <a:tc>
                  <a:txBody>
                    <a:bodyPr/>
                    <a:lstStyle/>
                    <a:p>
                      <a:r>
                        <a:rPr lang="en-GB" sz="2400">
                          <a:effectLst/>
                          <a:latin typeface="Arial" panose="020B0604020202020204" pitchFamily="34" charset="0"/>
                          <a:cs typeface="Arial" panose="020B0604020202020204" pitchFamily="34" charset="0"/>
                        </a:rPr>
                        <a:t>High efficiency boiler</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£15,545.00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£1958.93</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8 years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10.87</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59829339"/>
                  </a:ext>
                </a:extLst>
              </a:tr>
            </a:tbl>
          </a:graphicData>
        </a:graphic>
      </p:graphicFrame>
    </p:spTree>
    <p:extLst>
      <p:ext uri="{BB962C8B-B14F-4D97-AF65-F5344CB8AC3E}">
        <p14:creationId xmlns:p14="http://schemas.microsoft.com/office/powerpoint/2010/main" val="2755002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609600" y="876300"/>
            <a:ext cx="9538710" cy="522451"/>
          </a:xfrm>
          <a:prstGeom prst="rect">
            <a:avLst/>
          </a:prstGeom>
        </p:spPr>
        <p:txBody>
          <a:bodyPr lIns="0" tIns="0" rIns="0" bIns="0" rtlCol="0" anchor="t">
            <a:spAutoFit/>
          </a:bodyPr>
          <a:lstStyle/>
          <a:p>
            <a:pPr algn="l">
              <a:lnSpc>
                <a:spcPts val="4419"/>
              </a:lnSpc>
            </a:pPr>
            <a:r>
              <a:rPr lang="en-US" sz="3399" spc="339">
                <a:solidFill>
                  <a:srgbClr val="309F9F"/>
                </a:solidFill>
                <a:latin typeface="Arial Bold"/>
              </a:rPr>
              <a:t>Example: Margaret Hills</a:t>
            </a:r>
          </a:p>
        </p:txBody>
      </p:sp>
      <p:sp>
        <p:nvSpPr>
          <p:cNvPr id="6" name="TextBox 6"/>
          <p:cNvSpPr txBox="1"/>
          <p:nvPr/>
        </p:nvSpPr>
        <p:spPr>
          <a:xfrm>
            <a:off x="567999" y="1425369"/>
            <a:ext cx="16871445" cy="3329116"/>
          </a:xfrm>
          <a:prstGeom prst="rect">
            <a:avLst/>
          </a:prstGeom>
        </p:spPr>
        <p:txBody>
          <a:bodyPr wrap="square" lIns="0" tIns="0" rIns="0" bIns="0" rtlCol="0" anchor="t">
            <a:spAutoFit/>
          </a:bodyPr>
          <a:lstStyle/>
          <a:p>
            <a:pPr algn="l">
              <a:lnSpc>
                <a:spcPts val="4350"/>
              </a:lnSpc>
            </a:pPr>
            <a:r>
              <a:rPr lang="en-GB" sz="2900" spc="29">
                <a:solidFill>
                  <a:srgbClr val="FFFFFF"/>
                </a:solidFill>
                <a:latin typeface="Arial Light"/>
              </a:rPr>
              <a:t> Margaret Hills, a health food store based in Kenilworth, and Protek Engineering a manufacturing company, based in </a:t>
            </a:r>
            <a:r>
              <a:rPr lang="en-GB" sz="2900" spc="29" err="1">
                <a:solidFill>
                  <a:srgbClr val="FFFFFF"/>
                </a:solidFill>
                <a:latin typeface="Arial Light"/>
              </a:rPr>
              <a:t>Bidford</a:t>
            </a:r>
            <a:r>
              <a:rPr lang="en-GB" sz="2900" spc="29">
                <a:solidFill>
                  <a:srgbClr val="FFFFFF"/>
                </a:solidFill>
                <a:latin typeface="Arial Light"/>
              </a:rPr>
              <a:t>-on-Avon, have also been awarded grants of £2,544 and £3,220.</a:t>
            </a:r>
          </a:p>
          <a:p>
            <a:pPr algn="l">
              <a:lnSpc>
                <a:spcPts val="4350"/>
              </a:lnSpc>
            </a:pPr>
            <a:endParaRPr lang="en-GB" sz="2900" spc="29">
              <a:solidFill>
                <a:srgbClr val="FFFFFF"/>
              </a:solidFill>
              <a:latin typeface="Arial Light"/>
            </a:endParaRPr>
          </a:p>
          <a:p>
            <a:pPr algn="ctr">
              <a:lnSpc>
                <a:spcPts val="4350"/>
              </a:lnSpc>
            </a:pPr>
            <a:r>
              <a:rPr lang="en-GB" sz="2900" spc="29">
                <a:solidFill>
                  <a:srgbClr val="FFFFFF"/>
                </a:solidFill>
                <a:latin typeface="Arial Light"/>
              </a:rPr>
              <a:t>Improvements made to their lighting and heating systems will allow each one of these SMEs to slash the cost of their energy bills by almost </a:t>
            </a:r>
            <a:r>
              <a:rPr lang="en-GB" sz="4000" spc="29">
                <a:solidFill>
                  <a:schemeClr val="accent6"/>
                </a:solidFill>
                <a:latin typeface="Arial Light"/>
              </a:rPr>
              <a:t>£2,500 </a:t>
            </a:r>
            <a:r>
              <a:rPr lang="en-GB" sz="2900" spc="29">
                <a:solidFill>
                  <a:srgbClr val="FFFFFF"/>
                </a:solidFill>
                <a:latin typeface="Arial Light"/>
              </a:rPr>
              <a:t>a year.</a:t>
            </a:r>
          </a:p>
          <a:p>
            <a:pPr algn="l">
              <a:lnSpc>
                <a:spcPts val="4350"/>
              </a:lnSpc>
            </a:pPr>
            <a:endParaRPr lang="en-GB" sz="2900" spc="29">
              <a:solidFill>
                <a:srgbClr val="FFFFFF"/>
              </a:solidFill>
              <a:latin typeface="Arial Light"/>
            </a:endParaRP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pic>
        <p:nvPicPr>
          <p:cNvPr id="7" name="Picture 6">
            <a:extLst>
              <a:ext uri="{FF2B5EF4-FFF2-40B4-BE49-F238E27FC236}">
                <a16:creationId xmlns:a16="http://schemas.microsoft.com/office/drawing/2014/main" id="{3BEC05ED-65E0-7142-7D22-EB80D7E991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29200" y="4374188"/>
            <a:ext cx="7949045" cy="5181600"/>
          </a:xfrm>
          <a:prstGeom prst="rect">
            <a:avLst/>
          </a:prstGeom>
        </p:spPr>
      </p:pic>
    </p:spTree>
    <p:extLst>
      <p:ext uri="{BB962C8B-B14F-4D97-AF65-F5344CB8AC3E}">
        <p14:creationId xmlns:p14="http://schemas.microsoft.com/office/powerpoint/2010/main" val="3050169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609600" y="876300"/>
            <a:ext cx="9538710" cy="522451"/>
          </a:xfrm>
          <a:prstGeom prst="rect">
            <a:avLst/>
          </a:prstGeom>
        </p:spPr>
        <p:txBody>
          <a:bodyPr lIns="0" tIns="0" rIns="0" bIns="0" rtlCol="0" anchor="t">
            <a:spAutoFit/>
          </a:bodyPr>
          <a:lstStyle/>
          <a:p>
            <a:pPr algn="l">
              <a:lnSpc>
                <a:spcPts val="4419"/>
              </a:lnSpc>
            </a:pPr>
            <a:r>
              <a:rPr lang="en-US" sz="3399" spc="339">
                <a:solidFill>
                  <a:srgbClr val="309F9F"/>
                </a:solidFill>
                <a:latin typeface="Arial Bold"/>
              </a:rPr>
              <a:t>Example: Catering Equipment Ltd </a:t>
            </a:r>
          </a:p>
        </p:txBody>
      </p:sp>
      <p:sp>
        <p:nvSpPr>
          <p:cNvPr id="6" name="TextBox 6"/>
          <p:cNvSpPr txBox="1"/>
          <p:nvPr/>
        </p:nvSpPr>
        <p:spPr>
          <a:xfrm>
            <a:off x="567999" y="1425369"/>
            <a:ext cx="11090601" cy="5586145"/>
          </a:xfrm>
          <a:prstGeom prst="rect">
            <a:avLst/>
          </a:prstGeom>
        </p:spPr>
        <p:txBody>
          <a:bodyPr wrap="square" lIns="0" tIns="0" rIns="0" bIns="0" rtlCol="0" anchor="t">
            <a:spAutoFit/>
          </a:bodyPr>
          <a:lstStyle/>
          <a:p>
            <a:pPr algn="l">
              <a:lnSpc>
                <a:spcPts val="4350"/>
              </a:lnSpc>
            </a:pPr>
            <a:r>
              <a:rPr lang="en-GB" sz="2900" spc="29">
                <a:solidFill>
                  <a:srgbClr val="FFFFFF"/>
                </a:solidFill>
                <a:latin typeface="Arial Light"/>
              </a:rPr>
              <a:t>Catering Equipment Ltd moved from 5,000 </a:t>
            </a:r>
            <a:r>
              <a:rPr lang="en-GB" sz="2900" spc="29" err="1">
                <a:solidFill>
                  <a:srgbClr val="FFFFFF"/>
                </a:solidFill>
                <a:latin typeface="Arial Light"/>
              </a:rPr>
              <a:t>sq</a:t>
            </a:r>
            <a:r>
              <a:rPr lang="en-GB" sz="2900" spc="29">
                <a:solidFill>
                  <a:srgbClr val="FFFFFF"/>
                </a:solidFill>
                <a:latin typeface="Arial Light"/>
              </a:rPr>
              <a:t> ft premises in </a:t>
            </a:r>
            <a:r>
              <a:rPr lang="en-GB" sz="2900" spc="29" err="1">
                <a:solidFill>
                  <a:srgbClr val="FFFFFF"/>
                </a:solidFill>
                <a:latin typeface="Arial Light"/>
              </a:rPr>
              <a:t>Tyseley</a:t>
            </a:r>
            <a:r>
              <a:rPr lang="en-GB" sz="2900" spc="29">
                <a:solidFill>
                  <a:srgbClr val="FFFFFF"/>
                </a:solidFill>
                <a:latin typeface="Arial Light"/>
              </a:rPr>
              <a:t>, Birmingham, to a 25,000 </a:t>
            </a:r>
            <a:r>
              <a:rPr lang="en-GB" sz="2900" spc="29" err="1">
                <a:solidFill>
                  <a:srgbClr val="FFFFFF"/>
                </a:solidFill>
                <a:latin typeface="Arial Light"/>
              </a:rPr>
              <a:t>sq</a:t>
            </a:r>
            <a:r>
              <a:rPr lang="en-GB" sz="2900" spc="29">
                <a:solidFill>
                  <a:srgbClr val="FFFFFF"/>
                </a:solidFill>
                <a:latin typeface="Arial Light"/>
              </a:rPr>
              <a:t> ft unit in Grendon Road, Polesworth, in May 2019. Catering Equipment Ltd invested £8,800 at its new premises supported by an additional £3,500 Green Business Programme grant.</a:t>
            </a:r>
          </a:p>
          <a:p>
            <a:pPr algn="l">
              <a:lnSpc>
                <a:spcPts val="4350"/>
              </a:lnSpc>
            </a:pPr>
            <a:endParaRPr lang="en-GB" sz="2900" spc="29">
              <a:solidFill>
                <a:srgbClr val="FFFFFF"/>
              </a:solidFill>
              <a:latin typeface="Arial Light"/>
            </a:endParaRPr>
          </a:p>
          <a:p>
            <a:pPr algn="l">
              <a:lnSpc>
                <a:spcPts val="4350"/>
              </a:lnSpc>
            </a:pPr>
            <a:r>
              <a:rPr lang="en-GB" sz="2900" spc="29">
                <a:solidFill>
                  <a:srgbClr val="FFFFFF"/>
                </a:solidFill>
                <a:latin typeface="Arial Light"/>
              </a:rPr>
              <a:t>Improvements made:</a:t>
            </a:r>
          </a:p>
          <a:p>
            <a:pPr marL="457200" indent="-457200" algn="l">
              <a:lnSpc>
                <a:spcPts val="4350"/>
              </a:lnSpc>
              <a:buFont typeface="Arial" panose="020B0604020202020204" pitchFamily="34" charset="0"/>
              <a:buChar char="•"/>
            </a:pPr>
            <a:r>
              <a:rPr lang="en-GB" sz="2900" spc="29">
                <a:solidFill>
                  <a:srgbClr val="FFFFFF"/>
                </a:solidFill>
                <a:latin typeface="Arial Light"/>
              </a:rPr>
              <a:t>A new combination boiler</a:t>
            </a:r>
          </a:p>
          <a:p>
            <a:pPr marL="457200" indent="-457200" algn="l">
              <a:lnSpc>
                <a:spcPts val="4350"/>
              </a:lnSpc>
              <a:buFont typeface="Arial" panose="020B0604020202020204" pitchFamily="34" charset="0"/>
              <a:buChar char="•"/>
            </a:pPr>
            <a:r>
              <a:rPr lang="en-GB" sz="2900" spc="29">
                <a:solidFill>
                  <a:srgbClr val="FFFFFF"/>
                </a:solidFill>
                <a:latin typeface="Arial Light"/>
              </a:rPr>
              <a:t>Air conditioning units </a:t>
            </a:r>
          </a:p>
          <a:p>
            <a:pPr marL="457200" indent="-457200" algn="l">
              <a:lnSpc>
                <a:spcPts val="4350"/>
              </a:lnSpc>
              <a:buFont typeface="Arial" panose="020B0604020202020204" pitchFamily="34" charset="0"/>
              <a:buChar char="•"/>
            </a:pPr>
            <a:r>
              <a:rPr lang="en-GB" sz="2900" spc="29">
                <a:solidFill>
                  <a:srgbClr val="FFFFFF"/>
                </a:solidFill>
                <a:latin typeface="Arial Light"/>
              </a:rPr>
              <a:t>Radiant heater</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pic>
        <p:nvPicPr>
          <p:cNvPr id="3" name="Picture 2" descr="A person looking at a machine&#10;&#10;Description automatically generated">
            <a:extLst>
              <a:ext uri="{FF2B5EF4-FFF2-40B4-BE49-F238E27FC236}">
                <a16:creationId xmlns:a16="http://schemas.microsoft.com/office/drawing/2014/main" id="{50A37115-56F4-3EE7-70CE-3AA62E3160D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658600" y="342900"/>
            <a:ext cx="6425148" cy="3581400"/>
          </a:xfrm>
          <a:prstGeom prst="rect">
            <a:avLst/>
          </a:prstGeom>
        </p:spPr>
      </p:pic>
      <p:sp>
        <p:nvSpPr>
          <p:cNvPr id="4" name="TextBox 3">
            <a:extLst>
              <a:ext uri="{FF2B5EF4-FFF2-40B4-BE49-F238E27FC236}">
                <a16:creationId xmlns:a16="http://schemas.microsoft.com/office/drawing/2014/main" id="{BC158ACD-0BE8-0247-1E54-068A9544C29A}"/>
              </a:ext>
            </a:extLst>
          </p:cNvPr>
          <p:cNvSpPr txBox="1"/>
          <p:nvPr/>
        </p:nvSpPr>
        <p:spPr>
          <a:xfrm>
            <a:off x="1600200" y="7658100"/>
            <a:ext cx="13976757" cy="1415772"/>
          </a:xfrm>
          <a:prstGeom prst="rect">
            <a:avLst/>
          </a:prstGeom>
          <a:noFill/>
        </p:spPr>
        <p:txBody>
          <a:bodyPr wrap="square" rtlCol="0">
            <a:spAutoFit/>
          </a:bodyPr>
          <a:lstStyle/>
          <a:p>
            <a:pPr algn="ctr"/>
            <a:r>
              <a:rPr lang="en-GB" sz="2800" spc="29">
                <a:solidFill>
                  <a:srgbClr val="FFFFFF"/>
                </a:solidFill>
                <a:latin typeface="Arial Light"/>
              </a:rPr>
              <a:t>These lead to around </a:t>
            </a:r>
            <a:r>
              <a:rPr lang="en-GB" sz="4000" spc="29">
                <a:solidFill>
                  <a:schemeClr val="accent6"/>
                </a:solidFill>
                <a:latin typeface="Arial Light"/>
              </a:rPr>
              <a:t>47.3</a:t>
            </a:r>
            <a:r>
              <a:rPr lang="en-GB" sz="2800" spc="29">
                <a:solidFill>
                  <a:srgbClr val="FFFFFF"/>
                </a:solidFill>
                <a:latin typeface="Arial Light"/>
              </a:rPr>
              <a:t> tonnes of carbon dioxide emission savings per year and reduced energy costs. </a:t>
            </a:r>
          </a:p>
          <a:p>
            <a:endParaRPr lang="en-GB"/>
          </a:p>
        </p:txBody>
      </p:sp>
    </p:spTree>
    <p:extLst>
      <p:ext uri="{BB962C8B-B14F-4D97-AF65-F5344CB8AC3E}">
        <p14:creationId xmlns:p14="http://schemas.microsoft.com/office/powerpoint/2010/main" val="805189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Machinery</a:t>
            </a:r>
          </a:p>
        </p:txBody>
      </p:sp>
      <p:sp>
        <p:nvSpPr>
          <p:cNvPr id="4" name="TextBox 4"/>
          <p:cNvSpPr txBox="1"/>
          <p:nvPr/>
        </p:nvSpPr>
        <p:spPr>
          <a:xfrm>
            <a:off x="8458354" y="2857500"/>
            <a:ext cx="8061128" cy="2302553"/>
          </a:xfrm>
          <a:prstGeom prst="rect">
            <a:avLst/>
          </a:prstGeom>
        </p:spPr>
        <p:txBody>
          <a:bodyPr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Replace machinery with more efficient model, both in terms of energy consumption and productivity </a:t>
            </a:r>
          </a:p>
          <a:p>
            <a:pPr marL="669072" lvl="1" indent="-334536" algn="l">
              <a:lnSpc>
                <a:spcPts val="4649"/>
              </a:lnSpc>
              <a:buFont typeface="Arial"/>
              <a:buChar char="•"/>
            </a:pPr>
            <a:r>
              <a:rPr lang="en-US" sz="3098" spc="29">
                <a:solidFill>
                  <a:srgbClr val="FFFFFF"/>
                </a:solidFill>
                <a:latin typeface="Arial"/>
              </a:rPr>
              <a:t>Improve manufacturing processes </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6" name="Picture 5" descr="A white icon with a black background&#10;&#10;Description automatically generated">
            <a:extLst>
              <a:ext uri="{FF2B5EF4-FFF2-40B4-BE49-F238E27FC236}">
                <a16:creationId xmlns:a16="http://schemas.microsoft.com/office/drawing/2014/main" id="{229B3B4B-5E2F-B9CD-47E9-CFD8BA3CAE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266700"/>
            <a:ext cx="10285714" cy="10285714"/>
          </a:xfrm>
          <a:prstGeom prst="rect">
            <a:avLst/>
          </a:prstGeom>
        </p:spPr>
      </p:pic>
    </p:spTree>
    <p:extLst>
      <p:ext uri="{BB962C8B-B14F-4D97-AF65-F5344CB8AC3E}">
        <p14:creationId xmlns:p14="http://schemas.microsoft.com/office/powerpoint/2010/main" val="261931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609600" y="876300"/>
            <a:ext cx="9538710" cy="1086708"/>
          </a:xfrm>
          <a:prstGeom prst="rect">
            <a:avLst/>
          </a:prstGeom>
        </p:spPr>
        <p:txBody>
          <a:bodyPr lIns="0" tIns="0" rIns="0" bIns="0" rtlCol="0" anchor="t">
            <a:spAutoFit/>
          </a:bodyPr>
          <a:lstStyle/>
          <a:p>
            <a:pPr algn="l">
              <a:lnSpc>
                <a:spcPts val="4419"/>
              </a:lnSpc>
            </a:pPr>
            <a:r>
              <a:rPr lang="en-US" sz="3399" spc="339">
                <a:solidFill>
                  <a:srgbClr val="309F9F"/>
                </a:solidFill>
                <a:latin typeface="Arial Bold"/>
              </a:rPr>
              <a:t>Example: Area 51 Design and </a:t>
            </a:r>
            <a:r>
              <a:rPr lang="en-US" sz="3399" spc="339" err="1">
                <a:solidFill>
                  <a:srgbClr val="309F9F"/>
                </a:solidFill>
                <a:latin typeface="Arial Bold"/>
              </a:rPr>
              <a:t>Sarginsons</a:t>
            </a:r>
            <a:r>
              <a:rPr lang="en-US" sz="3399" spc="339">
                <a:solidFill>
                  <a:srgbClr val="309F9F"/>
                </a:solidFill>
                <a:latin typeface="Arial Bold"/>
              </a:rPr>
              <a:t> </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aphicFrame>
        <p:nvGraphicFramePr>
          <p:cNvPr id="2" name="Table 6">
            <a:extLst>
              <a:ext uri="{FF2B5EF4-FFF2-40B4-BE49-F238E27FC236}">
                <a16:creationId xmlns:a16="http://schemas.microsoft.com/office/drawing/2014/main" id="{FE698642-4054-989D-62CC-E57BB7C42751}"/>
              </a:ext>
            </a:extLst>
          </p:cNvPr>
          <p:cNvGraphicFramePr>
            <a:graphicFrameLocks noGrp="1"/>
          </p:cNvGraphicFramePr>
          <p:nvPr>
            <p:extLst>
              <p:ext uri="{D42A27DB-BD31-4B8C-83A1-F6EECF244321}">
                <p14:modId xmlns:p14="http://schemas.microsoft.com/office/powerpoint/2010/main" val="602413414"/>
              </p:ext>
            </p:extLst>
          </p:nvPr>
        </p:nvGraphicFramePr>
        <p:xfrm>
          <a:off x="3124200" y="2476500"/>
          <a:ext cx="12192000" cy="3022600"/>
        </p:xfrm>
        <a:graphic>
          <a:graphicData uri="http://schemas.openxmlformats.org/drawingml/2006/table">
            <a:tbl>
              <a:tblPr firstRow="1" bandRow="1">
                <a:tableStyleId>{93296810-A885-4BE3-A3E7-6D5BEEA58F35}</a:tableStyleId>
              </a:tblPr>
              <a:tblGrid>
                <a:gridCol w="6096000">
                  <a:extLst>
                    <a:ext uri="{9D8B030D-6E8A-4147-A177-3AD203B41FA5}">
                      <a16:colId xmlns:a16="http://schemas.microsoft.com/office/drawing/2014/main" val="1755202221"/>
                    </a:ext>
                  </a:extLst>
                </a:gridCol>
                <a:gridCol w="6096000">
                  <a:extLst>
                    <a:ext uri="{9D8B030D-6E8A-4147-A177-3AD203B41FA5}">
                      <a16:colId xmlns:a16="http://schemas.microsoft.com/office/drawing/2014/main" val="3758710447"/>
                    </a:ext>
                  </a:extLst>
                </a:gridCol>
              </a:tblGrid>
              <a:tr h="370840">
                <a:tc>
                  <a:txBody>
                    <a:bodyPr/>
                    <a:lstStyle/>
                    <a:p>
                      <a:r>
                        <a:rPr lang="en-GB"/>
                        <a:t>Area 51 Design </a:t>
                      </a:r>
                    </a:p>
                  </a:txBody>
                  <a:tcPr/>
                </a:tc>
                <a:tc>
                  <a:txBody>
                    <a:bodyPr/>
                    <a:lstStyle/>
                    <a:p>
                      <a:r>
                        <a:rPr lang="en-GB" err="1"/>
                        <a:t>Sarginsons</a:t>
                      </a:r>
                      <a:r>
                        <a:rPr lang="en-GB"/>
                        <a:t> </a:t>
                      </a:r>
                    </a:p>
                  </a:txBody>
                  <a:tcPr/>
                </a:tc>
                <a:extLst>
                  <a:ext uri="{0D108BD9-81ED-4DB2-BD59-A6C34878D82A}">
                    <a16:rowId xmlns:a16="http://schemas.microsoft.com/office/drawing/2014/main" val="3184379151"/>
                  </a:ext>
                </a:extLst>
              </a:tr>
              <a:tr h="370840">
                <a:tc>
                  <a:txBody>
                    <a:bodyPr/>
                    <a:lstStyle/>
                    <a:p>
                      <a:r>
                        <a:rPr lang="en-GB" sz="1800" kern="1200">
                          <a:solidFill>
                            <a:schemeClr val="dk1"/>
                          </a:solidFill>
                          <a:effectLst/>
                          <a:latin typeface="+mn-lt"/>
                          <a:ea typeface="+mn-ea"/>
                          <a:cs typeface="+mn-cs"/>
                        </a:rPr>
                        <a:t>Area 51 Design has been supplying creative props, décor, entertainment and shows for over 20 years from its 10,000 </a:t>
                      </a:r>
                      <a:r>
                        <a:rPr lang="en-GB" sz="1800" kern="1200" err="1">
                          <a:solidFill>
                            <a:schemeClr val="dk1"/>
                          </a:solidFill>
                          <a:effectLst/>
                          <a:latin typeface="+mn-lt"/>
                          <a:ea typeface="+mn-ea"/>
                          <a:cs typeface="+mn-cs"/>
                        </a:rPr>
                        <a:t>sq</a:t>
                      </a:r>
                      <a:r>
                        <a:rPr lang="en-GB" sz="1800" kern="1200">
                          <a:solidFill>
                            <a:schemeClr val="dk1"/>
                          </a:solidFill>
                          <a:effectLst/>
                          <a:latin typeface="+mn-lt"/>
                          <a:ea typeface="+mn-ea"/>
                          <a:cs typeface="+mn-cs"/>
                        </a:rPr>
                        <a:t> ft base on the Hurley Hall Industrial Estate in Atherstone Lane, Hurley. </a:t>
                      </a:r>
                      <a:endParaRPr lang="en-GB"/>
                    </a:p>
                  </a:txBody>
                  <a:tcPr/>
                </a:tc>
                <a:tc>
                  <a:txBody>
                    <a:bodyPr/>
                    <a:lstStyle/>
                    <a:p>
                      <a:r>
                        <a:rPr lang="en-GB" sz="1800" kern="1200" err="1">
                          <a:solidFill>
                            <a:schemeClr val="dk1"/>
                          </a:solidFill>
                          <a:effectLst/>
                          <a:latin typeface="+mn-lt"/>
                          <a:ea typeface="+mn-ea"/>
                          <a:cs typeface="+mn-cs"/>
                        </a:rPr>
                        <a:t>Sarginsons</a:t>
                      </a:r>
                      <a:r>
                        <a:rPr lang="en-GB" sz="1800" kern="1200">
                          <a:solidFill>
                            <a:schemeClr val="dk1"/>
                          </a:solidFill>
                          <a:effectLst/>
                          <a:latin typeface="+mn-lt"/>
                          <a:ea typeface="+mn-ea"/>
                          <a:cs typeface="+mn-cs"/>
                        </a:rPr>
                        <a:t> Industries Ltd is a lightweight castings business based in Coventry, supplying products for a range of major companies - such as Aston Martin and Jaguar Land Rover. </a:t>
                      </a:r>
                      <a:endParaRPr lang="en-GB"/>
                    </a:p>
                  </a:txBody>
                  <a:tcPr/>
                </a:tc>
                <a:extLst>
                  <a:ext uri="{0D108BD9-81ED-4DB2-BD59-A6C34878D82A}">
                    <a16:rowId xmlns:a16="http://schemas.microsoft.com/office/drawing/2014/main" val="43177570"/>
                  </a:ext>
                </a:extLst>
              </a:tr>
              <a:tr h="370840">
                <a:tc>
                  <a:txBody>
                    <a:bodyPr/>
                    <a:lstStyle/>
                    <a:p>
                      <a:r>
                        <a:rPr lang="en-GB" sz="1800" kern="1200">
                          <a:solidFill>
                            <a:schemeClr val="dk1"/>
                          </a:solidFill>
                          <a:effectLst/>
                          <a:latin typeface="+mn-lt"/>
                          <a:ea typeface="+mn-ea"/>
                          <a:cs typeface="+mn-cs"/>
                        </a:rPr>
                        <a:t>Area 51 Design successfully applied for a grant of £12,702 towards an energy efficient CNC lathe and </a:t>
                      </a:r>
                      <a:r>
                        <a:rPr lang="en-GB" sz="1800" kern="1200" err="1">
                          <a:solidFill>
                            <a:schemeClr val="dk1"/>
                          </a:solidFill>
                          <a:effectLst/>
                          <a:latin typeface="+mn-lt"/>
                          <a:ea typeface="+mn-ea"/>
                          <a:cs typeface="+mn-cs"/>
                        </a:rPr>
                        <a:t>Polurea</a:t>
                      </a:r>
                      <a:r>
                        <a:rPr lang="en-GB" sz="1800" kern="1200">
                          <a:solidFill>
                            <a:schemeClr val="dk1"/>
                          </a:solidFill>
                          <a:effectLst/>
                          <a:latin typeface="+mn-lt"/>
                          <a:ea typeface="+mn-ea"/>
                          <a:cs typeface="+mn-cs"/>
                        </a:rPr>
                        <a:t> Spray Gun as well as the installation of LED lighting.</a:t>
                      </a:r>
                      <a:endParaRPr lang="en-GB"/>
                    </a:p>
                  </a:txBody>
                  <a:tcPr/>
                </a:tc>
                <a:tc>
                  <a:txBody>
                    <a:bodyPr/>
                    <a:lstStyle/>
                    <a:p>
                      <a:r>
                        <a:rPr lang="en-GB" sz="1800" kern="1200">
                          <a:solidFill>
                            <a:schemeClr val="dk1"/>
                          </a:solidFill>
                          <a:effectLst/>
                          <a:latin typeface="+mn-lt"/>
                          <a:ea typeface="+mn-ea"/>
                          <a:cs typeface="+mn-cs"/>
                        </a:rPr>
                        <a:t>The company has invested £130,000 in new energy efficiency measures. he measures installed include two new gas furnaces, a new air compressor system, a power factor correction capacity along with new LED lighting across its facility, designed to dramatically reduce carbon footprint</a:t>
                      </a:r>
                      <a:endParaRPr lang="en-GB"/>
                    </a:p>
                  </a:txBody>
                  <a:tcPr/>
                </a:tc>
                <a:extLst>
                  <a:ext uri="{0D108BD9-81ED-4DB2-BD59-A6C34878D82A}">
                    <a16:rowId xmlns:a16="http://schemas.microsoft.com/office/drawing/2014/main" val="393214410"/>
                  </a:ext>
                </a:extLst>
              </a:tr>
            </a:tbl>
          </a:graphicData>
        </a:graphic>
      </p:graphicFrame>
      <p:sp>
        <p:nvSpPr>
          <p:cNvPr id="7" name="TextBox 6">
            <a:extLst>
              <a:ext uri="{FF2B5EF4-FFF2-40B4-BE49-F238E27FC236}">
                <a16:creationId xmlns:a16="http://schemas.microsoft.com/office/drawing/2014/main" id="{7C8C10FF-7770-58DB-7482-0E9064F603F2}"/>
              </a:ext>
            </a:extLst>
          </p:cNvPr>
          <p:cNvSpPr txBox="1"/>
          <p:nvPr/>
        </p:nvSpPr>
        <p:spPr>
          <a:xfrm>
            <a:off x="4648200" y="6297960"/>
            <a:ext cx="3700115" cy="707886"/>
          </a:xfrm>
          <a:prstGeom prst="rect">
            <a:avLst/>
          </a:prstGeom>
          <a:noFill/>
        </p:spPr>
        <p:txBody>
          <a:bodyPr wrap="none" rtlCol="0">
            <a:spAutoFit/>
          </a:bodyPr>
          <a:lstStyle/>
          <a:p>
            <a:r>
              <a:rPr lang="en-GB" sz="4000">
                <a:solidFill>
                  <a:schemeClr val="accent6"/>
                </a:solidFill>
                <a:latin typeface="Arial" panose="020B0604020202020204" pitchFamily="34" charset="0"/>
                <a:cs typeface="Arial" panose="020B0604020202020204" pitchFamily="34" charset="0"/>
              </a:rPr>
              <a:t>- 61 </a:t>
            </a:r>
            <a:r>
              <a:rPr lang="en-GB">
                <a:solidFill>
                  <a:schemeClr val="bg1"/>
                </a:solidFill>
                <a:latin typeface="Arial" panose="020B0604020202020204" pitchFamily="34" charset="0"/>
                <a:cs typeface="Arial" panose="020B0604020202020204" pitchFamily="34" charset="0"/>
              </a:rPr>
              <a:t>Tonnes carbon per year </a:t>
            </a:r>
          </a:p>
        </p:txBody>
      </p:sp>
      <p:sp>
        <p:nvSpPr>
          <p:cNvPr id="8" name="TextBox 7">
            <a:extLst>
              <a:ext uri="{FF2B5EF4-FFF2-40B4-BE49-F238E27FC236}">
                <a16:creationId xmlns:a16="http://schemas.microsoft.com/office/drawing/2014/main" id="{D19D3FD0-488B-42CD-4023-08C31C30A750}"/>
              </a:ext>
            </a:extLst>
          </p:cNvPr>
          <p:cNvSpPr txBox="1"/>
          <p:nvPr/>
        </p:nvSpPr>
        <p:spPr>
          <a:xfrm>
            <a:off x="10287000" y="6352302"/>
            <a:ext cx="3845925" cy="707886"/>
          </a:xfrm>
          <a:prstGeom prst="rect">
            <a:avLst/>
          </a:prstGeom>
          <a:noFill/>
        </p:spPr>
        <p:txBody>
          <a:bodyPr wrap="none" rtlCol="0">
            <a:spAutoFit/>
          </a:bodyPr>
          <a:lstStyle/>
          <a:p>
            <a:r>
              <a:rPr lang="en-GB" sz="4000">
                <a:solidFill>
                  <a:schemeClr val="accent6"/>
                </a:solidFill>
                <a:latin typeface="Arial" panose="020B0604020202020204" pitchFamily="34" charset="0"/>
                <a:cs typeface="Arial" panose="020B0604020202020204" pitchFamily="34" charset="0"/>
              </a:rPr>
              <a:t>£4,600 </a:t>
            </a:r>
            <a:r>
              <a:rPr lang="en-GB">
                <a:solidFill>
                  <a:schemeClr val="bg1"/>
                </a:solidFill>
                <a:latin typeface="Arial" panose="020B0604020202020204" pitchFamily="34" charset="0"/>
                <a:cs typeface="Arial" panose="020B0604020202020204" pitchFamily="34" charset="0"/>
              </a:rPr>
              <a:t>Savings Per month</a:t>
            </a:r>
          </a:p>
        </p:txBody>
      </p:sp>
      <p:sp>
        <p:nvSpPr>
          <p:cNvPr id="10" name="Arrow: Down 9">
            <a:extLst>
              <a:ext uri="{FF2B5EF4-FFF2-40B4-BE49-F238E27FC236}">
                <a16:creationId xmlns:a16="http://schemas.microsoft.com/office/drawing/2014/main" id="{30150754-250A-031F-8F35-CDE2F94CB012}"/>
              </a:ext>
            </a:extLst>
          </p:cNvPr>
          <p:cNvSpPr/>
          <p:nvPr/>
        </p:nvSpPr>
        <p:spPr>
          <a:xfrm>
            <a:off x="5867400" y="5753100"/>
            <a:ext cx="1219200" cy="70788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60DE9451-6EAE-6599-0089-09B00AC3DB18}"/>
              </a:ext>
            </a:extLst>
          </p:cNvPr>
          <p:cNvSpPr/>
          <p:nvPr/>
        </p:nvSpPr>
        <p:spPr>
          <a:xfrm>
            <a:off x="11600362" y="5753100"/>
            <a:ext cx="1219200" cy="70788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8853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Air compressor </a:t>
            </a:r>
          </a:p>
        </p:txBody>
      </p:sp>
      <p:sp>
        <p:nvSpPr>
          <p:cNvPr id="4" name="TextBox 4"/>
          <p:cNvSpPr txBox="1"/>
          <p:nvPr/>
        </p:nvSpPr>
        <p:spPr>
          <a:xfrm>
            <a:off x="8458354" y="2857500"/>
            <a:ext cx="8762846" cy="6431889"/>
          </a:xfrm>
          <a:prstGeom prst="rect">
            <a:avLst/>
          </a:prstGeom>
        </p:spPr>
        <p:txBody>
          <a:bodyPr wrap="square"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 Variable speed compressors are significantly more efficient than traditional models </a:t>
            </a:r>
          </a:p>
          <a:p>
            <a:pPr marL="669072" lvl="1" indent="-334536" algn="l">
              <a:lnSpc>
                <a:spcPts val="4649"/>
              </a:lnSpc>
              <a:buFont typeface="Arial"/>
              <a:buChar char="•"/>
            </a:pPr>
            <a:r>
              <a:rPr lang="en-GB" sz="3200">
                <a:solidFill>
                  <a:schemeClr val="bg1"/>
                </a:solidFill>
                <a:latin typeface="Arial" panose="020B0604020202020204" pitchFamily="34" charset="0"/>
                <a:cs typeface="Arial" panose="020B0604020202020204" pitchFamily="34" charset="0"/>
              </a:rPr>
              <a:t>Leakages are the most significant source of energy waste in older compressed air systems, with a leakage point as small as 3mm costing an estimated £980/week in wasted energy.</a:t>
            </a:r>
            <a:endParaRPr lang="en-US" sz="3098" spc="29">
              <a:solidFill>
                <a:schemeClr val="bg1"/>
              </a:solidFill>
              <a:latin typeface="Arial" panose="020B0604020202020204" pitchFamily="34" charset="0"/>
              <a:cs typeface="Arial" panose="020B0604020202020204" pitchFamily="34" charset="0"/>
            </a:endParaRPr>
          </a:p>
          <a:p>
            <a:pPr marL="669072" lvl="1" indent="-334536" algn="l">
              <a:lnSpc>
                <a:spcPts val="4649"/>
              </a:lnSpc>
              <a:buFont typeface="Arial"/>
              <a:buChar char="•"/>
            </a:pPr>
            <a:r>
              <a:rPr lang="en-GB" sz="3200">
                <a:solidFill>
                  <a:schemeClr val="bg1"/>
                </a:solidFill>
                <a:latin typeface="Arial" panose="020B0604020202020204" pitchFamily="34" charset="0"/>
                <a:cs typeface="Arial" panose="020B0604020202020204" pitchFamily="34" charset="0"/>
              </a:rPr>
              <a:t>If compressors are left running unloaded after working hours, they still use as much as 25% of the energy consumed at full load.</a:t>
            </a:r>
            <a:endParaRPr lang="en-US" sz="3098" spc="29">
              <a:solidFill>
                <a:schemeClr val="bg1"/>
              </a:solidFill>
              <a:latin typeface="Arial" panose="020B0604020202020204" pitchFamily="34" charset="0"/>
              <a:cs typeface="Arial" panose="020B0604020202020204" pitchFamily="34" charset="0"/>
            </a:endParaRPr>
          </a:p>
          <a:p>
            <a:pPr marL="669072" lvl="1" indent="-334536" algn="l">
              <a:lnSpc>
                <a:spcPts val="4649"/>
              </a:lnSpc>
              <a:buFont typeface="Arial"/>
              <a:buChar char="•"/>
            </a:pP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6" name="Picture 5" descr="A blue tank with a black background&#10;&#10;Description automatically generated">
            <a:extLst>
              <a:ext uri="{FF2B5EF4-FFF2-40B4-BE49-F238E27FC236}">
                <a16:creationId xmlns:a16="http://schemas.microsoft.com/office/drawing/2014/main" id="{E38FC4D3-5EC7-E090-D887-264B80845D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419100"/>
            <a:ext cx="10285714" cy="10285714"/>
          </a:xfrm>
          <a:prstGeom prst="rect">
            <a:avLst/>
          </a:prstGeom>
        </p:spPr>
      </p:pic>
    </p:spTree>
    <p:extLst>
      <p:ext uri="{BB962C8B-B14F-4D97-AF65-F5344CB8AC3E}">
        <p14:creationId xmlns:p14="http://schemas.microsoft.com/office/powerpoint/2010/main" val="25475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260348"/>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On Today's Agenda</a:t>
            </a:r>
          </a:p>
        </p:txBody>
      </p:sp>
      <p:sp>
        <p:nvSpPr>
          <p:cNvPr id="3" name="TextBox 3"/>
          <p:cNvSpPr txBox="1"/>
          <p:nvPr/>
        </p:nvSpPr>
        <p:spPr>
          <a:xfrm>
            <a:off x="8458354" y="1984248"/>
            <a:ext cx="8096357" cy="638313"/>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Discussion Points</a:t>
            </a:r>
          </a:p>
        </p:txBody>
      </p:sp>
      <p:sp>
        <p:nvSpPr>
          <p:cNvPr id="4" name="TextBox 4"/>
          <p:cNvSpPr txBox="1"/>
          <p:nvPr/>
        </p:nvSpPr>
        <p:spPr>
          <a:xfrm>
            <a:off x="8458354" y="2857500"/>
            <a:ext cx="8061128" cy="6431889"/>
          </a:xfrm>
          <a:prstGeom prst="rect">
            <a:avLst/>
          </a:prstGeom>
        </p:spPr>
        <p:txBody>
          <a:bodyPr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About me: Jonathan Howl</a:t>
            </a:r>
          </a:p>
          <a:p>
            <a:pPr marL="669072" lvl="1" indent="-334536" algn="l">
              <a:lnSpc>
                <a:spcPts val="4649"/>
              </a:lnSpc>
              <a:buFont typeface="Arial"/>
              <a:buChar char="•"/>
            </a:pPr>
            <a:r>
              <a:rPr lang="en-US" sz="3098" spc="29">
                <a:solidFill>
                  <a:srgbClr val="FFFFFF"/>
                </a:solidFill>
                <a:latin typeface="Arial"/>
              </a:rPr>
              <a:t>Why is carbon reduction needed for SMEs?</a:t>
            </a:r>
          </a:p>
          <a:p>
            <a:pPr marL="669072" lvl="1" indent="-334536" algn="l">
              <a:lnSpc>
                <a:spcPts val="4648"/>
              </a:lnSpc>
              <a:buFont typeface="Arial"/>
              <a:buChar char="•"/>
            </a:pPr>
            <a:r>
              <a:rPr lang="en-GB" sz="3098" spc="27">
                <a:solidFill>
                  <a:srgbClr val="FFFFFF"/>
                </a:solidFill>
                <a:latin typeface="Arial"/>
              </a:rPr>
              <a:t>Energy Audit: The first step towards achieving carbon reduction</a:t>
            </a:r>
          </a:p>
          <a:p>
            <a:pPr marL="669072" lvl="1" indent="-334536" algn="l">
              <a:lnSpc>
                <a:spcPts val="4648"/>
              </a:lnSpc>
              <a:buFont typeface="Arial"/>
              <a:buChar char="•"/>
            </a:pPr>
            <a:r>
              <a:rPr lang="en-GB" sz="3098" spc="27">
                <a:solidFill>
                  <a:srgbClr val="FFFFFF"/>
                </a:solidFill>
                <a:latin typeface="Arial"/>
              </a:rPr>
              <a:t>Energy efficiency measures and examples </a:t>
            </a:r>
          </a:p>
          <a:p>
            <a:pPr marL="669072" lvl="1" indent="-334536" algn="l">
              <a:lnSpc>
                <a:spcPts val="4648"/>
              </a:lnSpc>
              <a:buFont typeface="Arial"/>
              <a:buChar char="•"/>
            </a:pPr>
            <a:r>
              <a:rPr lang="en-GB" sz="3098" spc="27">
                <a:solidFill>
                  <a:srgbClr val="FFFFFF"/>
                </a:solidFill>
                <a:latin typeface="Arial"/>
              </a:rPr>
              <a:t>Energy report and cost/carbon savings </a:t>
            </a:r>
          </a:p>
          <a:p>
            <a:pPr marL="669072" lvl="1" indent="-334536" algn="l">
              <a:lnSpc>
                <a:spcPts val="4648"/>
              </a:lnSpc>
              <a:buFont typeface="Arial"/>
              <a:buChar char="•"/>
            </a:pPr>
            <a:r>
              <a:rPr lang="en-GB" sz="3098" spc="27">
                <a:solidFill>
                  <a:srgbClr val="FFFFFF"/>
                </a:solidFill>
                <a:latin typeface="Arial"/>
              </a:rPr>
              <a:t>Decarbonisation Net Zero Programme: Grants and support available </a:t>
            </a:r>
          </a:p>
          <a:p>
            <a:pPr marL="669072" lvl="1" indent="-334536" algn="l">
              <a:lnSpc>
                <a:spcPts val="4648"/>
              </a:lnSpc>
              <a:buFont typeface="Arial"/>
              <a:buChar char="•"/>
            </a:pPr>
            <a:r>
              <a:rPr lang="en-GB" sz="3098" spc="27">
                <a:solidFill>
                  <a:srgbClr val="FFFFFF"/>
                </a:solidFill>
                <a:latin typeface="Arial"/>
              </a:rPr>
              <a:t>Q &amp; A </a:t>
            </a:r>
            <a:endParaRPr lang="en-US" sz="3098" spc="29">
              <a:solidFill>
                <a:srgbClr val="FFFFFF"/>
              </a:solidFill>
              <a:latin typeface="Arial"/>
            </a:endParaRPr>
          </a:p>
        </p:txBody>
      </p:sp>
      <p:grpSp>
        <p:nvGrpSpPr>
          <p:cNvPr id="5" name="Group 5"/>
          <p:cNvGrpSpPr/>
          <p:nvPr/>
        </p:nvGrpSpPr>
        <p:grpSpPr>
          <a:xfrm>
            <a:off x="-556631" y="-364980"/>
            <a:ext cx="8079672" cy="10836588"/>
            <a:chOff x="0" y="0"/>
            <a:chExt cx="10772896" cy="14448784"/>
          </a:xfrm>
        </p:grpSpPr>
        <p:sp>
          <p:nvSpPr>
            <p:cNvPr id="6" name="Freeform 6"/>
            <p:cNvSpPr/>
            <p:nvPr/>
          </p:nvSpPr>
          <p:spPr>
            <a:xfrm>
              <a:off x="0" y="0"/>
              <a:ext cx="10772902" cy="14448789"/>
            </a:xfrm>
            <a:custGeom>
              <a:avLst/>
              <a:gdLst/>
              <a:ahLst/>
              <a:cxnLst/>
              <a:rect l="l" t="t" r="r" b="b"/>
              <a:pathLst>
                <a:path w="10772902" h="14448789">
                  <a:moveTo>
                    <a:pt x="0" y="0"/>
                  </a:moveTo>
                  <a:lnTo>
                    <a:pt x="10772902" y="0"/>
                  </a:lnTo>
                  <a:lnTo>
                    <a:pt x="10772902" y="14448789"/>
                  </a:lnTo>
                  <a:lnTo>
                    <a:pt x="0" y="14448789"/>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533400" y="422197"/>
            <a:ext cx="9538710" cy="522451"/>
          </a:xfrm>
          <a:prstGeom prst="rect">
            <a:avLst/>
          </a:prstGeom>
        </p:spPr>
        <p:txBody>
          <a:bodyPr lIns="0" tIns="0" rIns="0" bIns="0" rtlCol="0" anchor="t">
            <a:spAutoFit/>
          </a:bodyPr>
          <a:lstStyle/>
          <a:p>
            <a:pPr algn="l">
              <a:lnSpc>
                <a:spcPts val="4419"/>
              </a:lnSpc>
            </a:pPr>
            <a:r>
              <a:rPr lang="en-US" sz="3399" spc="339">
                <a:solidFill>
                  <a:schemeClr val="bg1"/>
                </a:solidFill>
                <a:latin typeface="Arial Bold"/>
              </a:rPr>
              <a:t>Example:</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Rectangle 1">
            <a:extLst>
              <a:ext uri="{FF2B5EF4-FFF2-40B4-BE49-F238E27FC236}">
                <a16:creationId xmlns:a16="http://schemas.microsoft.com/office/drawing/2014/main" id="{3DB63D3B-9661-0BFE-1020-04F202AF25D6}"/>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75618315-D445-82EA-C51F-2CB7D01E52B8}"/>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 name="Table 3">
            <a:extLst>
              <a:ext uri="{FF2B5EF4-FFF2-40B4-BE49-F238E27FC236}">
                <a16:creationId xmlns:a16="http://schemas.microsoft.com/office/drawing/2014/main" id="{4433B4A5-5EBD-51B0-F202-2F35F8C65451}"/>
              </a:ext>
            </a:extLst>
          </p:cNvPr>
          <p:cNvGraphicFramePr>
            <a:graphicFrameLocks noGrp="1"/>
          </p:cNvGraphicFramePr>
          <p:nvPr>
            <p:extLst>
              <p:ext uri="{D42A27DB-BD31-4B8C-83A1-F6EECF244321}">
                <p14:modId xmlns:p14="http://schemas.microsoft.com/office/powerpoint/2010/main" val="508609811"/>
              </p:ext>
            </p:extLst>
          </p:nvPr>
        </p:nvGraphicFramePr>
        <p:xfrm>
          <a:off x="3048000" y="3009900"/>
          <a:ext cx="12192000" cy="2529840"/>
        </p:xfrm>
        <a:graphic>
          <a:graphicData uri="http://schemas.openxmlformats.org/drawingml/2006/table">
            <a:tbl>
              <a:tblPr firstRow="1" bandRow="1">
                <a:tableStyleId>{2A488322-F2BA-4B5B-9748-0D474271808F}</a:tableStyleId>
              </a:tblPr>
              <a:tblGrid>
                <a:gridCol w="2438400">
                  <a:extLst>
                    <a:ext uri="{9D8B030D-6E8A-4147-A177-3AD203B41FA5}">
                      <a16:colId xmlns:a16="http://schemas.microsoft.com/office/drawing/2014/main" val="3436064260"/>
                    </a:ext>
                  </a:extLst>
                </a:gridCol>
                <a:gridCol w="2438400">
                  <a:extLst>
                    <a:ext uri="{9D8B030D-6E8A-4147-A177-3AD203B41FA5}">
                      <a16:colId xmlns:a16="http://schemas.microsoft.com/office/drawing/2014/main" val="1087320515"/>
                    </a:ext>
                  </a:extLst>
                </a:gridCol>
                <a:gridCol w="2438400">
                  <a:extLst>
                    <a:ext uri="{9D8B030D-6E8A-4147-A177-3AD203B41FA5}">
                      <a16:colId xmlns:a16="http://schemas.microsoft.com/office/drawing/2014/main" val="1506893164"/>
                    </a:ext>
                  </a:extLst>
                </a:gridCol>
                <a:gridCol w="2438400">
                  <a:extLst>
                    <a:ext uri="{9D8B030D-6E8A-4147-A177-3AD203B41FA5}">
                      <a16:colId xmlns:a16="http://schemas.microsoft.com/office/drawing/2014/main" val="3866597097"/>
                    </a:ext>
                  </a:extLst>
                </a:gridCol>
                <a:gridCol w="2438400">
                  <a:extLst>
                    <a:ext uri="{9D8B030D-6E8A-4147-A177-3AD203B41FA5}">
                      <a16:colId xmlns:a16="http://schemas.microsoft.com/office/drawing/2014/main" val="67888588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Measure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project cost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annual savings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Payback period excl. funding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Carbon saving (tCO2e)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450399"/>
                  </a:ext>
                </a:extLst>
              </a:tr>
              <a:tr h="370840">
                <a:tc>
                  <a:txBody>
                    <a:bodyPr/>
                    <a:lstStyle/>
                    <a:p>
                      <a:r>
                        <a:rPr lang="en-GB" sz="2400">
                          <a:effectLst/>
                          <a:latin typeface="Arial" panose="020B0604020202020204" pitchFamily="34" charset="0"/>
                          <a:cs typeface="Arial" panose="020B0604020202020204" pitchFamily="34" charset="0"/>
                        </a:rPr>
                        <a:t>Variable speed compressor</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£49,500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£20,500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2.5 years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23.3</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59829339"/>
                  </a:ext>
                </a:extLst>
              </a:tr>
            </a:tbl>
          </a:graphicData>
        </a:graphic>
      </p:graphicFrame>
    </p:spTree>
    <p:extLst>
      <p:ext uri="{BB962C8B-B14F-4D97-AF65-F5344CB8AC3E}">
        <p14:creationId xmlns:p14="http://schemas.microsoft.com/office/powerpoint/2010/main" val="3881434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609600" y="876300"/>
            <a:ext cx="9538710" cy="522451"/>
          </a:xfrm>
          <a:prstGeom prst="rect">
            <a:avLst/>
          </a:prstGeom>
        </p:spPr>
        <p:txBody>
          <a:bodyPr lIns="0" tIns="0" rIns="0" bIns="0" rtlCol="0" anchor="t">
            <a:spAutoFit/>
          </a:bodyPr>
          <a:lstStyle/>
          <a:p>
            <a:pPr algn="l">
              <a:lnSpc>
                <a:spcPts val="4419"/>
              </a:lnSpc>
            </a:pPr>
            <a:r>
              <a:rPr lang="en-US" sz="3399" spc="339">
                <a:solidFill>
                  <a:srgbClr val="309F9F"/>
                </a:solidFill>
                <a:latin typeface="Arial Bold"/>
              </a:rPr>
              <a:t>Example: 3P innovation design</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10">
            <a:extLst>
              <a:ext uri="{FF2B5EF4-FFF2-40B4-BE49-F238E27FC236}">
                <a16:creationId xmlns:a16="http://schemas.microsoft.com/office/drawing/2014/main" id="{5B93D4DC-1324-5776-F890-71285465E67A}"/>
              </a:ext>
            </a:extLst>
          </p:cNvPr>
          <p:cNvSpPr txBox="1"/>
          <p:nvPr/>
        </p:nvSpPr>
        <p:spPr>
          <a:xfrm>
            <a:off x="838200" y="2095500"/>
            <a:ext cx="9846245" cy="6431889"/>
          </a:xfrm>
          <a:prstGeom prst="rect">
            <a:avLst/>
          </a:prstGeom>
        </p:spPr>
        <p:txBody>
          <a:bodyPr lIns="0" tIns="0" rIns="0" bIns="0" rtlCol="0" anchor="t">
            <a:spAutoFit/>
          </a:bodyPr>
          <a:lstStyle/>
          <a:p>
            <a:pPr marL="669288" lvl="1" indent="-334644">
              <a:lnSpc>
                <a:spcPts val="4649"/>
              </a:lnSpc>
              <a:buFont typeface="Arial"/>
              <a:buChar char="•"/>
            </a:pPr>
            <a:r>
              <a:rPr lang="en-GB" sz="3099" spc="30">
                <a:solidFill>
                  <a:srgbClr val="FFFFFF"/>
                </a:solidFill>
                <a:latin typeface="Arial Light"/>
              </a:rPr>
              <a:t>3P innovation design, manufacture and support high-end production equipment and machinery, from lab-scale to commercial scale which allows their clients to launch new products faster and at lower cost, with high productivity and reliability from the start. </a:t>
            </a:r>
          </a:p>
          <a:p>
            <a:pPr marL="669288" lvl="1" indent="-334644">
              <a:lnSpc>
                <a:spcPts val="4649"/>
              </a:lnSpc>
              <a:buFont typeface="Arial"/>
              <a:buChar char="•"/>
            </a:pPr>
            <a:endParaRPr lang="en-GB" sz="3099" spc="30">
              <a:solidFill>
                <a:srgbClr val="FFFFFF"/>
              </a:solidFill>
              <a:latin typeface="Arial Light"/>
            </a:endParaRPr>
          </a:p>
          <a:p>
            <a:pPr marL="669288" lvl="1" indent="-334644">
              <a:lnSpc>
                <a:spcPts val="4649"/>
              </a:lnSpc>
              <a:buFont typeface="Arial"/>
              <a:buChar char="•"/>
            </a:pPr>
            <a:r>
              <a:rPr lang="en-GB" sz="3099" spc="30">
                <a:solidFill>
                  <a:srgbClr val="FFFFFF"/>
                </a:solidFill>
                <a:latin typeface="Arial Light"/>
              </a:rPr>
              <a:t>3P innovation estimates to see a reduction of </a:t>
            </a:r>
            <a:r>
              <a:rPr lang="en-GB" sz="4000" spc="30">
                <a:solidFill>
                  <a:schemeClr val="accent6"/>
                </a:solidFill>
                <a:latin typeface="Arial Light"/>
              </a:rPr>
              <a:t>153.3 tonnes</a:t>
            </a:r>
            <a:r>
              <a:rPr lang="en-GB" sz="3099" spc="30">
                <a:solidFill>
                  <a:srgbClr val="FFFFFF"/>
                </a:solidFill>
                <a:latin typeface="Arial Light"/>
              </a:rPr>
              <a:t> of CO2 emissions per year with </a:t>
            </a:r>
            <a:r>
              <a:rPr lang="en-GB" sz="4000" spc="30">
                <a:solidFill>
                  <a:schemeClr val="accent6"/>
                </a:solidFill>
                <a:latin typeface="Arial Light"/>
              </a:rPr>
              <a:t>290,000kWh</a:t>
            </a:r>
            <a:r>
              <a:rPr lang="en-GB" sz="3099" spc="30">
                <a:solidFill>
                  <a:srgbClr val="FFFFFF"/>
                </a:solidFill>
                <a:latin typeface="Arial Light"/>
              </a:rPr>
              <a:t> of energy usage having been reduced.</a:t>
            </a:r>
            <a:endParaRPr lang="en-US" sz="3099" spc="30">
              <a:solidFill>
                <a:srgbClr val="FFFFFF"/>
              </a:solidFill>
              <a:latin typeface="Arial Light"/>
            </a:endParaRPr>
          </a:p>
        </p:txBody>
      </p:sp>
      <p:pic>
        <p:nvPicPr>
          <p:cNvPr id="6" name="Picture 5" descr="A blue machine in a room&#10;&#10;Description automatically generated">
            <a:extLst>
              <a:ext uri="{FF2B5EF4-FFF2-40B4-BE49-F238E27FC236}">
                <a16:creationId xmlns:a16="http://schemas.microsoft.com/office/drawing/2014/main" id="{06370576-207F-65AE-7C12-4028EB546F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49966" y="4229099"/>
            <a:ext cx="6447434" cy="4298289"/>
          </a:xfrm>
          <a:prstGeom prst="rect">
            <a:avLst/>
          </a:prstGeom>
        </p:spPr>
      </p:pic>
      <p:pic>
        <p:nvPicPr>
          <p:cNvPr id="13" name="Picture 12" descr="A group of people standing in front of a building&#10;&#10;Description automatically generated">
            <a:extLst>
              <a:ext uri="{FF2B5EF4-FFF2-40B4-BE49-F238E27FC236}">
                <a16:creationId xmlns:a16="http://schemas.microsoft.com/office/drawing/2014/main" id="{F4C6041A-AEED-EF0E-2274-BFCAE37C99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40566" y="0"/>
            <a:ext cx="6447434" cy="4297214"/>
          </a:xfrm>
          <a:prstGeom prst="rect">
            <a:avLst/>
          </a:prstGeom>
        </p:spPr>
      </p:pic>
    </p:spTree>
    <p:extLst>
      <p:ext uri="{BB962C8B-B14F-4D97-AF65-F5344CB8AC3E}">
        <p14:creationId xmlns:p14="http://schemas.microsoft.com/office/powerpoint/2010/main" val="451795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Green energy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Solar </a:t>
            </a:r>
            <a:r>
              <a:rPr lang="en-US" sz="3699" spc="273" err="1">
                <a:solidFill>
                  <a:srgbClr val="309F9F"/>
                </a:solidFill>
                <a:latin typeface="Arial Bold"/>
              </a:rPr>
              <a:t>Pv</a:t>
            </a:r>
            <a:endParaRPr lang="en-US" sz="3699" spc="273">
              <a:solidFill>
                <a:srgbClr val="309F9F"/>
              </a:solidFill>
              <a:latin typeface="Arial Bold"/>
            </a:endParaRPr>
          </a:p>
        </p:txBody>
      </p:sp>
      <p:sp>
        <p:nvSpPr>
          <p:cNvPr id="4" name="TextBox 4"/>
          <p:cNvSpPr txBox="1"/>
          <p:nvPr/>
        </p:nvSpPr>
        <p:spPr>
          <a:xfrm>
            <a:off x="8458354" y="2857500"/>
            <a:ext cx="8061128" cy="5255093"/>
          </a:xfrm>
          <a:prstGeom prst="rect">
            <a:avLst/>
          </a:prstGeom>
        </p:spPr>
        <p:txBody>
          <a:bodyPr lIns="0" tIns="0" rIns="0" bIns="0" rtlCol="0" anchor="t">
            <a:spAutoFit/>
          </a:bodyPr>
          <a:lstStyle/>
          <a:p>
            <a:pPr marL="669072" lvl="1" indent="-334536" algn="l">
              <a:lnSpc>
                <a:spcPts val="4649"/>
              </a:lnSpc>
              <a:buFont typeface="Arial"/>
              <a:buChar char="•"/>
            </a:pPr>
            <a:r>
              <a:rPr lang="en-GB" sz="3200" b="0" i="0">
                <a:solidFill>
                  <a:schemeClr val="bg1"/>
                </a:solidFill>
                <a:effectLst/>
                <a:latin typeface="Arial" panose="020B0604020202020204" pitchFamily="34" charset="0"/>
                <a:cs typeface="Arial" panose="020B0604020202020204" pitchFamily="34" charset="0"/>
              </a:rPr>
              <a:t>Typically, each solar panel generates around 200 - 350W of energy in strong sunlight.</a:t>
            </a:r>
            <a:endParaRPr lang="en-US" sz="3098" b="0" i="0" spc="29">
              <a:solidFill>
                <a:schemeClr val="bg1"/>
              </a:solidFill>
              <a:effectLst/>
              <a:latin typeface="Arial" panose="020B0604020202020204" pitchFamily="34" charset="0"/>
              <a:cs typeface="Arial" panose="020B0604020202020204" pitchFamily="34" charset="0"/>
            </a:endParaRPr>
          </a:p>
          <a:p>
            <a:pPr marL="669072" lvl="1" indent="-334536" algn="l">
              <a:lnSpc>
                <a:spcPts val="4649"/>
              </a:lnSpc>
              <a:buFont typeface="Arial"/>
              <a:buChar char="•"/>
            </a:pPr>
            <a:r>
              <a:rPr lang="en-GB" sz="3200" b="0" i="0">
                <a:solidFill>
                  <a:schemeClr val="bg1"/>
                </a:solidFill>
                <a:effectLst/>
                <a:latin typeface="Arial" panose="020B0604020202020204" pitchFamily="34" charset="0"/>
                <a:cs typeface="Arial" panose="020B0604020202020204" pitchFamily="34" charset="0"/>
              </a:rPr>
              <a:t>Solar energy can be one of the most reliable sources of natural energy that you can use to power your business. </a:t>
            </a:r>
            <a:endParaRPr lang="en-US" sz="3098" spc="29">
              <a:solidFill>
                <a:schemeClr val="bg1"/>
              </a:solidFill>
              <a:latin typeface="Arial" panose="020B0604020202020204" pitchFamily="34" charset="0"/>
              <a:cs typeface="Arial" panose="020B0604020202020204" pitchFamily="34" charset="0"/>
            </a:endParaRPr>
          </a:p>
          <a:p>
            <a:pPr marL="669072" lvl="1" indent="-334536" algn="l">
              <a:lnSpc>
                <a:spcPts val="4649"/>
              </a:lnSpc>
              <a:buFont typeface="Arial"/>
              <a:buChar char="•"/>
            </a:pPr>
            <a:r>
              <a:rPr lang="en-GB" sz="3200" b="0" i="0">
                <a:solidFill>
                  <a:schemeClr val="bg1"/>
                </a:solidFill>
                <a:effectLst/>
                <a:latin typeface="Arial" panose="020B0604020202020204" pitchFamily="34" charset="0"/>
                <a:cs typeface="Arial" panose="020B0604020202020204" pitchFamily="34" charset="0"/>
              </a:rPr>
              <a:t>Solar panels generate free and green electricity during the daytime that can be used on-site. </a:t>
            </a:r>
            <a:r>
              <a:rPr lang="en-US" sz="3098" spc="29">
                <a:solidFill>
                  <a:schemeClr val="bg1"/>
                </a:solidFill>
                <a:latin typeface="Arial" panose="020B0604020202020204" pitchFamily="34" charset="0"/>
                <a:cs typeface="Arial" panose="020B0604020202020204" pitchFamily="34" charset="0"/>
              </a:rPr>
              <a:t> </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6" name="Picture 5">
            <a:extLst>
              <a:ext uri="{FF2B5EF4-FFF2-40B4-BE49-F238E27FC236}">
                <a16:creationId xmlns:a16="http://schemas.microsoft.com/office/drawing/2014/main" id="{377F64DC-9D6C-3143-BBF4-40FBA5A34D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257300"/>
            <a:ext cx="10287000" cy="10287000"/>
          </a:xfrm>
          <a:prstGeom prst="rect">
            <a:avLst/>
          </a:prstGeom>
        </p:spPr>
      </p:pic>
    </p:spTree>
    <p:extLst>
      <p:ext uri="{BB962C8B-B14F-4D97-AF65-F5344CB8AC3E}">
        <p14:creationId xmlns:p14="http://schemas.microsoft.com/office/powerpoint/2010/main" val="1458780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609600" y="876300"/>
            <a:ext cx="9538710" cy="522451"/>
          </a:xfrm>
          <a:prstGeom prst="rect">
            <a:avLst/>
          </a:prstGeom>
        </p:spPr>
        <p:txBody>
          <a:bodyPr lIns="0" tIns="0" rIns="0" bIns="0" rtlCol="0" anchor="t">
            <a:spAutoFit/>
          </a:bodyPr>
          <a:lstStyle/>
          <a:p>
            <a:pPr algn="l">
              <a:lnSpc>
                <a:spcPts val="4419"/>
              </a:lnSpc>
            </a:pPr>
            <a:r>
              <a:rPr lang="en-US" sz="3399" spc="339">
                <a:solidFill>
                  <a:srgbClr val="309F9F"/>
                </a:solidFill>
                <a:latin typeface="Arial Bold"/>
              </a:rPr>
              <a:t>Example: GRM Consulting </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10">
            <a:extLst>
              <a:ext uri="{FF2B5EF4-FFF2-40B4-BE49-F238E27FC236}">
                <a16:creationId xmlns:a16="http://schemas.microsoft.com/office/drawing/2014/main" id="{5B93D4DC-1324-5776-F890-71285465E67A}"/>
              </a:ext>
            </a:extLst>
          </p:cNvPr>
          <p:cNvSpPr txBox="1"/>
          <p:nvPr/>
        </p:nvSpPr>
        <p:spPr>
          <a:xfrm>
            <a:off x="838200" y="2095500"/>
            <a:ext cx="9846245" cy="7611699"/>
          </a:xfrm>
          <a:prstGeom prst="rect">
            <a:avLst/>
          </a:prstGeom>
        </p:spPr>
        <p:txBody>
          <a:bodyPr lIns="0" tIns="0" rIns="0" bIns="0" rtlCol="0" anchor="t">
            <a:spAutoFit/>
          </a:bodyPr>
          <a:lstStyle/>
          <a:p>
            <a:pPr marL="669288" lvl="1" indent="-334644">
              <a:lnSpc>
                <a:spcPts val="4649"/>
              </a:lnSpc>
              <a:buFont typeface="Arial"/>
              <a:buChar char="•"/>
            </a:pPr>
            <a:r>
              <a:rPr lang="en-GB" sz="3099" spc="30">
                <a:solidFill>
                  <a:srgbClr val="FFFFFF"/>
                </a:solidFill>
                <a:latin typeface="Arial Light"/>
              </a:rPr>
              <a:t>GRM Consulting, a small design engineering consultancy based in Leamington started their Net Zero journey in early 2021 when they pledged to become carbon neutral by 2040. The support offered to GRM Consulting consisted of a free energy and resource efficiency audit and a grant worth £10,000 towards the cost of a new LED lighting system, roof over-cladding and a solar PV system.  </a:t>
            </a:r>
          </a:p>
          <a:p>
            <a:pPr marL="669288" lvl="1" indent="-334644">
              <a:lnSpc>
                <a:spcPts val="4649"/>
              </a:lnSpc>
              <a:buFont typeface="Arial"/>
              <a:buChar char="•"/>
            </a:pPr>
            <a:r>
              <a:rPr lang="en-GB" sz="3099" spc="30">
                <a:solidFill>
                  <a:srgbClr val="FFFFFF"/>
                </a:solidFill>
                <a:latin typeface="Arial Light"/>
              </a:rPr>
              <a:t>These improvements will help the firm save over </a:t>
            </a:r>
            <a:r>
              <a:rPr lang="en-GB" sz="4000" spc="30">
                <a:solidFill>
                  <a:schemeClr val="accent6"/>
                </a:solidFill>
                <a:latin typeface="Arial Light"/>
              </a:rPr>
              <a:t>£5,000 </a:t>
            </a:r>
            <a:r>
              <a:rPr lang="en-GB" sz="3099" spc="30">
                <a:solidFill>
                  <a:srgbClr val="FFFFFF"/>
                </a:solidFill>
                <a:latin typeface="Arial Light"/>
              </a:rPr>
              <a:t>a year in the costs of energy bills and reduce their carbon footprint by over nine tonnes of CO2 emissions per year. </a:t>
            </a:r>
            <a:endParaRPr lang="en-US" sz="3099" spc="30">
              <a:solidFill>
                <a:srgbClr val="FFFFFF"/>
              </a:solidFill>
              <a:latin typeface="Arial Light"/>
            </a:endParaRPr>
          </a:p>
        </p:txBody>
      </p:sp>
      <p:pic>
        <p:nvPicPr>
          <p:cNvPr id="4" name="Picture 3">
            <a:extLst>
              <a:ext uri="{FF2B5EF4-FFF2-40B4-BE49-F238E27FC236}">
                <a16:creationId xmlns:a16="http://schemas.microsoft.com/office/drawing/2014/main" id="{C7EA5B86-2E7D-3E0A-F630-B562A26916D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97697" y="1893564"/>
            <a:ext cx="7338876" cy="6499872"/>
          </a:xfrm>
          <a:prstGeom prst="rect">
            <a:avLst/>
          </a:prstGeom>
        </p:spPr>
      </p:pic>
    </p:spTree>
    <p:extLst>
      <p:ext uri="{BB962C8B-B14F-4D97-AF65-F5344CB8AC3E}">
        <p14:creationId xmlns:p14="http://schemas.microsoft.com/office/powerpoint/2010/main" val="4125867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Management</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err="1">
                <a:solidFill>
                  <a:srgbClr val="309F9F"/>
                </a:solidFill>
                <a:latin typeface="Arial Bold"/>
              </a:rPr>
              <a:t>Behavioural</a:t>
            </a:r>
            <a:r>
              <a:rPr lang="en-US" sz="3699" spc="273">
                <a:solidFill>
                  <a:srgbClr val="309F9F"/>
                </a:solidFill>
                <a:latin typeface="Arial Bold"/>
              </a:rPr>
              <a:t> Changes</a:t>
            </a:r>
          </a:p>
        </p:txBody>
      </p:sp>
      <p:sp>
        <p:nvSpPr>
          <p:cNvPr id="4" name="TextBox 4"/>
          <p:cNvSpPr txBox="1"/>
          <p:nvPr/>
        </p:nvSpPr>
        <p:spPr>
          <a:xfrm>
            <a:off x="304800" y="2171700"/>
            <a:ext cx="17602200" cy="8201604"/>
          </a:xfrm>
          <a:prstGeom prst="rect">
            <a:avLst/>
          </a:prstGeom>
        </p:spPr>
        <p:txBody>
          <a:bodyPr wrap="square" lIns="0" tIns="0" rIns="0" bIns="0" rtlCol="0" anchor="t">
            <a:spAutoFit/>
          </a:bodyPr>
          <a:lstStyle/>
          <a:p>
            <a:pPr marL="334536" lvl="1" algn="l">
              <a:lnSpc>
                <a:spcPts val="4649"/>
              </a:lnSpc>
            </a:pPr>
            <a:r>
              <a:rPr lang="en-GB" sz="3098" spc="29">
                <a:solidFill>
                  <a:srgbClr val="FFFFFF"/>
                </a:solidFill>
                <a:latin typeface="Arial"/>
              </a:rPr>
              <a:t>The Carbon Trust estimate that companies can save up to 10% on energy costs by no cost measures. Good housekeeping measures which include:</a:t>
            </a:r>
          </a:p>
          <a:p>
            <a:pPr marL="334536" lvl="1" algn="l">
              <a:lnSpc>
                <a:spcPts val="4649"/>
              </a:lnSpc>
            </a:pPr>
            <a:endParaRPr lang="en-GB" sz="3098" spc="29">
              <a:solidFill>
                <a:srgbClr val="FFFFFF"/>
              </a:solidFill>
              <a:latin typeface="Arial"/>
            </a:endParaRPr>
          </a:p>
          <a:p>
            <a:pPr marL="669072" lvl="1" indent="-334536" algn="l">
              <a:lnSpc>
                <a:spcPts val="4649"/>
              </a:lnSpc>
              <a:buFont typeface="Arial"/>
              <a:buChar char="•"/>
            </a:pPr>
            <a:r>
              <a:rPr lang="en-GB" sz="3098" spc="29">
                <a:solidFill>
                  <a:srgbClr val="FFFFFF"/>
                </a:solidFill>
                <a:latin typeface="Arial"/>
              </a:rPr>
              <a:t>Ensure all lights are switched off when not in use</a:t>
            </a:r>
          </a:p>
          <a:p>
            <a:pPr marL="669072" lvl="1" indent="-334536" algn="l">
              <a:lnSpc>
                <a:spcPts val="4649"/>
              </a:lnSpc>
              <a:buFont typeface="Arial"/>
              <a:buChar char="•"/>
            </a:pPr>
            <a:r>
              <a:rPr lang="en-GB" sz="3098" spc="29">
                <a:solidFill>
                  <a:srgbClr val="FFFFFF"/>
                </a:solidFill>
                <a:latin typeface="Arial"/>
              </a:rPr>
              <a:t>Ensure all PCs and monitors are switched off when</a:t>
            </a:r>
          </a:p>
          <a:p>
            <a:pPr marL="334536" lvl="1" algn="l">
              <a:lnSpc>
                <a:spcPts val="4649"/>
              </a:lnSpc>
            </a:pPr>
            <a:r>
              <a:rPr lang="en-GB" sz="3098" spc="29">
                <a:solidFill>
                  <a:srgbClr val="FFFFFF"/>
                </a:solidFill>
                <a:latin typeface="Arial"/>
              </a:rPr>
              <a:t>   not in use (at the plug).</a:t>
            </a:r>
          </a:p>
          <a:p>
            <a:pPr marL="791736" lvl="1" indent="-457200" algn="l">
              <a:lnSpc>
                <a:spcPts val="4649"/>
              </a:lnSpc>
              <a:buFont typeface="Arial" panose="020B0604020202020204" pitchFamily="34" charset="0"/>
              <a:buChar char="•"/>
            </a:pPr>
            <a:r>
              <a:rPr lang="en-GB" sz="3098" spc="29">
                <a:solidFill>
                  <a:srgbClr val="FFFFFF"/>
                </a:solidFill>
                <a:latin typeface="Arial"/>
              </a:rPr>
              <a:t>Switch drinks fridges off fully at the plug when not required</a:t>
            </a:r>
          </a:p>
          <a:p>
            <a:pPr marL="334536" lvl="1" algn="l">
              <a:lnSpc>
                <a:spcPts val="4649"/>
              </a:lnSpc>
            </a:pPr>
            <a:r>
              <a:rPr lang="en-GB" sz="3098" spc="29">
                <a:solidFill>
                  <a:srgbClr val="FFFFFF"/>
                </a:solidFill>
                <a:latin typeface="Arial"/>
              </a:rPr>
              <a:t>    (a timer switch could be installed to bring the contents </a:t>
            </a:r>
          </a:p>
          <a:p>
            <a:pPr marL="334536" lvl="1" algn="l">
              <a:lnSpc>
                <a:spcPts val="4649"/>
              </a:lnSpc>
            </a:pPr>
            <a:r>
              <a:rPr lang="en-GB" sz="3098" spc="29">
                <a:solidFill>
                  <a:srgbClr val="FFFFFF"/>
                </a:solidFill>
                <a:latin typeface="Arial"/>
              </a:rPr>
              <a:t>    back up to temperature when required for customers).</a:t>
            </a:r>
          </a:p>
          <a:p>
            <a:pPr marL="334536" lvl="1" algn="l">
              <a:lnSpc>
                <a:spcPts val="4649"/>
              </a:lnSpc>
            </a:pPr>
            <a:endParaRPr lang="en-GB" sz="3098" spc="29">
              <a:solidFill>
                <a:srgbClr val="FFFFFF"/>
              </a:solidFill>
              <a:latin typeface="Arial"/>
            </a:endParaRPr>
          </a:p>
          <a:p>
            <a:pPr marL="791736" lvl="1" indent="-457200" algn="l">
              <a:lnSpc>
                <a:spcPts val="4649"/>
              </a:lnSpc>
              <a:buFont typeface="Arial" panose="020B0604020202020204" pitchFamily="34" charset="0"/>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10" name="Picture 9" descr="A hand turning on a light switch&#10;&#10;Description automatically generated">
            <a:extLst>
              <a:ext uri="{FF2B5EF4-FFF2-40B4-BE49-F238E27FC236}">
                <a16:creationId xmlns:a16="http://schemas.microsoft.com/office/drawing/2014/main" id="{A75045AF-FB59-492B-6C5F-F39FAA531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3870" y="3294357"/>
            <a:ext cx="6400800" cy="6400800"/>
          </a:xfrm>
          <a:prstGeom prst="rect">
            <a:avLst/>
          </a:prstGeom>
        </p:spPr>
      </p:pic>
    </p:spTree>
    <p:extLst>
      <p:ext uri="{BB962C8B-B14F-4D97-AF65-F5344CB8AC3E}">
        <p14:creationId xmlns:p14="http://schemas.microsoft.com/office/powerpoint/2010/main" val="4067250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Management</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err="1">
                <a:solidFill>
                  <a:srgbClr val="309F9F"/>
                </a:solidFill>
                <a:latin typeface="Arial Bold"/>
              </a:rPr>
              <a:t>Behavioural</a:t>
            </a:r>
            <a:r>
              <a:rPr lang="en-US" sz="3699" spc="273">
                <a:solidFill>
                  <a:srgbClr val="309F9F"/>
                </a:solidFill>
                <a:latin typeface="Arial Bold"/>
              </a:rPr>
              <a:t> Changes</a:t>
            </a:r>
          </a:p>
        </p:txBody>
      </p:sp>
      <p:sp>
        <p:nvSpPr>
          <p:cNvPr id="4" name="TextBox 4"/>
          <p:cNvSpPr txBox="1"/>
          <p:nvPr/>
        </p:nvSpPr>
        <p:spPr>
          <a:xfrm>
            <a:off x="304800" y="2171700"/>
            <a:ext cx="8096357" cy="6431889"/>
          </a:xfrm>
          <a:prstGeom prst="rect">
            <a:avLst/>
          </a:prstGeom>
        </p:spPr>
        <p:txBody>
          <a:bodyPr wrap="square" lIns="0" tIns="0" rIns="0" bIns="0" rtlCol="0" anchor="t">
            <a:spAutoFit/>
          </a:bodyPr>
          <a:lstStyle/>
          <a:p>
            <a:pPr marL="669072" lvl="1" indent="-334536" algn="l">
              <a:lnSpc>
                <a:spcPts val="4649"/>
              </a:lnSpc>
              <a:buFont typeface="Arial"/>
              <a:buChar char="•"/>
            </a:pPr>
            <a:r>
              <a:rPr lang="en-GB" sz="3098" spc="29">
                <a:solidFill>
                  <a:srgbClr val="FFFFFF"/>
                </a:solidFill>
                <a:latin typeface="Arial"/>
              </a:rPr>
              <a:t>Ensure external doors are closed when not in use – This is to prevent heat escaping through the open doors. </a:t>
            </a:r>
          </a:p>
          <a:p>
            <a:pPr marL="669072" lvl="1" indent="-334536" algn="l">
              <a:lnSpc>
                <a:spcPts val="4649"/>
              </a:lnSpc>
              <a:buFont typeface="Arial"/>
              <a:buChar char="•"/>
            </a:pPr>
            <a:r>
              <a:rPr lang="en-GB" sz="3098" spc="29">
                <a:solidFill>
                  <a:srgbClr val="FFFFFF"/>
                </a:solidFill>
                <a:latin typeface="Arial"/>
              </a:rPr>
              <a:t>Move equipment away from radiators as equipment acts as a heat soak.</a:t>
            </a:r>
          </a:p>
          <a:p>
            <a:pPr marL="669072" lvl="1" indent="-334536" algn="l">
              <a:lnSpc>
                <a:spcPts val="4649"/>
              </a:lnSpc>
              <a:buFont typeface="Arial"/>
              <a:buChar char="•"/>
            </a:pPr>
            <a:r>
              <a:rPr lang="en-GB" sz="3098" spc="29">
                <a:solidFill>
                  <a:srgbClr val="FFFFFF"/>
                </a:solidFill>
                <a:latin typeface="Arial"/>
              </a:rPr>
              <a:t>Monitor thermostatic radiator valve settings ‘TRVs’ and reduce settings in unoccupied spaces. </a:t>
            </a:r>
          </a:p>
          <a:p>
            <a:pPr marL="669072" lvl="1" indent="-334536" algn="l">
              <a:lnSpc>
                <a:spcPts val="4649"/>
              </a:lnSpc>
              <a:buFont typeface="Arial"/>
              <a:buChar char="•"/>
            </a:pPr>
            <a:r>
              <a:rPr lang="en-GB" sz="3098" spc="29">
                <a:solidFill>
                  <a:srgbClr val="FFFFFF"/>
                </a:solidFill>
                <a:latin typeface="Arial"/>
              </a:rPr>
              <a:t>Electricity is metered half hourly and data should be available from the electricity supplier. </a:t>
            </a: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6" name="Picture 5" descr="A green sign with white text and a door&#10;&#10;Description automatically generated">
            <a:extLst>
              <a:ext uri="{FF2B5EF4-FFF2-40B4-BE49-F238E27FC236}">
                <a16:creationId xmlns:a16="http://schemas.microsoft.com/office/drawing/2014/main" id="{0DDE9105-2A3D-E529-1A6F-7CE34090DC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406981"/>
            <a:ext cx="10287000" cy="10287000"/>
          </a:xfrm>
          <a:prstGeom prst="rect">
            <a:avLst/>
          </a:prstGeom>
        </p:spPr>
      </p:pic>
    </p:spTree>
    <p:extLst>
      <p:ext uri="{BB962C8B-B14F-4D97-AF65-F5344CB8AC3E}">
        <p14:creationId xmlns:p14="http://schemas.microsoft.com/office/powerpoint/2010/main" val="2025643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Report</a:t>
            </a:r>
          </a:p>
        </p:txBody>
      </p:sp>
      <p:sp>
        <p:nvSpPr>
          <p:cNvPr id="4" name="TextBox 4"/>
          <p:cNvSpPr txBox="1"/>
          <p:nvPr/>
        </p:nvSpPr>
        <p:spPr>
          <a:xfrm>
            <a:off x="304800" y="2171700"/>
            <a:ext cx="8096357" cy="6431889"/>
          </a:xfrm>
          <a:prstGeom prst="rect">
            <a:avLst/>
          </a:prstGeom>
        </p:spPr>
        <p:txBody>
          <a:bodyPr wrap="square"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Allows business to </a:t>
            </a:r>
            <a:r>
              <a:rPr lang="en-US" sz="3098" spc="29" err="1">
                <a:solidFill>
                  <a:srgbClr val="FFFFFF"/>
                </a:solidFill>
                <a:latin typeface="Arial"/>
              </a:rPr>
              <a:t>prioritise</a:t>
            </a:r>
            <a:r>
              <a:rPr lang="en-US" sz="3098" spc="29">
                <a:solidFill>
                  <a:srgbClr val="FFFFFF"/>
                </a:solidFill>
                <a:latin typeface="Arial"/>
              </a:rPr>
              <a:t> measures based on cost savings and business need</a:t>
            </a:r>
          </a:p>
          <a:p>
            <a:pPr marL="669072" lvl="1" indent="-334536" algn="l">
              <a:lnSpc>
                <a:spcPts val="4649"/>
              </a:lnSpc>
              <a:buFont typeface="Arial"/>
              <a:buChar char="•"/>
            </a:pPr>
            <a:r>
              <a:rPr lang="en-US" sz="3098" spc="29">
                <a:solidFill>
                  <a:srgbClr val="FFFFFF"/>
                </a:solidFill>
                <a:latin typeface="Arial"/>
              </a:rPr>
              <a:t>Shows estimated capital costs and paybacks. Business will then need to obtain their own quotes for the work</a:t>
            </a:r>
          </a:p>
          <a:p>
            <a:pPr marL="669072" lvl="1" indent="-334536" algn="l">
              <a:lnSpc>
                <a:spcPts val="4649"/>
              </a:lnSpc>
              <a:buFont typeface="Arial"/>
              <a:buChar char="•"/>
            </a:pPr>
            <a:r>
              <a:rPr lang="en-US" sz="3098" spc="29">
                <a:solidFill>
                  <a:srgbClr val="FFFFFF"/>
                </a:solidFill>
                <a:latin typeface="Arial"/>
              </a:rPr>
              <a:t>Further detail on each recommendation is given</a:t>
            </a:r>
          </a:p>
          <a:p>
            <a:pPr marL="669072" lvl="1" indent="-334536" algn="l">
              <a:lnSpc>
                <a:spcPts val="4649"/>
              </a:lnSpc>
              <a:buFont typeface="Arial"/>
              <a:buChar char="•"/>
            </a:pPr>
            <a:r>
              <a:rPr lang="en-US" sz="3098" spc="29">
                <a:solidFill>
                  <a:srgbClr val="FFFFFF"/>
                </a:solidFill>
                <a:latin typeface="Arial"/>
              </a:rPr>
              <a:t>Business can then engage with chosen suppliers for confirmed costs and expert advice </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graphicFrame>
        <p:nvGraphicFramePr>
          <p:cNvPr id="5" name="Table 5">
            <a:extLst>
              <a:ext uri="{FF2B5EF4-FFF2-40B4-BE49-F238E27FC236}">
                <a16:creationId xmlns:a16="http://schemas.microsoft.com/office/drawing/2014/main" id="{F8CB535A-B29D-D24C-8A9B-64A7BE2400AA}"/>
              </a:ext>
            </a:extLst>
          </p:cNvPr>
          <p:cNvGraphicFramePr>
            <a:graphicFrameLocks noGrp="1"/>
          </p:cNvGraphicFramePr>
          <p:nvPr>
            <p:extLst>
              <p:ext uri="{D42A27DB-BD31-4B8C-83A1-F6EECF244321}">
                <p14:modId xmlns:p14="http://schemas.microsoft.com/office/powerpoint/2010/main" val="624360900"/>
              </p:ext>
            </p:extLst>
          </p:nvPr>
        </p:nvGraphicFramePr>
        <p:xfrm>
          <a:off x="8763000" y="1485900"/>
          <a:ext cx="8686800" cy="6507480"/>
        </p:xfrm>
        <a:graphic>
          <a:graphicData uri="http://schemas.openxmlformats.org/drawingml/2006/table">
            <a:tbl>
              <a:tblPr firstRow="1" bandRow="1">
                <a:tableStyleId>{93296810-A885-4BE3-A3E7-6D5BEEA58F35}</a:tableStyleId>
              </a:tblPr>
              <a:tblGrid>
                <a:gridCol w="1981200">
                  <a:extLst>
                    <a:ext uri="{9D8B030D-6E8A-4147-A177-3AD203B41FA5}">
                      <a16:colId xmlns:a16="http://schemas.microsoft.com/office/drawing/2014/main" val="1822691287"/>
                    </a:ext>
                  </a:extLst>
                </a:gridCol>
                <a:gridCol w="1676400">
                  <a:extLst>
                    <a:ext uri="{9D8B030D-6E8A-4147-A177-3AD203B41FA5}">
                      <a16:colId xmlns:a16="http://schemas.microsoft.com/office/drawing/2014/main" val="1388985366"/>
                    </a:ext>
                  </a:extLst>
                </a:gridCol>
                <a:gridCol w="1981200">
                  <a:extLst>
                    <a:ext uri="{9D8B030D-6E8A-4147-A177-3AD203B41FA5}">
                      <a16:colId xmlns:a16="http://schemas.microsoft.com/office/drawing/2014/main" val="400421944"/>
                    </a:ext>
                  </a:extLst>
                </a:gridCol>
                <a:gridCol w="1752600">
                  <a:extLst>
                    <a:ext uri="{9D8B030D-6E8A-4147-A177-3AD203B41FA5}">
                      <a16:colId xmlns:a16="http://schemas.microsoft.com/office/drawing/2014/main" val="777241295"/>
                    </a:ext>
                  </a:extLst>
                </a:gridCol>
                <a:gridCol w="1295400">
                  <a:extLst>
                    <a:ext uri="{9D8B030D-6E8A-4147-A177-3AD203B41FA5}">
                      <a16:colId xmlns:a16="http://schemas.microsoft.com/office/drawing/2014/main" val="465700140"/>
                    </a:ext>
                  </a:extLst>
                </a:gridCol>
              </a:tblGrid>
              <a:tr h="1388534">
                <a:tc>
                  <a:txBody>
                    <a:bodyPr/>
                    <a:lstStyle/>
                    <a:p>
                      <a:r>
                        <a:rPr lang="en-GB" sz="2400">
                          <a:latin typeface="Arial" panose="020B0604020202020204" pitchFamily="34" charset="0"/>
                          <a:cs typeface="Arial" panose="020B0604020202020204" pitchFamily="34" charset="0"/>
                        </a:rPr>
                        <a:t>Measure </a:t>
                      </a:r>
                    </a:p>
                  </a:txBody>
                  <a:tcPr/>
                </a:tc>
                <a:tc>
                  <a:txBody>
                    <a:bodyPr/>
                    <a:lstStyle/>
                    <a:p>
                      <a:r>
                        <a:rPr lang="en-GB" sz="2400">
                          <a:latin typeface="Arial" panose="020B0604020202020204" pitchFamily="34" charset="0"/>
                          <a:cs typeface="Arial" panose="020B0604020202020204" pitchFamily="34" charset="0"/>
                        </a:rPr>
                        <a:t>Indictive project cost (£)</a:t>
                      </a:r>
                    </a:p>
                  </a:txBody>
                  <a:tcPr/>
                </a:tc>
                <a:tc>
                  <a:txBody>
                    <a:bodyPr/>
                    <a:lstStyle/>
                    <a:p>
                      <a:r>
                        <a:rPr lang="en-GB" sz="2400">
                          <a:latin typeface="Arial" panose="020B0604020202020204" pitchFamily="34" charset="0"/>
                          <a:cs typeface="Arial" panose="020B0604020202020204" pitchFamily="34" charset="0"/>
                        </a:rPr>
                        <a:t>Indicative annual savings (£)</a:t>
                      </a:r>
                    </a:p>
                  </a:txBody>
                  <a:tcPr/>
                </a:tc>
                <a:tc>
                  <a:txBody>
                    <a:bodyPr/>
                    <a:lstStyle/>
                    <a:p>
                      <a:r>
                        <a:rPr lang="en-GB" sz="2400">
                          <a:latin typeface="Arial" panose="020B0604020202020204" pitchFamily="34" charset="0"/>
                          <a:cs typeface="Arial" panose="020B0604020202020204" pitchFamily="34" charset="0"/>
                        </a:rPr>
                        <a:t>Payback excl. funding</a:t>
                      </a:r>
                    </a:p>
                  </a:txBody>
                  <a:tcPr/>
                </a:tc>
                <a:tc>
                  <a:txBody>
                    <a:bodyPr/>
                    <a:lstStyle/>
                    <a:p>
                      <a:r>
                        <a:rPr lang="en-GB" sz="2400">
                          <a:latin typeface="Arial" panose="020B0604020202020204" pitchFamily="34" charset="0"/>
                          <a:cs typeface="Arial" panose="020B0604020202020204" pitchFamily="34" charset="0"/>
                        </a:rPr>
                        <a:t>Carbon saving (tCO2e)</a:t>
                      </a:r>
                    </a:p>
                  </a:txBody>
                  <a:tcPr/>
                </a:tc>
                <a:extLst>
                  <a:ext uri="{0D108BD9-81ED-4DB2-BD59-A6C34878D82A}">
                    <a16:rowId xmlns:a16="http://schemas.microsoft.com/office/drawing/2014/main" val="1514118601"/>
                  </a:ext>
                </a:extLst>
              </a:tr>
              <a:tr h="618068">
                <a:tc>
                  <a:txBody>
                    <a:bodyPr/>
                    <a:lstStyle/>
                    <a:p>
                      <a:r>
                        <a:rPr lang="en-GB" sz="2400">
                          <a:latin typeface="Arial" panose="020B0604020202020204" pitchFamily="34" charset="0"/>
                          <a:cs typeface="Arial" panose="020B0604020202020204" pitchFamily="34" charset="0"/>
                        </a:rPr>
                        <a:t>DG windows</a:t>
                      </a:r>
                    </a:p>
                  </a:txBody>
                  <a:tcPr/>
                </a:tc>
                <a:tc>
                  <a:txBody>
                    <a:bodyPr/>
                    <a:lstStyle/>
                    <a:p>
                      <a:r>
                        <a:rPr lang="en-GB" sz="2400">
                          <a:latin typeface="Arial" panose="020B0604020202020204" pitchFamily="34" charset="0"/>
                          <a:cs typeface="Arial" panose="020B0604020202020204" pitchFamily="34" charset="0"/>
                        </a:rPr>
                        <a:t>£3,000</a:t>
                      </a:r>
                    </a:p>
                  </a:txBody>
                  <a:tcPr/>
                </a:tc>
                <a:tc>
                  <a:txBody>
                    <a:bodyPr/>
                    <a:lstStyle/>
                    <a:p>
                      <a:r>
                        <a:rPr lang="en-GB" sz="2400">
                          <a:latin typeface="Arial" panose="020B0604020202020204" pitchFamily="34" charset="0"/>
                          <a:cs typeface="Arial" panose="020B0604020202020204" pitchFamily="34" charset="0"/>
                        </a:rPr>
                        <a:t>£845</a:t>
                      </a:r>
                    </a:p>
                  </a:txBody>
                  <a:tcPr/>
                </a:tc>
                <a:tc>
                  <a:txBody>
                    <a:bodyPr/>
                    <a:lstStyle/>
                    <a:p>
                      <a:r>
                        <a:rPr lang="en-GB" sz="2400">
                          <a:latin typeface="Arial" panose="020B0604020202020204" pitchFamily="34" charset="0"/>
                          <a:cs typeface="Arial" panose="020B0604020202020204" pitchFamily="34" charset="0"/>
                        </a:rPr>
                        <a:t>3.5 years</a:t>
                      </a:r>
                    </a:p>
                  </a:txBody>
                  <a:tcPr/>
                </a:tc>
                <a:tc>
                  <a:txBody>
                    <a:bodyPr/>
                    <a:lstStyle/>
                    <a:p>
                      <a:r>
                        <a:rPr lang="en-GB" sz="2400">
                          <a:latin typeface="Arial" panose="020B0604020202020204" pitchFamily="34" charset="0"/>
                          <a:cs typeface="Arial" panose="020B0604020202020204" pitchFamily="34" charset="0"/>
                        </a:rPr>
                        <a:t>3.31</a:t>
                      </a:r>
                    </a:p>
                  </a:txBody>
                  <a:tcPr/>
                </a:tc>
                <a:extLst>
                  <a:ext uri="{0D108BD9-81ED-4DB2-BD59-A6C34878D82A}">
                    <a16:rowId xmlns:a16="http://schemas.microsoft.com/office/drawing/2014/main" val="478964881"/>
                  </a:ext>
                </a:extLst>
              </a:tr>
              <a:tr h="533400">
                <a:tc>
                  <a:txBody>
                    <a:bodyPr/>
                    <a:lstStyle/>
                    <a:p>
                      <a:r>
                        <a:rPr lang="en-GB" sz="2400">
                          <a:latin typeface="Arial" panose="020B0604020202020204" pitchFamily="34" charset="0"/>
                          <a:cs typeface="Arial" panose="020B0604020202020204" pitchFamily="34" charset="0"/>
                        </a:rPr>
                        <a:t>Roof insulation</a:t>
                      </a:r>
                    </a:p>
                  </a:txBody>
                  <a:tcPr/>
                </a:tc>
                <a:tc>
                  <a:txBody>
                    <a:bodyPr/>
                    <a:lstStyle/>
                    <a:p>
                      <a:r>
                        <a:rPr lang="en-GB" sz="2400">
                          <a:latin typeface="Arial" panose="020B0604020202020204" pitchFamily="34" charset="0"/>
                          <a:cs typeface="Arial" panose="020B0604020202020204" pitchFamily="34" charset="0"/>
                        </a:rPr>
                        <a:t>£3,000</a:t>
                      </a:r>
                    </a:p>
                  </a:txBody>
                  <a:tcPr/>
                </a:tc>
                <a:tc>
                  <a:txBody>
                    <a:bodyPr/>
                    <a:lstStyle/>
                    <a:p>
                      <a:r>
                        <a:rPr lang="en-GB" sz="2400">
                          <a:latin typeface="Arial" panose="020B0604020202020204" pitchFamily="34" charset="0"/>
                          <a:cs typeface="Arial" panose="020B0604020202020204" pitchFamily="34" charset="0"/>
                        </a:rPr>
                        <a:t>£2,051</a:t>
                      </a:r>
                    </a:p>
                  </a:txBody>
                  <a:tcPr/>
                </a:tc>
                <a:tc>
                  <a:txBody>
                    <a:bodyPr/>
                    <a:lstStyle/>
                    <a:p>
                      <a:r>
                        <a:rPr lang="en-GB" sz="2400">
                          <a:latin typeface="Arial" panose="020B0604020202020204" pitchFamily="34" charset="0"/>
                          <a:cs typeface="Arial" panose="020B0604020202020204" pitchFamily="34" charset="0"/>
                        </a:rPr>
                        <a:t>1.5 years</a:t>
                      </a:r>
                    </a:p>
                  </a:txBody>
                  <a:tcPr/>
                </a:tc>
                <a:tc>
                  <a:txBody>
                    <a:bodyPr/>
                    <a:lstStyle/>
                    <a:p>
                      <a:r>
                        <a:rPr lang="en-GB" sz="2400">
                          <a:latin typeface="Arial" panose="020B0604020202020204" pitchFamily="34" charset="0"/>
                          <a:cs typeface="Arial" panose="020B0604020202020204" pitchFamily="34" charset="0"/>
                        </a:rPr>
                        <a:t>6.31</a:t>
                      </a:r>
                    </a:p>
                  </a:txBody>
                  <a:tcPr/>
                </a:tc>
                <a:extLst>
                  <a:ext uri="{0D108BD9-81ED-4DB2-BD59-A6C34878D82A}">
                    <a16:rowId xmlns:a16="http://schemas.microsoft.com/office/drawing/2014/main" val="3694659957"/>
                  </a:ext>
                </a:extLst>
              </a:tr>
              <a:tr h="609600">
                <a:tc>
                  <a:txBody>
                    <a:bodyPr/>
                    <a:lstStyle/>
                    <a:p>
                      <a:r>
                        <a:rPr lang="en-GB" sz="2400">
                          <a:latin typeface="Arial" panose="020B0604020202020204" pitchFamily="34" charset="0"/>
                          <a:cs typeface="Arial" panose="020B0604020202020204" pitchFamily="34" charset="0"/>
                        </a:rPr>
                        <a:t>Roller shutters</a:t>
                      </a:r>
                    </a:p>
                  </a:txBody>
                  <a:tcPr/>
                </a:tc>
                <a:tc>
                  <a:txBody>
                    <a:bodyPr/>
                    <a:lstStyle/>
                    <a:p>
                      <a:r>
                        <a:rPr lang="en-GB" sz="2400">
                          <a:latin typeface="Arial" panose="020B0604020202020204" pitchFamily="34" charset="0"/>
                          <a:cs typeface="Arial" panose="020B0604020202020204" pitchFamily="34" charset="0"/>
                        </a:rPr>
                        <a:t>£30,000</a:t>
                      </a:r>
                    </a:p>
                  </a:txBody>
                  <a:tcPr/>
                </a:tc>
                <a:tc>
                  <a:txBody>
                    <a:bodyPr/>
                    <a:lstStyle/>
                    <a:p>
                      <a:r>
                        <a:rPr lang="en-GB" sz="2400">
                          <a:latin typeface="Arial" panose="020B0604020202020204" pitchFamily="34" charset="0"/>
                          <a:cs typeface="Arial" panose="020B0604020202020204" pitchFamily="34" charset="0"/>
                        </a:rPr>
                        <a:t>£9,625</a:t>
                      </a:r>
                    </a:p>
                  </a:txBody>
                  <a:tcPr/>
                </a:tc>
                <a:tc>
                  <a:txBody>
                    <a:bodyPr/>
                    <a:lstStyle/>
                    <a:p>
                      <a:r>
                        <a:rPr lang="en-GB" sz="2400">
                          <a:latin typeface="Arial" panose="020B0604020202020204" pitchFamily="34" charset="0"/>
                          <a:cs typeface="Arial" panose="020B0604020202020204" pitchFamily="34" charset="0"/>
                        </a:rPr>
                        <a:t>3 years</a:t>
                      </a:r>
                    </a:p>
                  </a:txBody>
                  <a:tcPr/>
                </a:tc>
                <a:tc>
                  <a:txBody>
                    <a:bodyPr/>
                    <a:lstStyle/>
                    <a:p>
                      <a:r>
                        <a:rPr lang="en-GB" sz="2400">
                          <a:latin typeface="Arial" panose="020B0604020202020204" pitchFamily="34" charset="0"/>
                          <a:cs typeface="Arial" panose="020B0604020202020204" pitchFamily="34" charset="0"/>
                        </a:rPr>
                        <a:t>18.70</a:t>
                      </a:r>
                    </a:p>
                  </a:txBody>
                  <a:tcPr/>
                </a:tc>
                <a:extLst>
                  <a:ext uri="{0D108BD9-81ED-4DB2-BD59-A6C34878D82A}">
                    <a16:rowId xmlns:a16="http://schemas.microsoft.com/office/drawing/2014/main" val="309458606"/>
                  </a:ext>
                </a:extLst>
              </a:tr>
              <a:tr h="609600">
                <a:tc>
                  <a:txBody>
                    <a:bodyPr/>
                    <a:lstStyle/>
                    <a:p>
                      <a:r>
                        <a:rPr lang="en-GB" sz="2400">
                          <a:latin typeface="Arial" panose="020B0604020202020204" pitchFamily="34" charset="0"/>
                          <a:cs typeface="Arial" panose="020B0604020202020204" pitchFamily="34" charset="0"/>
                        </a:rPr>
                        <a:t>Boiler</a:t>
                      </a:r>
                    </a:p>
                  </a:txBody>
                  <a:tcPr/>
                </a:tc>
                <a:tc>
                  <a:txBody>
                    <a:bodyPr/>
                    <a:lstStyle/>
                    <a:p>
                      <a:r>
                        <a:rPr lang="en-GB" sz="2400">
                          <a:latin typeface="Arial" panose="020B0604020202020204" pitchFamily="34" charset="0"/>
                          <a:cs typeface="Arial" panose="020B0604020202020204" pitchFamily="34" charset="0"/>
                        </a:rPr>
                        <a:t>£15,545</a:t>
                      </a:r>
                    </a:p>
                  </a:txBody>
                  <a:tcPr/>
                </a:tc>
                <a:tc>
                  <a:txBody>
                    <a:bodyPr/>
                    <a:lstStyle/>
                    <a:p>
                      <a:r>
                        <a:rPr lang="en-GB" sz="2400">
                          <a:latin typeface="Arial" panose="020B0604020202020204" pitchFamily="34" charset="0"/>
                          <a:cs typeface="Arial" panose="020B0604020202020204" pitchFamily="34" charset="0"/>
                        </a:rPr>
                        <a:t>£1,958</a:t>
                      </a:r>
                    </a:p>
                  </a:txBody>
                  <a:tcPr/>
                </a:tc>
                <a:tc>
                  <a:txBody>
                    <a:bodyPr/>
                    <a:lstStyle/>
                    <a:p>
                      <a:r>
                        <a:rPr lang="en-GB" sz="2400">
                          <a:latin typeface="Arial" panose="020B0604020202020204" pitchFamily="34" charset="0"/>
                          <a:cs typeface="Arial" panose="020B0604020202020204" pitchFamily="34" charset="0"/>
                        </a:rPr>
                        <a:t>8 years </a:t>
                      </a:r>
                    </a:p>
                  </a:txBody>
                  <a:tcPr/>
                </a:tc>
                <a:tc>
                  <a:txBody>
                    <a:bodyPr/>
                    <a:lstStyle/>
                    <a:p>
                      <a:r>
                        <a:rPr lang="en-GB" sz="2400">
                          <a:latin typeface="Arial" panose="020B0604020202020204" pitchFamily="34" charset="0"/>
                          <a:cs typeface="Arial" panose="020B0604020202020204" pitchFamily="34" charset="0"/>
                        </a:rPr>
                        <a:t>10.87</a:t>
                      </a:r>
                    </a:p>
                  </a:txBody>
                  <a:tcPr/>
                </a:tc>
                <a:extLst>
                  <a:ext uri="{0D108BD9-81ED-4DB2-BD59-A6C34878D82A}">
                    <a16:rowId xmlns:a16="http://schemas.microsoft.com/office/drawing/2014/main" val="1968893386"/>
                  </a:ext>
                </a:extLst>
              </a:tr>
              <a:tr h="609600">
                <a:tc>
                  <a:txBody>
                    <a:bodyPr/>
                    <a:lstStyle/>
                    <a:p>
                      <a:r>
                        <a:rPr lang="en-GB" sz="2400">
                          <a:latin typeface="Arial" panose="020B0604020202020204" pitchFamily="34" charset="0"/>
                          <a:cs typeface="Arial" panose="020B0604020202020204" pitchFamily="34" charset="0"/>
                        </a:rPr>
                        <a:t>Air compressor</a:t>
                      </a:r>
                    </a:p>
                  </a:txBody>
                  <a:tcPr/>
                </a:tc>
                <a:tc>
                  <a:txBody>
                    <a:bodyPr/>
                    <a:lstStyle/>
                    <a:p>
                      <a:r>
                        <a:rPr lang="en-GB" sz="2400">
                          <a:latin typeface="Arial" panose="020B0604020202020204" pitchFamily="34" charset="0"/>
                          <a:cs typeface="Arial" panose="020B0604020202020204" pitchFamily="34" charset="0"/>
                        </a:rPr>
                        <a:t>£49,500</a:t>
                      </a:r>
                    </a:p>
                  </a:txBody>
                  <a:tcPr/>
                </a:tc>
                <a:tc>
                  <a:txBody>
                    <a:bodyPr/>
                    <a:lstStyle/>
                    <a:p>
                      <a:r>
                        <a:rPr lang="en-GB" sz="2400">
                          <a:latin typeface="Arial" panose="020B0604020202020204" pitchFamily="34" charset="0"/>
                          <a:cs typeface="Arial" panose="020B0604020202020204" pitchFamily="34" charset="0"/>
                        </a:rPr>
                        <a:t>£20,500</a:t>
                      </a:r>
                    </a:p>
                  </a:txBody>
                  <a:tcPr/>
                </a:tc>
                <a:tc>
                  <a:txBody>
                    <a:bodyPr/>
                    <a:lstStyle/>
                    <a:p>
                      <a:r>
                        <a:rPr lang="en-GB" sz="2400">
                          <a:latin typeface="Arial" panose="020B0604020202020204" pitchFamily="34" charset="0"/>
                          <a:cs typeface="Arial" panose="020B0604020202020204" pitchFamily="34" charset="0"/>
                        </a:rPr>
                        <a:t>2.5 years</a:t>
                      </a:r>
                    </a:p>
                  </a:txBody>
                  <a:tcPr/>
                </a:tc>
                <a:tc>
                  <a:txBody>
                    <a:bodyPr/>
                    <a:lstStyle/>
                    <a:p>
                      <a:r>
                        <a:rPr lang="en-GB" sz="2400">
                          <a:latin typeface="Arial" panose="020B0604020202020204" pitchFamily="34" charset="0"/>
                          <a:cs typeface="Arial" panose="020B0604020202020204" pitchFamily="34" charset="0"/>
                        </a:rPr>
                        <a:t>23.3</a:t>
                      </a:r>
                    </a:p>
                  </a:txBody>
                  <a:tcPr/>
                </a:tc>
                <a:extLst>
                  <a:ext uri="{0D108BD9-81ED-4DB2-BD59-A6C34878D82A}">
                    <a16:rowId xmlns:a16="http://schemas.microsoft.com/office/drawing/2014/main" val="122336326"/>
                  </a:ext>
                </a:extLst>
              </a:tr>
              <a:tr h="838200">
                <a:tc>
                  <a:txBody>
                    <a:bodyPr/>
                    <a:lstStyle/>
                    <a:p>
                      <a:r>
                        <a:rPr lang="en-GB" sz="2400">
                          <a:latin typeface="Arial" panose="020B0604020202020204" pitchFamily="34" charset="0"/>
                          <a:cs typeface="Arial" panose="020B0604020202020204" pitchFamily="34" charset="0"/>
                        </a:rPr>
                        <a:t>Energy management</a:t>
                      </a:r>
                    </a:p>
                  </a:txBody>
                  <a:tcPr/>
                </a:tc>
                <a:tc>
                  <a:txBody>
                    <a:bodyPr/>
                    <a:lstStyle/>
                    <a:p>
                      <a:r>
                        <a:rPr lang="en-GB" sz="2400">
                          <a:latin typeface="Arial" panose="020B0604020202020204" pitchFamily="34" charset="0"/>
                          <a:cs typeface="Arial" panose="020B0604020202020204" pitchFamily="34" charset="0"/>
                        </a:rPr>
                        <a:t>£FOC</a:t>
                      </a:r>
                    </a:p>
                  </a:txBody>
                  <a:tcPr/>
                </a:tc>
                <a:tc>
                  <a:txBody>
                    <a:bodyPr/>
                    <a:lstStyle/>
                    <a:p>
                      <a:r>
                        <a:rPr lang="en-GB" sz="2400">
                          <a:latin typeface="Arial" panose="020B0604020202020204" pitchFamily="34" charset="0"/>
                          <a:cs typeface="Arial" panose="020B0604020202020204" pitchFamily="34" charset="0"/>
                        </a:rPr>
                        <a:t>£10,000</a:t>
                      </a:r>
                    </a:p>
                  </a:txBody>
                  <a:tcPr/>
                </a:tc>
                <a:tc>
                  <a:txBody>
                    <a:bodyPr/>
                    <a:lstStyle/>
                    <a:p>
                      <a:r>
                        <a:rPr lang="en-GB" sz="2400">
                          <a:latin typeface="Arial" panose="020B0604020202020204" pitchFamily="34" charset="0"/>
                          <a:cs typeface="Arial" panose="020B0604020202020204" pitchFamily="34" charset="0"/>
                        </a:rPr>
                        <a:t>Immediate</a:t>
                      </a:r>
                    </a:p>
                  </a:txBody>
                  <a:tcPr/>
                </a:tc>
                <a:tc>
                  <a:txBody>
                    <a:bodyPr/>
                    <a:lstStyle/>
                    <a:p>
                      <a:r>
                        <a:rPr lang="en-GB" sz="240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2167432525"/>
                  </a:ext>
                </a:extLst>
              </a:tr>
              <a:tr h="584198">
                <a:tc>
                  <a:txBody>
                    <a:bodyPr/>
                    <a:lstStyle/>
                    <a:p>
                      <a:r>
                        <a:rPr lang="en-GB" sz="2400" b="1">
                          <a:latin typeface="Arial" panose="020B0604020202020204" pitchFamily="34" charset="0"/>
                          <a:cs typeface="Arial" panose="020B0604020202020204" pitchFamily="34" charset="0"/>
                        </a:rPr>
                        <a:t>TOTALS</a:t>
                      </a:r>
                    </a:p>
                  </a:txBody>
                  <a:tcPr/>
                </a:tc>
                <a:tc>
                  <a:txBody>
                    <a:bodyPr/>
                    <a:lstStyle/>
                    <a:p>
                      <a:r>
                        <a:rPr lang="en-GB" sz="2400" b="1">
                          <a:latin typeface="Arial" panose="020B0604020202020204" pitchFamily="34" charset="0"/>
                          <a:cs typeface="Arial" panose="020B0604020202020204" pitchFamily="34" charset="0"/>
                        </a:rPr>
                        <a:t>£101,045</a:t>
                      </a:r>
                    </a:p>
                  </a:txBody>
                  <a:tcPr/>
                </a:tc>
                <a:tc>
                  <a:txBody>
                    <a:bodyPr/>
                    <a:lstStyle/>
                    <a:p>
                      <a:r>
                        <a:rPr lang="en-GB" sz="2400" b="1">
                          <a:latin typeface="Arial" panose="020B0604020202020204" pitchFamily="34" charset="0"/>
                          <a:cs typeface="Arial" panose="020B0604020202020204" pitchFamily="34" charset="0"/>
                        </a:rPr>
                        <a:t>£44,980</a:t>
                      </a:r>
                    </a:p>
                  </a:txBody>
                  <a:tcPr/>
                </a:tc>
                <a:tc>
                  <a:txBody>
                    <a:bodyPr/>
                    <a:lstStyle/>
                    <a:p>
                      <a:r>
                        <a:rPr lang="en-GB" sz="2400" b="1">
                          <a:latin typeface="Arial" panose="020B0604020202020204" pitchFamily="34" charset="0"/>
                          <a:cs typeface="Arial" panose="020B0604020202020204" pitchFamily="34" charset="0"/>
                        </a:rPr>
                        <a:t>2.25 years</a:t>
                      </a:r>
                    </a:p>
                  </a:txBody>
                  <a:tcPr/>
                </a:tc>
                <a:tc>
                  <a:txBody>
                    <a:bodyPr/>
                    <a:lstStyle/>
                    <a:p>
                      <a:r>
                        <a:rPr lang="en-GB" sz="2400" b="1">
                          <a:latin typeface="Arial" panose="020B0604020202020204" pitchFamily="34" charset="0"/>
                          <a:cs typeface="Arial" panose="020B0604020202020204" pitchFamily="34" charset="0"/>
                        </a:rPr>
                        <a:t>72.49</a:t>
                      </a:r>
                    </a:p>
                  </a:txBody>
                  <a:tcPr/>
                </a:tc>
                <a:extLst>
                  <a:ext uri="{0D108BD9-81ED-4DB2-BD59-A6C34878D82A}">
                    <a16:rowId xmlns:a16="http://schemas.microsoft.com/office/drawing/2014/main" val="1603607100"/>
                  </a:ext>
                </a:extLst>
              </a:tr>
            </a:tbl>
          </a:graphicData>
        </a:graphic>
      </p:graphicFrame>
    </p:spTree>
    <p:extLst>
      <p:ext uri="{BB962C8B-B14F-4D97-AF65-F5344CB8AC3E}">
        <p14:creationId xmlns:p14="http://schemas.microsoft.com/office/powerpoint/2010/main" val="790135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2" name="Group 2"/>
          <p:cNvGrpSpPr/>
          <p:nvPr/>
        </p:nvGrpSpPr>
        <p:grpSpPr>
          <a:xfrm>
            <a:off x="-610803" y="-98646"/>
            <a:ext cx="8387543" cy="10484292"/>
            <a:chOff x="0" y="0"/>
            <a:chExt cx="11183391" cy="13979056"/>
          </a:xfrm>
        </p:grpSpPr>
        <p:sp>
          <p:nvSpPr>
            <p:cNvPr id="3" name="Freeform 3"/>
            <p:cNvSpPr/>
            <p:nvPr/>
          </p:nvSpPr>
          <p:spPr>
            <a:xfrm>
              <a:off x="0" y="0"/>
              <a:ext cx="11183434" cy="13979017"/>
            </a:xfrm>
            <a:custGeom>
              <a:avLst/>
              <a:gdLst/>
              <a:ahLst/>
              <a:cxnLst/>
              <a:rect l="l" t="t" r="r" b="b"/>
              <a:pathLst>
                <a:path w="11183434" h="13979017">
                  <a:moveTo>
                    <a:pt x="0" y="0"/>
                  </a:moveTo>
                  <a:lnTo>
                    <a:pt x="11183434" y="0"/>
                  </a:lnTo>
                  <a:lnTo>
                    <a:pt x="11183434" y="13979017"/>
                  </a:lnTo>
                  <a:lnTo>
                    <a:pt x="0" y="13979017"/>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grpSp>
      <p:sp>
        <p:nvSpPr>
          <p:cNvPr id="4" name="TextBox 4"/>
          <p:cNvSpPr txBox="1"/>
          <p:nvPr/>
        </p:nvSpPr>
        <p:spPr>
          <a:xfrm>
            <a:off x="533400" y="6957104"/>
            <a:ext cx="7057699" cy="1388364"/>
          </a:xfrm>
          <a:prstGeom prst="rect">
            <a:avLst/>
          </a:prstGeom>
        </p:spPr>
        <p:txBody>
          <a:bodyPr lIns="0" tIns="0" rIns="0" bIns="0" rtlCol="0" anchor="t">
            <a:spAutoFit/>
          </a:bodyPr>
          <a:lstStyle/>
          <a:p>
            <a:pPr algn="ctr">
              <a:lnSpc>
                <a:spcPts val="9828"/>
              </a:lnSpc>
            </a:pPr>
            <a:r>
              <a:rPr lang="en-US" sz="7800" spc="70">
                <a:solidFill>
                  <a:srgbClr val="FFFFFF"/>
                </a:solidFill>
                <a:latin typeface="Arial Bold"/>
              </a:rPr>
              <a:t>Introduction</a:t>
            </a:r>
          </a:p>
        </p:txBody>
      </p:sp>
      <p:sp>
        <p:nvSpPr>
          <p:cNvPr id="5" name="TextBox 5"/>
          <p:cNvSpPr txBox="1"/>
          <p:nvPr/>
        </p:nvSpPr>
        <p:spPr>
          <a:xfrm>
            <a:off x="8533146" y="904875"/>
            <a:ext cx="9538710" cy="614045"/>
          </a:xfrm>
          <a:prstGeom prst="rect">
            <a:avLst/>
          </a:prstGeom>
        </p:spPr>
        <p:txBody>
          <a:bodyPr lIns="0" tIns="0" rIns="0" bIns="0" rtlCol="0" anchor="t">
            <a:spAutoFit/>
          </a:bodyPr>
          <a:lstStyle/>
          <a:p>
            <a:pPr algn="l">
              <a:lnSpc>
                <a:spcPts val="4419"/>
              </a:lnSpc>
            </a:pPr>
            <a:r>
              <a:rPr lang="en-US" sz="3399" spc="339">
                <a:solidFill>
                  <a:srgbClr val="309F9F"/>
                </a:solidFill>
                <a:latin typeface="Arial Bold"/>
              </a:rPr>
              <a:t>DNZ PROGRAMME</a:t>
            </a:r>
          </a:p>
        </p:txBody>
      </p:sp>
      <p:sp>
        <p:nvSpPr>
          <p:cNvPr id="6" name="TextBox 6"/>
          <p:cNvSpPr txBox="1"/>
          <p:nvPr/>
        </p:nvSpPr>
        <p:spPr>
          <a:xfrm>
            <a:off x="8533146" y="1483922"/>
            <a:ext cx="8933585" cy="5021888"/>
          </a:xfrm>
          <a:prstGeom prst="rect">
            <a:avLst/>
          </a:prstGeom>
        </p:spPr>
        <p:txBody>
          <a:bodyPr lIns="0" tIns="0" rIns="0" bIns="0" rtlCol="0" anchor="t">
            <a:spAutoFit/>
          </a:bodyPr>
          <a:lstStyle/>
          <a:p>
            <a:pPr algn="l">
              <a:lnSpc>
                <a:spcPts val="4350"/>
              </a:lnSpc>
            </a:pPr>
            <a:r>
              <a:rPr lang="en-GB" sz="2900" spc="29">
                <a:solidFill>
                  <a:srgbClr val="FFFFFF"/>
                </a:solidFill>
                <a:latin typeface="Arial Light"/>
              </a:rPr>
              <a:t>The Decarbonisation Net Zero Programme aims to provide information and expert advice and support to businesses enabling them to make significant decarbonization and money-saving changes to their business. </a:t>
            </a:r>
          </a:p>
          <a:p>
            <a:pPr algn="l">
              <a:lnSpc>
                <a:spcPts val="4350"/>
              </a:lnSpc>
            </a:pPr>
            <a:endParaRPr lang="en-GB" sz="2900" spc="29">
              <a:solidFill>
                <a:srgbClr val="FFFFFF"/>
              </a:solidFill>
              <a:latin typeface="Arial Light"/>
            </a:endParaRPr>
          </a:p>
          <a:p>
            <a:pPr algn="l">
              <a:lnSpc>
                <a:spcPts val="4350"/>
              </a:lnSpc>
            </a:pPr>
            <a:r>
              <a:rPr lang="en-GB" sz="2900" spc="29">
                <a:solidFill>
                  <a:srgbClr val="FFFFFF"/>
                </a:solidFill>
                <a:latin typeface="Arial Light"/>
              </a:rPr>
              <a:t>This Programme is part of the wider West Midlands Business Support activity funded through the UK Shared Prosperity Fund (UKSPF). </a:t>
            </a:r>
            <a:endParaRPr lang="en-US" sz="2900" spc="29">
              <a:solidFill>
                <a:srgbClr val="FFFFFF"/>
              </a:solidFill>
              <a:latin typeface="Arial Light"/>
            </a:endParaRP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Freeform 5">
            <a:extLst>
              <a:ext uri="{FF2B5EF4-FFF2-40B4-BE49-F238E27FC236}">
                <a16:creationId xmlns:a16="http://schemas.microsoft.com/office/drawing/2014/main" id="{3573B7D7-CF78-CFBD-8A2D-E651689CAD23}"/>
              </a:ext>
            </a:extLst>
          </p:cNvPr>
          <p:cNvSpPr/>
          <p:nvPr/>
        </p:nvSpPr>
        <p:spPr>
          <a:xfrm>
            <a:off x="-618298" y="-3626"/>
            <a:ext cx="8387575" cy="10484263"/>
          </a:xfrm>
          <a:custGeom>
            <a:avLst/>
            <a:gdLst/>
            <a:ahLst/>
            <a:cxnLst/>
            <a:rect l="l" t="t" r="r" b="b"/>
            <a:pathLst>
              <a:path w="11183434" h="13979017">
                <a:moveTo>
                  <a:pt x="0" y="0"/>
                </a:moveTo>
                <a:lnTo>
                  <a:pt x="11183434" y="0"/>
                </a:lnTo>
                <a:lnTo>
                  <a:pt x="11183434" y="13979017"/>
                </a:lnTo>
                <a:lnTo>
                  <a:pt x="0" y="13979017"/>
                </a:lnTo>
                <a:lnTo>
                  <a:pt x="0" y="0"/>
                </a:lnTo>
                <a:close/>
              </a:path>
            </a:pathLst>
          </a:custGeom>
          <a:solidFill>
            <a:srgbClr val="94368D">
              <a:alpha val="19608"/>
            </a:srgbClr>
          </a:solidFill>
          <a:ln w="12700">
            <a:noFill/>
          </a:ln>
        </p:spPr>
        <p:txBody>
          <a:bodyPr/>
          <a:lstStyle/>
          <a:p>
            <a:endParaRPr lang="en-GB"/>
          </a:p>
        </p:txBody>
      </p:sp>
    </p:spTree>
    <p:extLst>
      <p:ext uri="{BB962C8B-B14F-4D97-AF65-F5344CB8AC3E}">
        <p14:creationId xmlns:p14="http://schemas.microsoft.com/office/powerpoint/2010/main" val="1962234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2" name="Group 2"/>
          <p:cNvGrpSpPr/>
          <p:nvPr/>
        </p:nvGrpSpPr>
        <p:grpSpPr>
          <a:xfrm>
            <a:off x="11282286" y="-380483"/>
            <a:ext cx="7005714" cy="11047966"/>
            <a:chOff x="0" y="0"/>
            <a:chExt cx="9340952" cy="14730621"/>
          </a:xfrm>
        </p:grpSpPr>
        <p:sp>
          <p:nvSpPr>
            <p:cNvPr id="3" name="Freeform 3"/>
            <p:cNvSpPr/>
            <p:nvPr/>
          </p:nvSpPr>
          <p:spPr>
            <a:xfrm>
              <a:off x="0" y="0"/>
              <a:ext cx="9340904" cy="14730603"/>
            </a:xfrm>
            <a:custGeom>
              <a:avLst/>
              <a:gdLst/>
              <a:ahLst/>
              <a:cxnLst/>
              <a:rect l="l" t="t" r="r" b="b"/>
              <a:pathLst>
                <a:path w="9340904" h="14730603">
                  <a:moveTo>
                    <a:pt x="0" y="0"/>
                  </a:moveTo>
                  <a:lnTo>
                    <a:pt x="9340904" y="0"/>
                  </a:lnTo>
                  <a:lnTo>
                    <a:pt x="9340904" y="14730603"/>
                  </a:lnTo>
                  <a:lnTo>
                    <a:pt x="0" y="1473060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4" name="Group 4"/>
          <p:cNvGrpSpPr/>
          <p:nvPr/>
        </p:nvGrpSpPr>
        <p:grpSpPr>
          <a:xfrm>
            <a:off x="11282286" y="-789135"/>
            <a:ext cx="8387543" cy="10484292"/>
            <a:chOff x="0" y="0"/>
            <a:chExt cx="11183391" cy="13979056"/>
          </a:xfrm>
        </p:grpSpPr>
        <p:sp>
          <p:nvSpPr>
            <p:cNvPr id="5" name="Freeform 5"/>
            <p:cNvSpPr/>
            <p:nvPr/>
          </p:nvSpPr>
          <p:spPr>
            <a:xfrm>
              <a:off x="0" y="0"/>
              <a:ext cx="11183434" cy="13979017"/>
            </a:xfrm>
            <a:custGeom>
              <a:avLst/>
              <a:gdLst/>
              <a:ahLst/>
              <a:cxnLst/>
              <a:rect l="l" t="t" r="r" b="b"/>
              <a:pathLst>
                <a:path w="11183434" h="13979017">
                  <a:moveTo>
                    <a:pt x="0" y="0"/>
                  </a:moveTo>
                  <a:lnTo>
                    <a:pt x="11183434" y="0"/>
                  </a:lnTo>
                  <a:lnTo>
                    <a:pt x="11183434" y="13979017"/>
                  </a:lnTo>
                  <a:lnTo>
                    <a:pt x="0" y="13979017"/>
                  </a:lnTo>
                  <a:lnTo>
                    <a:pt x="0" y="0"/>
                  </a:lnTo>
                  <a:close/>
                </a:path>
              </a:pathLst>
            </a:custGeom>
            <a:solidFill>
              <a:srgbClr val="94368D">
                <a:alpha val="19608"/>
              </a:srgbClr>
            </a:solidFill>
            <a:ln w="12700">
              <a:noFill/>
            </a:ln>
          </p:spPr>
          <p:txBody>
            <a:bodyPr/>
            <a:lstStyle/>
            <a:p>
              <a:endParaRPr lang="en-GB"/>
            </a:p>
          </p:txBody>
        </p:sp>
      </p:grpSp>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8800946" cy="1388364"/>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OBJECTIVES</a:t>
            </a:r>
          </a:p>
        </p:txBody>
      </p:sp>
      <p:sp>
        <p:nvSpPr>
          <p:cNvPr id="9" name="TextBox 9"/>
          <p:cNvSpPr txBox="1"/>
          <p:nvPr/>
        </p:nvSpPr>
        <p:spPr>
          <a:xfrm>
            <a:off x="1161943" y="1990757"/>
            <a:ext cx="8096357" cy="581152"/>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What We Aim to Achieve?</a:t>
            </a:r>
          </a:p>
        </p:txBody>
      </p:sp>
      <p:sp>
        <p:nvSpPr>
          <p:cNvPr id="10" name="TextBox 10"/>
          <p:cNvSpPr txBox="1"/>
          <p:nvPr/>
        </p:nvSpPr>
        <p:spPr>
          <a:xfrm>
            <a:off x="1028700" y="2999081"/>
            <a:ext cx="9846245" cy="5263515"/>
          </a:xfrm>
          <a:prstGeom prst="rect">
            <a:avLst/>
          </a:prstGeom>
        </p:spPr>
        <p:txBody>
          <a:bodyPr lIns="0" tIns="0" rIns="0" bIns="0" rtlCol="0" anchor="t">
            <a:spAutoFit/>
          </a:bodyPr>
          <a:lstStyle/>
          <a:p>
            <a:pPr marL="669288" lvl="1" indent="-334644">
              <a:lnSpc>
                <a:spcPts val="4649"/>
              </a:lnSpc>
              <a:buFont typeface="Arial"/>
              <a:buChar char="•"/>
            </a:pPr>
            <a:r>
              <a:rPr lang="en-US" sz="3099" spc="30">
                <a:solidFill>
                  <a:srgbClr val="FFFFFF"/>
                </a:solidFill>
                <a:latin typeface="Arial Light"/>
              </a:rPr>
              <a:t>Support </a:t>
            </a:r>
            <a:r>
              <a:rPr lang="en-US" sz="3099" spc="30" err="1">
                <a:solidFill>
                  <a:srgbClr val="FFFFFF"/>
                </a:solidFill>
                <a:latin typeface="Arial Light"/>
              </a:rPr>
              <a:t>decarbonisation</a:t>
            </a:r>
            <a:r>
              <a:rPr lang="en-US" sz="3099" spc="30">
                <a:solidFill>
                  <a:srgbClr val="FFFFFF"/>
                </a:solidFill>
                <a:latin typeface="Arial Light"/>
              </a:rPr>
              <a:t> efforts in local businesses while improving the natural environment</a:t>
            </a:r>
          </a:p>
          <a:p>
            <a:pPr>
              <a:lnSpc>
                <a:spcPts val="4649"/>
              </a:lnSpc>
            </a:pPr>
            <a:endParaRPr lang="en-US" sz="3099" spc="30">
              <a:solidFill>
                <a:srgbClr val="FFFFFF"/>
              </a:solidFill>
              <a:latin typeface="Arial Light"/>
            </a:endParaRPr>
          </a:p>
          <a:p>
            <a:pPr marL="668655" lvl="1" indent="-334010">
              <a:lnSpc>
                <a:spcPts val="4649"/>
              </a:lnSpc>
              <a:buFont typeface="Arial"/>
              <a:buChar char="•"/>
            </a:pPr>
            <a:r>
              <a:rPr lang="en-US" sz="3050" spc="30">
                <a:solidFill>
                  <a:srgbClr val="FFFFFF"/>
                </a:solidFill>
                <a:latin typeface="Arial Light"/>
              </a:rPr>
              <a:t>Align with the UK government's legally binding climate target to reduce carbon emissions to </a:t>
            </a:r>
          </a:p>
          <a:p>
            <a:pPr marL="334645" lvl="1">
              <a:lnSpc>
                <a:spcPts val="4649"/>
              </a:lnSpc>
            </a:pPr>
            <a:r>
              <a:rPr lang="en-US" sz="3050" spc="30">
                <a:solidFill>
                  <a:srgbClr val="FFFFFF"/>
                </a:solidFill>
                <a:latin typeface="Arial Light"/>
              </a:rPr>
              <a:t>   Net Zero by 2050</a:t>
            </a:r>
            <a:endParaRPr lang="en-US">
              <a:ea typeface="Calibri"/>
              <a:cs typeface="Calibri"/>
            </a:endParaRPr>
          </a:p>
          <a:p>
            <a:pPr>
              <a:lnSpc>
                <a:spcPts val="4649"/>
              </a:lnSpc>
            </a:pPr>
            <a:endParaRPr lang="en-US" sz="3099" spc="30">
              <a:solidFill>
                <a:srgbClr val="FFFFFF"/>
              </a:solidFill>
              <a:latin typeface="Arial Light"/>
            </a:endParaRPr>
          </a:p>
          <a:p>
            <a:pPr marL="669288" lvl="1" indent="-334644" algn="l">
              <a:lnSpc>
                <a:spcPts val="4649"/>
              </a:lnSpc>
              <a:buFont typeface="Arial"/>
              <a:buChar char="•"/>
            </a:pPr>
            <a:r>
              <a:rPr lang="en-US" sz="3099" spc="30">
                <a:solidFill>
                  <a:srgbClr val="FFFFFF"/>
                </a:solidFill>
                <a:latin typeface="Arial Light"/>
              </a:rPr>
              <a:t>Provide immediate support to businesses to enhance their competitiveness and sustainability</a:t>
            </a:r>
          </a:p>
        </p:txBody>
      </p:sp>
    </p:spTree>
    <p:extLst>
      <p:ext uri="{BB962C8B-B14F-4D97-AF65-F5344CB8AC3E}">
        <p14:creationId xmlns:p14="http://schemas.microsoft.com/office/powerpoint/2010/main" val="3436728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4" name="Group 4"/>
          <p:cNvGrpSpPr/>
          <p:nvPr/>
        </p:nvGrpSpPr>
        <p:grpSpPr>
          <a:xfrm>
            <a:off x="-1243607" y="1573256"/>
            <a:ext cx="20775215" cy="6717735"/>
            <a:chOff x="0" y="0"/>
            <a:chExt cx="27700287" cy="8956980"/>
          </a:xfrm>
        </p:grpSpPr>
        <p:sp>
          <p:nvSpPr>
            <p:cNvPr id="5" name="Freeform 5"/>
            <p:cNvSpPr/>
            <p:nvPr/>
          </p:nvSpPr>
          <p:spPr>
            <a:xfrm>
              <a:off x="0" y="0"/>
              <a:ext cx="27700225" cy="8956929"/>
            </a:xfrm>
            <a:custGeom>
              <a:avLst/>
              <a:gdLst/>
              <a:ahLst/>
              <a:cxnLst/>
              <a:rect l="l" t="t" r="r" b="b"/>
              <a:pathLst>
                <a:path w="27700225" h="8956929">
                  <a:moveTo>
                    <a:pt x="0" y="0"/>
                  </a:moveTo>
                  <a:lnTo>
                    <a:pt x="27700225" y="0"/>
                  </a:lnTo>
                  <a:lnTo>
                    <a:pt x="27700225" y="8956929"/>
                  </a:lnTo>
                  <a:lnTo>
                    <a:pt x="0" y="8956929"/>
                  </a:lnTo>
                  <a:close/>
                </a:path>
              </a:pathLst>
            </a:custGeom>
            <a:solidFill>
              <a:srgbClr val="94368D"/>
            </a:solidFill>
          </p:spPr>
          <p:txBody>
            <a:bodyPr/>
            <a:lstStyle/>
            <a:p>
              <a:endParaRPr lang="en-GB"/>
            </a:p>
          </p:txBody>
        </p:sp>
      </p:grpSp>
      <p:sp>
        <p:nvSpPr>
          <p:cNvPr id="6" name="TextBox 6"/>
          <p:cNvSpPr txBox="1"/>
          <p:nvPr/>
        </p:nvSpPr>
        <p:spPr>
          <a:xfrm>
            <a:off x="709741" y="1908981"/>
            <a:ext cx="16868518" cy="1388364"/>
          </a:xfrm>
          <a:prstGeom prst="rect">
            <a:avLst/>
          </a:prstGeom>
        </p:spPr>
        <p:txBody>
          <a:bodyPr lIns="0" tIns="0" rIns="0" bIns="0" rtlCol="0" anchor="t">
            <a:spAutoFit/>
          </a:bodyPr>
          <a:lstStyle/>
          <a:p>
            <a:pPr algn="ctr">
              <a:lnSpc>
                <a:spcPts val="9828"/>
              </a:lnSpc>
            </a:pPr>
            <a:r>
              <a:rPr lang="en-US" sz="7800" spc="70">
                <a:solidFill>
                  <a:srgbClr val="FFFFFF"/>
                </a:solidFill>
                <a:latin typeface="Arial Bold"/>
              </a:rPr>
              <a:t>Our Commitment</a:t>
            </a:r>
          </a:p>
        </p:txBody>
      </p:sp>
      <p:sp>
        <p:nvSpPr>
          <p:cNvPr id="7" name="TextBox 7"/>
          <p:cNvSpPr txBox="1"/>
          <p:nvPr/>
        </p:nvSpPr>
        <p:spPr>
          <a:xfrm>
            <a:off x="2488833" y="3163995"/>
            <a:ext cx="13345563" cy="581152"/>
          </a:xfrm>
          <a:prstGeom prst="rect">
            <a:avLst/>
          </a:prstGeom>
        </p:spPr>
        <p:txBody>
          <a:bodyPr lIns="0" tIns="0" rIns="0" bIns="0" rtlCol="0" anchor="t">
            <a:spAutoFit/>
          </a:bodyPr>
          <a:lstStyle/>
          <a:p>
            <a:pPr algn="ctr">
              <a:lnSpc>
                <a:spcPts val="4079"/>
              </a:lnSpc>
            </a:pPr>
            <a:r>
              <a:rPr lang="en-US" sz="3400" spc="251">
                <a:solidFill>
                  <a:srgbClr val="309F9F"/>
                </a:solidFill>
                <a:latin typeface="Arial Bold"/>
              </a:rPr>
              <a:t>A Sustainable Future</a:t>
            </a:r>
          </a:p>
        </p:txBody>
      </p:sp>
      <p:sp>
        <p:nvSpPr>
          <p:cNvPr id="8" name="TextBox 8"/>
          <p:cNvSpPr txBox="1"/>
          <p:nvPr/>
        </p:nvSpPr>
        <p:spPr>
          <a:xfrm>
            <a:off x="354847" y="4176960"/>
            <a:ext cx="17578259" cy="3631379"/>
          </a:xfrm>
          <a:prstGeom prst="rect">
            <a:avLst/>
          </a:prstGeom>
        </p:spPr>
        <p:txBody>
          <a:bodyPr lIns="0" tIns="0" rIns="0" bIns="0" rtlCol="0" anchor="t">
            <a:spAutoFit/>
          </a:bodyPr>
          <a:lstStyle/>
          <a:p>
            <a:pPr marL="690245" lvl="1" indent="-344805">
              <a:lnSpc>
                <a:spcPts val="4799"/>
              </a:lnSpc>
              <a:buFont typeface="Arial"/>
              <a:buChar char="•"/>
            </a:pPr>
            <a:r>
              <a:rPr lang="en-US" sz="3150" spc="31">
                <a:solidFill>
                  <a:srgbClr val="FFFFFF"/>
                </a:solidFill>
                <a:latin typeface="Arial"/>
              </a:rPr>
              <a:t>We are fully committed to delivering Energy Audits for small and medium-sized enterprises (SMEs) by March 2025 </a:t>
            </a:r>
            <a:endParaRPr lang="en-US" sz="3150"/>
          </a:p>
          <a:p>
            <a:pPr>
              <a:lnSpc>
                <a:spcPts val="4799"/>
              </a:lnSpc>
            </a:pPr>
            <a:endParaRPr lang="en-US" sz="3199" spc="31">
              <a:solidFill>
                <a:srgbClr val="FFFFFF"/>
              </a:solidFill>
              <a:latin typeface="Arial"/>
            </a:endParaRPr>
          </a:p>
          <a:p>
            <a:pPr marL="690245" lvl="1" indent="-344805">
              <a:lnSpc>
                <a:spcPts val="4799"/>
              </a:lnSpc>
              <a:buFont typeface="Arial"/>
              <a:buChar char="•"/>
            </a:pPr>
            <a:r>
              <a:rPr lang="en-US" sz="3150" spc="31">
                <a:solidFill>
                  <a:srgbClr val="FFFFFF"/>
                </a:solidFill>
                <a:latin typeface="Arial"/>
              </a:rPr>
              <a:t>Our commitment includes supporting a wide range of small businesses, from sole traders and micro-businesses to manufacturing companies in the Birmingham, </a:t>
            </a:r>
            <a:r>
              <a:rPr lang="en-US" sz="3150" spc="31" err="1">
                <a:solidFill>
                  <a:srgbClr val="FFFFFF"/>
                </a:solidFill>
                <a:latin typeface="Arial"/>
              </a:rPr>
              <a:t>Solihull</a:t>
            </a:r>
            <a:r>
              <a:rPr lang="en-US" sz="3150" spc="31">
                <a:solidFill>
                  <a:srgbClr val="FFFFFF"/>
                </a:solidFill>
                <a:latin typeface="Arial"/>
              </a:rPr>
              <a:t>, Coventry, Black Country and Warwickshire regions </a:t>
            </a:r>
            <a:r>
              <a:rPr lang="en-US" sz="1600" spc="31">
                <a:solidFill>
                  <a:srgbClr val="FFFFFF"/>
                </a:solidFill>
                <a:latin typeface="Arial"/>
              </a:rPr>
              <a:t>*depending on eligibility </a:t>
            </a:r>
            <a:endParaRPr lang="en-US" sz="1600" spc="31">
              <a:solidFill>
                <a:srgbClr val="FFFFFF"/>
              </a:solidFill>
              <a:latin typeface="Arial"/>
              <a:cs typeface="Arial"/>
            </a:endParaRPr>
          </a:p>
        </p:txBody>
      </p:sp>
      <p:grpSp>
        <p:nvGrpSpPr>
          <p:cNvPr id="9" name="Group 9"/>
          <p:cNvGrpSpPr/>
          <p:nvPr/>
        </p:nvGrpSpPr>
        <p:grpSpPr>
          <a:xfrm>
            <a:off x="-257179" y="9695157"/>
            <a:ext cx="18802359" cy="1183686"/>
            <a:chOff x="0" y="0"/>
            <a:chExt cx="25069812" cy="1578248"/>
          </a:xfrm>
        </p:grpSpPr>
        <p:sp>
          <p:nvSpPr>
            <p:cNvPr id="10" name="Freeform 10"/>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extLst>
      <p:ext uri="{BB962C8B-B14F-4D97-AF65-F5344CB8AC3E}">
        <p14:creationId xmlns:p14="http://schemas.microsoft.com/office/powerpoint/2010/main" val="887086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About me</a:t>
            </a:r>
          </a:p>
        </p:txBody>
      </p:sp>
      <p:sp>
        <p:nvSpPr>
          <p:cNvPr id="3" name="TextBox 3"/>
          <p:cNvSpPr txBox="1"/>
          <p:nvPr/>
        </p:nvSpPr>
        <p:spPr>
          <a:xfrm>
            <a:off x="8458354" y="1984248"/>
            <a:ext cx="8991446" cy="1128514"/>
          </a:xfrm>
          <a:prstGeom prst="rect">
            <a:avLst/>
          </a:prstGeom>
        </p:spPr>
        <p:txBody>
          <a:bodyPr wrap="square" lIns="0" tIns="0" rIns="0" bIns="0" rtlCol="0" anchor="t">
            <a:spAutoFit/>
          </a:bodyPr>
          <a:lstStyle/>
          <a:p>
            <a:pPr algn="l">
              <a:lnSpc>
                <a:spcPts val="4438"/>
              </a:lnSpc>
            </a:pPr>
            <a:r>
              <a:rPr lang="en-US" sz="3699" spc="273">
                <a:solidFill>
                  <a:srgbClr val="309F9F"/>
                </a:solidFill>
                <a:latin typeface="Arial Bold"/>
              </a:rPr>
              <a:t>Jonathan Howl </a:t>
            </a:r>
          </a:p>
          <a:p>
            <a:pPr algn="l">
              <a:lnSpc>
                <a:spcPts val="4438"/>
              </a:lnSpc>
            </a:pPr>
            <a:r>
              <a:rPr lang="en-US" sz="3699" spc="273">
                <a:solidFill>
                  <a:srgbClr val="309F9F"/>
                </a:solidFill>
                <a:latin typeface="Arial Bold"/>
              </a:rPr>
              <a:t>Energy Efficiency Advisor, CCC</a:t>
            </a:r>
          </a:p>
        </p:txBody>
      </p:sp>
      <p:sp>
        <p:nvSpPr>
          <p:cNvPr id="4" name="TextBox 4"/>
          <p:cNvSpPr txBox="1"/>
          <p:nvPr/>
        </p:nvSpPr>
        <p:spPr>
          <a:xfrm>
            <a:off x="8458354" y="3233670"/>
            <a:ext cx="8061128" cy="5841984"/>
          </a:xfrm>
          <a:prstGeom prst="rect">
            <a:avLst/>
          </a:prstGeom>
        </p:spPr>
        <p:txBody>
          <a:bodyPr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Holds a BSc in Geography </a:t>
            </a:r>
          </a:p>
          <a:p>
            <a:pPr marL="669072" lvl="1" indent="-334536" algn="l">
              <a:lnSpc>
                <a:spcPts val="4649"/>
              </a:lnSpc>
              <a:buFont typeface="Arial"/>
              <a:buChar char="•"/>
            </a:pPr>
            <a:r>
              <a:rPr lang="en-US" sz="3098" spc="29">
                <a:solidFill>
                  <a:srgbClr val="FFFFFF"/>
                </a:solidFill>
                <a:latin typeface="Arial"/>
              </a:rPr>
              <a:t>MSc in Sustainability and Environmental Management </a:t>
            </a:r>
          </a:p>
          <a:p>
            <a:pPr marL="669072" lvl="1" indent="-334536" algn="l">
              <a:lnSpc>
                <a:spcPts val="4649"/>
              </a:lnSpc>
              <a:buFont typeface="Arial"/>
              <a:buChar char="•"/>
            </a:pPr>
            <a:r>
              <a:rPr lang="en-US" sz="3098" spc="29">
                <a:solidFill>
                  <a:srgbClr val="FFFFFF"/>
                </a:solidFill>
                <a:latin typeface="Arial"/>
              </a:rPr>
              <a:t>Practitioner IEMA member </a:t>
            </a:r>
          </a:p>
          <a:p>
            <a:pPr marL="669072" lvl="1" indent="-334536" algn="l">
              <a:lnSpc>
                <a:spcPts val="4649"/>
              </a:lnSpc>
              <a:buFont typeface="Arial"/>
              <a:buChar char="•"/>
            </a:pPr>
            <a:r>
              <a:rPr lang="en-US" sz="3098" spc="29">
                <a:solidFill>
                  <a:srgbClr val="FFFFFF"/>
                </a:solidFill>
                <a:latin typeface="Arial"/>
              </a:rPr>
              <a:t>22-year career in the telecoms and IT industries</a:t>
            </a:r>
          </a:p>
          <a:p>
            <a:pPr marL="669072" lvl="1" indent="-334536" algn="l">
              <a:lnSpc>
                <a:spcPts val="4649"/>
              </a:lnSpc>
              <a:buFont typeface="Arial"/>
              <a:buChar char="•"/>
            </a:pPr>
            <a:r>
              <a:rPr lang="en-US" sz="3098" spc="29">
                <a:solidFill>
                  <a:srgbClr val="FFFFFF"/>
                </a:solidFill>
                <a:latin typeface="Arial"/>
              </a:rPr>
              <a:t>Started working for Coventry City Council in 2021, since then Jonathan has helped over </a:t>
            </a:r>
            <a:r>
              <a:rPr lang="en-US" sz="3098" spc="29">
                <a:solidFill>
                  <a:schemeClr val="bg1"/>
                </a:solidFill>
                <a:latin typeface="Arial"/>
              </a:rPr>
              <a:t>200 businesses</a:t>
            </a:r>
            <a:r>
              <a:rPr lang="en-US" sz="3098" spc="29">
                <a:solidFill>
                  <a:srgbClr val="FFFFFF"/>
                </a:solidFill>
                <a:latin typeface="Arial"/>
              </a:rPr>
              <a:t> reduce their carbon footprint and energy expenditure</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10" name="Picture 9">
            <a:extLst>
              <a:ext uri="{FF2B5EF4-FFF2-40B4-BE49-F238E27FC236}">
                <a16:creationId xmlns:a16="http://schemas.microsoft.com/office/drawing/2014/main" id="{D6A6EE3E-6D28-4BF6-E334-5659E78F2E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71"/>
          <a:stretch/>
        </p:blipFill>
        <p:spPr>
          <a:xfrm>
            <a:off x="-4109664" y="-296371"/>
            <a:ext cx="12339264" cy="9991528"/>
          </a:xfrm>
          <a:prstGeom prst="rect">
            <a:avLst/>
          </a:prstGeom>
        </p:spPr>
      </p:pic>
    </p:spTree>
    <p:extLst>
      <p:ext uri="{BB962C8B-B14F-4D97-AF65-F5344CB8AC3E}">
        <p14:creationId xmlns:p14="http://schemas.microsoft.com/office/powerpoint/2010/main" val="2164223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2" name="Group 2"/>
          <p:cNvGrpSpPr/>
          <p:nvPr/>
        </p:nvGrpSpPr>
        <p:grpSpPr>
          <a:xfrm>
            <a:off x="1502278" y="5314047"/>
            <a:ext cx="1619064" cy="161906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4" name="TextBox 4"/>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5" name="Group 5"/>
          <p:cNvGrpSpPr/>
          <p:nvPr/>
        </p:nvGrpSpPr>
        <p:grpSpPr>
          <a:xfrm>
            <a:off x="1635461" y="5447230"/>
            <a:ext cx="1352698" cy="135269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7" name="TextBox 7"/>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8" name="Group 8"/>
          <p:cNvGrpSpPr/>
          <p:nvPr/>
        </p:nvGrpSpPr>
        <p:grpSpPr>
          <a:xfrm rot="-10800000">
            <a:off x="2127467" y="6876823"/>
            <a:ext cx="368686" cy="322600"/>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10" name="TextBox 10"/>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11" name="Group 11"/>
          <p:cNvGrpSpPr/>
          <p:nvPr/>
        </p:nvGrpSpPr>
        <p:grpSpPr>
          <a:xfrm>
            <a:off x="4968005" y="5314047"/>
            <a:ext cx="1619064" cy="161906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3" name="TextBox 13"/>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14" name="Group 14"/>
          <p:cNvGrpSpPr/>
          <p:nvPr/>
        </p:nvGrpSpPr>
        <p:grpSpPr>
          <a:xfrm>
            <a:off x="5101188" y="5447230"/>
            <a:ext cx="1352698" cy="135269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16" name="TextBox 16"/>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17" name="Group 17"/>
          <p:cNvGrpSpPr/>
          <p:nvPr/>
        </p:nvGrpSpPr>
        <p:grpSpPr>
          <a:xfrm rot="-10800000">
            <a:off x="5593194" y="6876823"/>
            <a:ext cx="368686" cy="322600"/>
            <a:chOff x="0" y="0"/>
            <a:chExt cx="812800" cy="711200"/>
          </a:xfrm>
        </p:grpSpPr>
        <p:sp>
          <p:nvSpPr>
            <p:cNvPr id="18" name="Freeform 1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19" name="TextBox 19"/>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20" name="Group 20"/>
          <p:cNvGrpSpPr/>
          <p:nvPr/>
        </p:nvGrpSpPr>
        <p:grpSpPr>
          <a:xfrm>
            <a:off x="8379337" y="5314047"/>
            <a:ext cx="1619064" cy="161906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2" name="TextBox 22"/>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23" name="Group 23"/>
          <p:cNvGrpSpPr/>
          <p:nvPr/>
        </p:nvGrpSpPr>
        <p:grpSpPr>
          <a:xfrm>
            <a:off x="8512520" y="5447230"/>
            <a:ext cx="1352698" cy="135269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25" name="TextBox 25"/>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26" name="Group 26"/>
          <p:cNvGrpSpPr/>
          <p:nvPr/>
        </p:nvGrpSpPr>
        <p:grpSpPr>
          <a:xfrm rot="-10800000">
            <a:off x="9004526" y="6876823"/>
            <a:ext cx="368686" cy="32260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28" name="TextBox 28"/>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29" name="Group 29"/>
          <p:cNvGrpSpPr/>
          <p:nvPr/>
        </p:nvGrpSpPr>
        <p:grpSpPr>
          <a:xfrm>
            <a:off x="11790670" y="5314047"/>
            <a:ext cx="1619064" cy="161906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31" name="TextBox 31"/>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32" name="Group 32"/>
          <p:cNvGrpSpPr/>
          <p:nvPr/>
        </p:nvGrpSpPr>
        <p:grpSpPr>
          <a:xfrm>
            <a:off x="11923853" y="5447230"/>
            <a:ext cx="1352698" cy="135269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34" name="TextBox 34"/>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35" name="Group 35"/>
          <p:cNvGrpSpPr/>
          <p:nvPr/>
        </p:nvGrpSpPr>
        <p:grpSpPr>
          <a:xfrm rot="-10800000">
            <a:off x="12415859" y="6876823"/>
            <a:ext cx="368686" cy="322600"/>
            <a:chOff x="0" y="0"/>
            <a:chExt cx="812800" cy="711200"/>
          </a:xfrm>
        </p:grpSpPr>
        <p:sp>
          <p:nvSpPr>
            <p:cNvPr id="36" name="Freeform 3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37" name="TextBox 37"/>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38" name="Group 38"/>
          <p:cNvGrpSpPr/>
          <p:nvPr/>
        </p:nvGrpSpPr>
        <p:grpSpPr>
          <a:xfrm>
            <a:off x="15202002" y="5314047"/>
            <a:ext cx="1619064" cy="1619064"/>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40" name="TextBox 40"/>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41" name="Group 41"/>
          <p:cNvGrpSpPr/>
          <p:nvPr/>
        </p:nvGrpSpPr>
        <p:grpSpPr>
          <a:xfrm>
            <a:off x="15335185" y="5447230"/>
            <a:ext cx="1352698" cy="135269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43" name="TextBox 43"/>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44" name="Group 44"/>
          <p:cNvGrpSpPr/>
          <p:nvPr/>
        </p:nvGrpSpPr>
        <p:grpSpPr>
          <a:xfrm rot="-10800000">
            <a:off x="15827191" y="6876823"/>
            <a:ext cx="368686" cy="322600"/>
            <a:chOff x="0" y="0"/>
            <a:chExt cx="812800" cy="711200"/>
          </a:xfrm>
        </p:grpSpPr>
        <p:sp>
          <p:nvSpPr>
            <p:cNvPr id="45" name="Freeform 4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46" name="TextBox 46"/>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47" name="Group 47"/>
          <p:cNvGrpSpPr/>
          <p:nvPr/>
        </p:nvGrpSpPr>
        <p:grpSpPr>
          <a:xfrm>
            <a:off x="12660395" y="3975022"/>
            <a:ext cx="4952865" cy="1072325"/>
            <a:chOff x="0" y="0"/>
            <a:chExt cx="2911576" cy="630374"/>
          </a:xfrm>
        </p:grpSpPr>
        <p:sp>
          <p:nvSpPr>
            <p:cNvPr id="48" name="Freeform 48"/>
            <p:cNvSpPr/>
            <p:nvPr/>
          </p:nvSpPr>
          <p:spPr>
            <a:xfrm>
              <a:off x="0" y="0"/>
              <a:ext cx="2911576" cy="630374"/>
            </a:xfrm>
            <a:custGeom>
              <a:avLst/>
              <a:gdLst/>
              <a:ahLst/>
              <a:cxnLst/>
              <a:rect l="l" t="t" r="r" b="b"/>
              <a:pathLst>
                <a:path w="2911576" h="630374">
                  <a:moveTo>
                    <a:pt x="0" y="0"/>
                  </a:moveTo>
                  <a:lnTo>
                    <a:pt x="2708376" y="0"/>
                  </a:lnTo>
                  <a:lnTo>
                    <a:pt x="2911576" y="315187"/>
                  </a:lnTo>
                  <a:lnTo>
                    <a:pt x="2708376" y="630374"/>
                  </a:lnTo>
                  <a:lnTo>
                    <a:pt x="0" y="630374"/>
                  </a:lnTo>
                  <a:lnTo>
                    <a:pt x="203200" y="315187"/>
                  </a:lnTo>
                  <a:lnTo>
                    <a:pt x="0" y="0"/>
                  </a:lnTo>
                  <a:close/>
                </a:path>
              </a:pathLst>
            </a:custGeom>
            <a:solidFill>
              <a:srgbClr val="F08028"/>
            </a:solidFill>
          </p:spPr>
          <p:txBody>
            <a:bodyPr/>
            <a:lstStyle/>
            <a:p>
              <a:endParaRPr lang="en-GB"/>
            </a:p>
          </p:txBody>
        </p:sp>
        <p:sp>
          <p:nvSpPr>
            <p:cNvPr id="49" name="TextBox 49"/>
            <p:cNvSpPr txBox="1"/>
            <p:nvPr/>
          </p:nvSpPr>
          <p:spPr>
            <a:xfrm>
              <a:off x="177800" y="-76200"/>
              <a:ext cx="2657576" cy="706574"/>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10242670" y="3969067"/>
            <a:ext cx="4125111" cy="1078280"/>
            <a:chOff x="0" y="0"/>
            <a:chExt cx="2467177" cy="644905"/>
          </a:xfrm>
        </p:grpSpPr>
        <p:sp>
          <p:nvSpPr>
            <p:cNvPr id="51" name="Freeform 51"/>
            <p:cNvSpPr/>
            <p:nvPr/>
          </p:nvSpPr>
          <p:spPr>
            <a:xfrm>
              <a:off x="0" y="0"/>
              <a:ext cx="2467177" cy="644906"/>
            </a:xfrm>
            <a:custGeom>
              <a:avLst/>
              <a:gdLst/>
              <a:ahLst/>
              <a:cxnLst/>
              <a:rect l="l" t="t" r="r" b="b"/>
              <a:pathLst>
                <a:path w="2467177" h="644906">
                  <a:moveTo>
                    <a:pt x="0" y="0"/>
                  </a:moveTo>
                  <a:lnTo>
                    <a:pt x="2263977" y="0"/>
                  </a:lnTo>
                  <a:lnTo>
                    <a:pt x="2467177" y="322453"/>
                  </a:lnTo>
                  <a:lnTo>
                    <a:pt x="2263977" y="644906"/>
                  </a:lnTo>
                  <a:lnTo>
                    <a:pt x="0" y="644906"/>
                  </a:lnTo>
                  <a:lnTo>
                    <a:pt x="203200" y="322453"/>
                  </a:lnTo>
                  <a:lnTo>
                    <a:pt x="0" y="0"/>
                  </a:lnTo>
                  <a:close/>
                </a:path>
              </a:pathLst>
            </a:custGeom>
            <a:solidFill>
              <a:srgbClr val="FFFFFF"/>
            </a:solidFill>
          </p:spPr>
          <p:txBody>
            <a:bodyPr/>
            <a:lstStyle/>
            <a:p>
              <a:endParaRPr lang="en-GB"/>
            </a:p>
          </p:txBody>
        </p:sp>
        <p:sp>
          <p:nvSpPr>
            <p:cNvPr id="52" name="TextBox 52"/>
            <p:cNvSpPr txBox="1"/>
            <p:nvPr/>
          </p:nvSpPr>
          <p:spPr>
            <a:xfrm>
              <a:off x="177800" y="-76200"/>
              <a:ext cx="2213177" cy="721105"/>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6800864" y="3969067"/>
            <a:ext cx="4147854" cy="1078280"/>
            <a:chOff x="0" y="0"/>
            <a:chExt cx="2480780" cy="644905"/>
          </a:xfrm>
        </p:grpSpPr>
        <p:sp>
          <p:nvSpPr>
            <p:cNvPr id="54" name="Freeform 54"/>
            <p:cNvSpPr/>
            <p:nvPr/>
          </p:nvSpPr>
          <p:spPr>
            <a:xfrm>
              <a:off x="0" y="0"/>
              <a:ext cx="2480780" cy="644906"/>
            </a:xfrm>
            <a:custGeom>
              <a:avLst/>
              <a:gdLst/>
              <a:ahLst/>
              <a:cxnLst/>
              <a:rect l="l" t="t" r="r" b="b"/>
              <a:pathLst>
                <a:path w="2480780" h="644906">
                  <a:moveTo>
                    <a:pt x="0" y="0"/>
                  </a:moveTo>
                  <a:lnTo>
                    <a:pt x="2277580" y="0"/>
                  </a:lnTo>
                  <a:lnTo>
                    <a:pt x="2480780" y="322453"/>
                  </a:lnTo>
                  <a:lnTo>
                    <a:pt x="2277580" y="644906"/>
                  </a:lnTo>
                  <a:lnTo>
                    <a:pt x="0" y="644906"/>
                  </a:lnTo>
                  <a:lnTo>
                    <a:pt x="203200" y="322453"/>
                  </a:lnTo>
                  <a:lnTo>
                    <a:pt x="0" y="0"/>
                  </a:lnTo>
                  <a:close/>
                </a:path>
              </a:pathLst>
            </a:custGeom>
            <a:solidFill>
              <a:srgbClr val="F08028"/>
            </a:solidFill>
          </p:spPr>
          <p:txBody>
            <a:bodyPr/>
            <a:lstStyle/>
            <a:p>
              <a:endParaRPr lang="en-GB"/>
            </a:p>
          </p:txBody>
        </p:sp>
        <p:sp>
          <p:nvSpPr>
            <p:cNvPr id="55" name="TextBox 55"/>
            <p:cNvSpPr txBox="1"/>
            <p:nvPr/>
          </p:nvSpPr>
          <p:spPr>
            <a:xfrm>
              <a:off x="177800" y="-76200"/>
              <a:ext cx="2226780" cy="721105"/>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3313950" y="3973826"/>
            <a:ext cx="4001991" cy="1073521"/>
            <a:chOff x="0" y="0"/>
            <a:chExt cx="2410421" cy="646588"/>
          </a:xfrm>
        </p:grpSpPr>
        <p:sp>
          <p:nvSpPr>
            <p:cNvPr id="57" name="Freeform 57"/>
            <p:cNvSpPr/>
            <p:nvPr/>
          </p:nvSpPr>
          <p:spPr>
            <a:xfrm>
              <a:off x="0" y="0"/>
              <a:ext cx="2410421" cy="646588"/>
            </a:xfrm>
            <a:custGeom>
              <a:avLst/>
              <a:gdLst/>
              <a:ahLst/>
              <a:cxnLst/>
              <a:rect l="l" t="t" r="r" b="b"/>
              <a:pathLst>
                <a:path w="2410421" h="646588">
                  <a:moveTo>
                    <a:pt x="0" y="0"/>
                  </a:moveTo>
                  <a:lnTo>
                    <a:pt x="2207221" y="0"/>
                  </a:lnTo>
                  <a:lnTo>
                    <a:pt x="2410421" y="323294"/>
                  </a:lnTo>
                  <a:lnTo>
                    <a:pt x="2207221" y="646588"/>
                  </a:lnTo>
                  <a:lnTo>
                    <a:pt x="0" y="646588"/>
                  </a:lnTo>
                  <a:lnTo>
                    <a:pt x="203200" y="323294"/>
                  </a:lnTo>
                  <a:lnTo>
                    <a:pt x="0" y="0"/>
                  </a:lnTo>
                  <a:close/>
                </a:path>
              </a:pathLst>
            </a:custGeom>
            <a:solidFill>
              <a:srgbClr val="FFFFFF"/>
            </a:solidFill>
          </p:spPr>
          <p:txBody>
            <a:bodyPr/>
            <a:lstStyle/>
            <a:p>
              <a:endParaRPr lang="en-GB"/>
            </a:p>
          </p:txBody>
        </p:sp>
        <p:sp>
          <p:nvSpPr>
            <p:cNvPr id="58" name="TextBox 58"/>
            <p:cNvSpPr txBox="1"/>
            <p:nvPr/>
          </p:nvSpPr>
          <p:spPr>
            <a:xfrm>
              <a:off x="177800" y="-76200"/>
              <a:ext cx="2156421" cy="722788"/>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613662" y="3975022"/>
            <a:ext cx="3396296" cy="1072325"/>
            <a:chOff x="0" y="0"/>
            <a:chExt cx="2030593" cy="641126"/>
          </a:xfrm>
        </p:grpSpPr>
        <p:sp>
          <p:nvSpPr>
            <p:cNvPr id="60" name="Freeform 60"/>
            <p:cNvSpPr/>
            <p:nvPr/>
          </p:nvSpPr>
          <p:spPr>
            <a:xfrm>
              <a:off x="0" y="0"/>
              <a:ext cx="2030593" cy="641126"/>
            </a:xfrm>
            <a:custGeom>
              <a:avLst/>
              <a:gdLst/>
              <a:ahLst/>
              <a:cxnLst/>
              <a:rect l="l" t="t" r="r" b="b"/>
              <a:pathLst>
                <a:path w="2030593" h="641126">
                  <a:moveTo>
                    <a:pt x="0" y="0"/>
                  </a:moveTo>
                  <a:lnTo>
                    <a:pt x="1827393" y="0"/>
                  </a:lnTo>
                  <a:lnTo>
                    <a:pt x="2030593" y="320563"/>
                  </a:lnTo>
                  <a:lnTo>
                    <a:pt x="1827393" y="641126"/>
                  </a:lnTo>
                  <a:lnTo>
                    <a:pt x="0" y="641126"/>
                  </a:lnTo>
                  <a:lnTo>
                    <a:pt x="203200" y="320563"/>
                  </a:lnTo>
                  <a:lnTo>
                    <a:pt x="0" y="0"/>
                  </a:lnTo>
                  <a:close/>
                </a:path>
              </a:pathLst>
            </a:custGeom>
            <a:solidFill>
              <a:srgbClr val="F08028"/>
            </a:solidFill>
          </p:spPr>
          <p:txBody>
            <a:bodyPr/>
            <a:lstStyle/>
            <a:p>
              <a:endParaRPr lang="en-GB"/>
            </a:p>
          </p:txBody>
        </p:sp>
        <p:sp>
          <p:nvSpPr>
            <p:cNvPr id="61" name="TextBox 61"/>
            <p:cNvSpPr txBox="1"/>
            <p:nvPr/>
          </p:nvSpPr>
          <p:spPr>
            <a:xfrm>
              <a:off x="177800" y="-76200"/>
              <a:ext cx="1776593" cy="717326"/>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257179" y="9695157"/>
            <a:ext cx="18802359" cy="1183686"/>
            <a:chOff x="0" y="0"/>
            <a:chExt cx="25069812" cy="1578248"/>
          </a:xfrm>
        </p:grpSpPr>
        <p:sp>
          <p:nvSpPr>
            <p:cNvPr id="63" name="Freeform 63"/>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64" name="Freeform 64"/>
          <p:cNvSpPr/>
          <p:nvPr/>
        </p:nvSpPr>
        <p:spPr>
          <a:xfrm>
            <a:off x="2008989" y="5749647"/>
            <a:ext cx="700891" cy="709763"/>
          </a:xfrm>
          <a:custGeom>
            <a:avLst/>
            <a:gdLst/>
            <a:ahLst/>
            <a:cxnLst/>
            <a:rect l="l" t="t" r="r" b="b"/>
            <a:pathLst>
              <a:path w="700891" h="709763">
                <a:moveTo>
                  <a:pt x="0" y="0"/>
                </a:moveTo>
                <a:lnTo>
                  <a:pt x="700891" y="0"/>
                </a:lnTo>
                <a:lnTo>
                  <a:pt x="700891" y="709763"/>
                </a:lnTo>
                <a:lnTo>
                  <a:pt x="0" y="709763"/>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GB"/>
          </a:p>
        </p:txBody>
      </p:sp>
      <p:sp>
        <p:nvSpPr>
          <p:cNvPr id="65" name="Freeform 65"/>
          <p:cNvSpPr/>
          <p:nvPr/>
        </p:nvSpPr>
        <p:spPr>
          <a:xfrm>
            <a:off x="15693360" y="5710765"/>
            <a:ext cx="636348" cy="748645"/>
          </a:xfrm>
          <a:custGeom>
            <a:avLst/>
            <a:gdLst/>
            <a:ahLst/>
            <a:cxnLst/>
            <a:rect l="l" t="t" r="r" b="b"/>
            <a:pathLst>
              <a:path w="636348" h="748645">
                <a:moveTo>
                  <a:pt x="0" y="0"/>
                </a:moveTo>
                <a:lnTo>
                  <a:pt x="636348" y="0"/>
                </a:lnTo>
                <a:lnTo>
                  <a:pt x="636348" y="748645"/>
                </a:lnTo>
                <a:lnTo>
                  <a:pt x="0" y="748645"/>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GB"/>
          </a:p>
        </p:txBody>
      </p:sp>
      <p:sp>
        <p:nvSpPr>
          <p:cNvPr id="66" name="Freeform 66"/>
          <p:cNvSpPr/>
          <p:nvPr/>
        </p:nvSpPr>
        <p:spPr>
          <a:xfrm>
            <a:off x="12322366" y="5749647"/>
            <a:ext cx="593771" cy="784720"/>
          </a:xfrm>
          <a:custGeom>
            <a:avLst/>
            <a:gdLst/>
            <a:ahLst/>
            <a:cxnLst/>
            <a:rect l="l" t="t" r="r" b="b"/>
            <a:pathLst>
              <a:path w="593771" h="784720">
                <a:moveTo>
                  <a:pt x="0" y="0"/>
                </a:moveTo>
                <a:lnTo>
                  <a:pt x="593771" y="0"/>
                </a:lnTo>
                <a:lnTo>
                  <a:pt x="593771" y="784720"/>
                </a:lnTo>
                <a:lnTo>
                  <a:pt x="0" y="784720"/>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GB"/>
          </a:p>
        </p:txBody>
      </p:sp>
      <p:sp>
        <p:nvSpPr>
          <p:cNvPr id="67" name="Freeform 67"/>
          <p:cNvSpPr/>
          <p:nvPr/>
        </p:nvSpPr>
        <p:spPr>
          <a:xfrm>
            <a:off x="8652728" y="5821049"/>
            <a:ext cx="1039695" cy="586010"/>
          </a:xfrm>
          <a:custGeom>
            <a:avLst/>
            <a:gdLst/>
            <a:ahLst/>
            <a:cxnLst/>
            <a:rect l="l" t="t" r="r" b="b"/>
            <a:pathLst>
              <a:path w="1039695" h="586010">
                <a:moveTo>
                  <a:pt x="0" y="0"/>
                </a:moveTo>
                <a:lnTo>
                  <a:pt x="1039694" y="0"/>
                </a:lnTo>
                <a:lnTo>
                  <a:pt x="1039694" y="586009"/>
                </a:lnTo>
                <a:lnTo>
                  <a:pt x="0" y="5860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8" name="Freeform 68"/>
          <p:cNvSpPr/>
          <p:nvPr/>
        </p:nvSpPr>
        <p:spPr>
          <a:xfrm>
            <a:off x="5496493" y="5701156"/>
            <a:ext cx="653994" cy="758254"/>
          </a:xfrm>
          <a:custGeom>
            <a:avLst/>
            <a:gdLst/>
            <a:ahLst/>
            <a:cxnLst/>
            <a:rect l="l" t="t" r="r" b="b"/>
            <a:pathLst>
              <a:path w="653994" h="758254">
                <a:moveTo>
                  <a:pt x="0" y="0"/>
                </a:moveTo>
                <a:lnTo>
                  <a:pt x="653994" y="0"/>
                </a:lnTo>
                <a:lnTo>
                  <a:pt x="653994" y="758254"/>
                </a:lnTo>
                <a:lnTo>
                  <a:pt x="0" y="758254"/>
                </a:lnTo>
                <a:lnTo>
                  <a:pt x="0" y="0"/>
                </a:lnTo>
                <a:close/>
              </a:path>
            </a:pathLst>
          </a:custGeo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GB"/>
          </a:p>
        </p:txBody>
      </p:sp>
      <p:sp>
        <p:nvSpPr>
          <p:cNvPr id="69" name="TextBox 69"/>
          <p:cNvSpPr txBox="1"/>
          <p:nvPr/>
        </p:nvSpPr>
        <p:spPr>
          <a:xfrm>
            <a:off x="613662" y="7392035"/>
            <a:ext cx="3396296" cy="1287780"/>
          </a:xfrm>
          <a:prstGeom prst="rect">
            <a:avLst/>
          </a:prstGeom>
        </p:spPr>
        <p:txBody>
          <a:bodyPr lIns="0" tIns="0" rIns="0" bIns="0" rtlCol="0" anchor="t">
            <a:spAutoFit/>
          </a:bodyPr>
          <a:lstStyle/>
          <a:p>
            <a:pPr marL="0" lvl="0" indent="0" algn="ctr">
              <a:lnSpc>
                <a:spcPts val="2520"/>
              </a:lnSpc>
              <a:spcBef>
                <a:spcPct val="0"/>
              </a:spcBef>
            </a:pPr>
            <a:r>
              <a:rPr lang="en-US" sz="1800">
                <a:solidFill>
                  <a:srgbClr val="FFFFFF"/>
                </a:solidFill>
                <a:latin typeface="Arial"/>
              </a:rPr>
              <a:t>Start by completing the </a:t>
            </a:r>
            <a:r>
              <a:rPr lang="en-US" sz="1800">
                <a:solidFill>
                  <a:srgbClr val="FFFFFF"/>
                </a:solidFill>
                <a:latin typeface="Arial"/>
                <a:hlinkClick r:id="rId13"/>
              </a:rPr>
              <a:t>registration form </a:t>
            </a:r>
            <a:r>
              <a:rPr lang="en-US" sz="1800">
                <a:solidFill>
                  <a:srgbClr val="FFFFFF"/>
                </a:solidFill>
                <a:latin typeface="Arial"/>
              </a:rPr>
              <a:t>on BGWM’s website or by contacting our team.</a:t>
            </a:r>
          </a:p>
        </p:txBody>
      </p:sp>
      <p:sp>
        <p:nvSpPr>
          <p:cNvPr id="70" name="TextBox 70"/>
          <p:cNvSpPr txBox="1"/>
          <p:nvPr/>
        </p:nvSpPr>
        <p:spPr>
          <a:xfrm>
            <a:off x="4133783" y="7392035"/>
            <a:ext cx="3287508" cy="1602105"/>
          </a:xfrm>
          <a:prstGeom prst="rect">
            <a:avLst/>
          </a:prstGeom>
        </p:spPr>
        <p:txBody>
          <a:bodyPr lIns="0" tIns="0" rIns="0" bIns="0" rtlCol="0" anchor="t">
            <a:spAutoFit/>
          </a:bodyPr>
          <a:lstStyle/>
          <a:p>
            <a:pPr marL="0" lvl="0" indent="0" algn="ctr">
              <a:lnSpc>
                <a:spcPts val="2520"/>
              </a:lnSpc>
              <a:spcBef>
                <a:spcPct val="0"/>
              </a:spcBef>
            </a:pPr>
            <a:r>
              <a:rPr lang="en-US" sz="1800" u="none" strike="noStrike">
                <a:solidFill>
                  <a:srgbClr val="FFFFFF"/>
                </a:solidFill>
                <a:latin typeface="Arial"/>
              </a:rPr>
              <a:t>After registration, our Business Engagement Managers will reach out to you to complete the audit triage and check your eligibility.</a:t>
            </a:r>
          </a:p>
        </p:txBody>
      </p:sp>
      <p:sp>
        <p:nvSpPr>
          <p:cNvPr id="71" name="TextBox 71"/>
          <p:cNvSpPr txBox="1"/>
          <p:nvPr/>
        </p:nvSpPr>
        <p:spPr>
          <a:xfrm>
            <a:off x="7545115" y="7392035"/>
            <a:ext cx="3287508" cy="1287780"/>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Arial"/>
              </a:rPr>
              <a:t>We will then conduct a FREE</a:t>
            </a:r>
            <a:r>
              <a:rPr lang="en-US">
                <a:solidFill>
                  <a:srgbClr val="FFFFFF"/>
                </a:solidFill>
                <a:latin typeface="Arial"/>
              </a:rPr>
              <a:t> </a:t>
            </a:r>
            <a:r>
              <a:rPr lang="en-US" sz="1800">
                <a:solidFill>
                  <a:srgbClr val="FFFFFF"/>
                </a:solidFill>
                <a:latin typeface="Arial"/>
              </a:rPr>
              <a:t>assessment, examining your energy usage and operations.</a:t>
            </a:r>
          </a:p>
        </p:txBody>
      </p:sp>
      <p:sp>
        <p:nvSpPr>
          <p:cNvPr id="72" name="TextBox 72"/>
          <p:cNvSpPr txBox="1"/>
          <p:nvPr/>
        </p:nvSpPr>
        <p:spPr>
          <a:xfrm>
            <a:off x="1469500" y="4234537"/>
            <a:ext cx="1684620"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FFFFF"/>
                </a:solidFill>
                <a:latin typeface="Clear Sans Bold"/>
              </a:rPr>
              <a:t>Register</a:t>
            </a:r>
          </a:p>
        </p:txBody>
      </p:sp>
      <p:sp>
        <p:nvSpPr>
          <p:cNvPr id="73" name="TextBox 73"/>
          <p:cNvSpPr txBox="1"/>
          <p:nvPr/>
        </p:nvSpPr>
        <p:spPr>
          <a:xfrm>
            <a:off x="4290428" y="4211034"/>
            <a:ext cx="2510436"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08028"/>
                </a:solidFill>
                <a:latin typeface="Clear Sans Bold"/>
              </a:rPr>
              <a:t>Audit Triage</a:t>
            </a:r>
          </a:p>
        </p:txBody>
      </p:sp>
      <p:sp>
        <p:nvSpPr>
          <p:cNvPr id="74" name="TextBox 74"/>
          <p:cNvSpPr txBox="1"/>
          <p:nvPr/>
        </p:nvSpPr>
        <p:spPr>
          <a:xfrm>
            <a:off x="7421290" y="3988236"/>
            <a:ext cx="3137840" cy="976570"/>
          </a:xfrm>
          <a:prstGeom prst="rect">
            <a:avLst/>
          </a:prstGeom>
        </p:spPr>
        <p:txBody>
          <a:bodyPr lIns="0" tIns="0" rIns="0" bIns="0" rtlCol="0" anchor="t">
            <a:spAutoFit/>
          </a:bodyPr>
          <a:lstStyle/>
          <a:p>
            <a:pPr marL="0" lvl="0" indent="0" algn="ctr">
              <a:lnSpc>
                <a:spcPts val="3923"/>
              </a:lnSpc>
              <a:spcBef>
                <a:spcPct val="0"/>
              </a:spcBef>
            </a:pPr>
            <a:r>
              <a:rPr lang="en-US" sz="2800">
                <a:solidFill>
                  <a:srgbClr val="FFFFFF"/>
                </a:solidFill>
                <a:latin typeface="Clear Sans Bold"/>
              </a:rPr>
              <a:t>Energy Assessment</a:t>
            </a:r>
          </a:p>
        </p:txBody>
      </p:sp>
      <p:sp>
        <p:nvSpPr>
          <p:cNvPr id="75" name="TextBox 75"/>
          <p:cNvSpPr txBox="1"/>
          <p:nvPr/>
        </p:nvSpPr>
        <p:spPr>
          <a:xfrm>
            <a:off x="10721055" y="4234537"/>
            <a:ext cx="3662567"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08028"/>
                </a:solidFill>
                <a:latin typeface="Clear Sans Bold"/>
              </a:rPr>
              <a:t>Recommendations</a:t>
            </a:r>
          </a:p>
        </p:txBody>
      </p:sp>
      <p:sp>
        <p:nvSpPr>
          <p:cNvPr id="76" name="TextBox 76"/>
          <p:cNvSpPr txBox="1"/>
          <p:nvPr/>
        </p:nvSpPr>
        <p:spPr>
          <a:xfrm>
            <a:off x="14545547" y="4211034"/>
            <a:ext cx="2900632"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FFFFF"/>
                </a:solidFill>
                <a:latin typeface="Clear Sans Bold"/>
              </a:rPr>
              <a:t>Grant Application</a:t>
            </a:r>
          </a:p>
        </p:txBody>
      </p:sp>
      <p:sp>
        <p:nvSpPr>
          <p:cNvPr id="77" name="TextBox 77"/>
          <p:cNvSpPr txBox="1"/>
          <p:nvPr/>
        </p:nvSpPr>
        <p:spPr>
          <a:xfrm>
            <a:off x="10956448" y="7392035"/>
            <a:ext cx="3287508" cy="1575431"/>
          </a:xfrm>
          <a:prstGeom prst="rect">
            <a:avLst/>
          </a:prstGeom>
        </p:spPr>
        <p:txBody>
          <a:bodyPr lIns="0" tIns="0" rIns="0" bIns="0" rtlCol="0" anchor="t">
            <a:spAutoFit/>
          </a:bodyPr>
          <a:lstStyle/>
          <a:p>
            <a:pPr marL="0" lvl="0" indent="0" algn="ctr">
              <a:lnSpc>
                <a:spcPts val="2520"/>
              </a:lnSpc>
              <a:spcBef>
                <a:spcPct val="0"/>
              </a:spcBef>
            </a:pPr>
            <a:r>
              <a:rPr lang="en-US" sz="1800">
                <a:solidFill>
                  <a:srgbClr val="FFFFFF"/>
                </a:solidFill>
                <a:latin typeface="Arial"/>
              </a:rPr>
              <a:t>Based on the </a:t>
            </a:r>
            <a:r>
              <a:rPr lang="en-US">
                <a:solidFill>
                  <a:srgbClr val="FFFFFF"/>
                </a:solidFill>
                <a:latin typeface="Arial"/>
              </a:rPr>
              <a:t>assessment</a:t>
            </a:r>
            <a:r>
              <a:rPr lang="en-US" sz="1800">
                <a:solidFill>
                  <a:srgbClr val="FFFFFF"/>
                </a:solidFill>
                <a:latin typeface="Arial"/>
              </a:rPr>
              <a:t>, we'll provide you with recommendations for cost-effective energy saving measures.</a:t>
            </a:r>
          </a:p>
        </p:txBody>
      </p:sp>
      <p:sp>
        <p:nvSpPr>
          <p:cNvPr id="78" name="TextBox 78"/>
          <p:cNvSpPr txBox="1"/>
          <p:nvPr/>
        </p:nvSpPr>
        <p:spPr>
          <a:xfrm>
            <a:off x="14367780" y="7392035"/>
            <a:ext cx="3287508" cy="1602105"/>
          </a:xfrm>
          <a:prstGeom prst="rect">
            <a:avLst/>
          </a:prstGeom>
        </p:spPr>
        <p:txBody>
          <a:bodyPr lIns="0" tIns="0" rIns="0" bIns="0" rtlCol="0" anchor="t">
            <a:spAutoFit/>
          </a:bodyPr>
          <a:lstStyle/>
          <a:p>
            <a:pPr marL="0" lvl="0" indent="0" algn="ctr">
              <a:lnSpc>
                <a:spcPts val="2520"/>
              </a:lnSpc>
              <a:spcBef>
                <a:spcPct val="0"/>
              </a:spcBef>
            </a:pPr>
            <a:r>
              <a:rPr lang="en-US" sz="1800">
                <a:solidFill>
                  <a:srgbClr val="FFFFFF"/>
                </a:solidFill>
                <a:latin typeface="Arial"/>
              </a:rPr>
              <a:t> Your business has the opportunity to apply for grants of up to £100,000 to implement the energy efficiency recommendations.</a:t>
            </a:r>
          </a:p>
        </p:txBody>
      </p:sp>
      <p:sp>
        <p:nvSpPr>
          <p:cNvPr id="79" name="TextBox 79"/>
          <p:cNvSpPr txBox="1"/>
          <p:nvPr/>
        </p:nvSpPr>
        <p:spPr>
          <a:xfrm>
            <a:off x="1028700" y="851943"/>
            <a:ext cx="11631695" cy="1388364"/>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The Journey Ahead</a:t>
            </a:r>
          </a:p>
        </p:txBody>
      </p:sp>
      <p:sp>
        <p:nvSpPr>
          <p:cNvPr id="80" name="TextBox 80"/>
          <p:cNvSpPr txBox="1"/>
          <p:nvPr/>
        </p:nvSpPr>
        <p:spPr>
          <a:xfrm>
            <a:off x="1104331" y="2082990"/>
            <a:ext cx="12305402" cy="581152"/>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What to Expect in Your Decarbonisation Journey?</a:t>
            </a:r>
          </a:p>
        </p:txBody>
      </p:sp>
    </p:spTree>
    <p:extLst>
      <p:ext uri="{BB962C8B-B14F-4D97-AF65-F5344CB8AC3E}">
        <p14:creationId xmlns:p14="http://schemas.microsoft.com/office/powerpoint/2010/main" val="38249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77" grpId="0"/>
      <p:bldP spid="7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Robot hand touching Human Resources key on pc keyboard, Business, Recruitment, Occupation">
            <a:extLst>
              <a:ext uri="{FF2B5EF4-FFF2-40B4-BE49-F238E27FC236}">
                <a16:creationId xmlns:a16="http://schemas.microsoft.com/office/drawing/2014/main" id="{B48F8DC5-D9B4-DC5C-AE8D-3B024B1C030C}"/>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3002748" cy="10286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567478" y="0"/>
            <a:ext cx="12720520"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B1041-1707-EF5B-157C-3977F2C1A44A}"/>
              </a:ext>
            </a:extLst>
          </p:cNvPr>
          <p:cNvSpPr>
            <a:spLocks noGrp="1"/>
          </p:cNvSpPr>
          <p:nvPr>
            <p:ph type="title"/>
          </p:nvPr>
        </p:nvSpPr>
        <p:spPr>
          <a:xfrm>
            <a:off x="11772900" y="1683544"/>
            <a:ext cx="6035040" cy="4806201"/>
          </a:xfrm>
        </p:spPr>
        <p:txBody>
          <a:bodyPr vert="horz" lIns="91440" tIns="45720" rIns="91440" bIns="45720" rtlCol="0" anchor="b">
            <a:normAutofit/>
          </a:bodyPr>
          <a:lstStyle/>
          <a:p>
            <a:pPr algn="l">
              <a:lnSpc>
                <a:spcPct val="90000"/>
              </a:lnSpc>
            </a:pPr>
            <a:r>
              <a:rPr lang="en-US" sz="7200"/>
              <a:t>Other Resources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195810"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77472" y="6820380"/>
            <a:ext cx="603504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157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Green Business Network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1851" y="2029991"/>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a:solidFill>
                  <a:schemeClr val="bg1"/>
                </a:solidFill>
                <a:latin typeface="Arial" panose="020B0604020202020204" pitchFamily="34" charset="0"/>
                <a:cs typeface="Arial" panose="020B0604020202020204" pitchFamily="34" charset="0"/>
              </a:rPr>
              <a:t>The Green Business Network allows businesses to come together, share ideas and promote energy, resource, waste and water efficiency as well as engage on low carbon, environmental and green sustainability initiatives.</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43180" y="4465832"/>
            <a:ext cx="5560218" cy="1609932"/>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a:solidFill>
                  <a:schemeClr val="bg1"/>
                </a:solidFill>
                <a:latin typeface="WMCA Circular Book"/>
              </a:rPr>
              <a:t>Free to join</a:t>
            </a:r>
          </a:p>
          <a:p>
            <a:r>
              <a:rPr lang="en-GB">
                <a:solidFill>
                  <a:schemeClr val="bg1"/>
                </a:solidFill>
                <a:latin typeface="WMCA Circular Book"/>
              </a:rPr>
              <a:t>2900 members</a:t>
            </a:r>
          </a:p>
          <a:p>
            <a:r>
              <a:rPr lang="en-GB">
                <a:solidFill>
                  <a:schemeClr val="bg1"/>
                </a:solidFill>
                <a:latin typeface="WMCA Circular Book"/>
              </a:rPr>
              <a:t>Networking opportunities</a:t>
            </a:r>
          </a:p>
          <a:p>
            <a:r>
              <a:rPr lang="en-GB">
                <a:solidFill>
                  <a:schemeClr val="bg1"/>
                </a:solidFill>
                <a:latin typeface="WMCA Circular Book"/>
              </a:rPr>
              <a:t>Free newsletter </a:t>
            </a:r>
          </a:p>
          <a:p>
            <a:r>
              <a:rPr lang="en-GB">
                <a:solidFill>
                  <a:schemeClr val="bg1"/>
                </a:solidFill>
                <a:latin typeface="WMCA Circular Book"/>
              </a:rPr>
              <a:t>Be the first one to find out more about events and grant support opportunities </a:t>
            </a:r>
          </a:p>
          <a:p>
            <a:r>
              <a:rPr lang="en-GB">
                <a:solidFill>
                  <a:schemeClr val="bg1"/>
                </a:solidFill>
                <a:latin typeface="WMCA Circular Book"/>
                <a:hlinkClick r:id="rId3"/>
              </a:rPr>
              <a:t>Join now</a:t>
            </a:r>
            <a:endParaRPr lang="en-GB">
              <a:solidFill>
                <a:schemeClr val="bg1"/>
              </a:solidFill>
              <a:latin typeface="WMCA Circular Book"/>
            </a:endParaRPr>
          </a:p>
        </p:txBody>
      </p:sp>
      <p:pic>
        <p:nvPicPr>
          <p:cNvPr id="18" name="Picture 17" descr="A qr code with black dots&#10;&#10;Description automatically generated">
            <a:extLst>
              <a:ext uri="{FF2B5EF4-FFF2-40B4-BE49-F238E27FC236}">
                <a16:creationId xmlns:a16="http://schemas.microsoft.com/office/drawing/2014/main" id="{F0CF400C-8D87-3307-587C-F34AF07EAB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7271" y="4078706"/>
            <a:ext cx="3236336" cy="3236336"/>
          </a:xfrm>
          <a:prstGeom prst="rect">
            <a:avLst/>
          </a:prstGeom>
        </p:spPr>
      </p:pic>
      <p:sp>
        <p:nvSpPr>
          <p:cNvPr id="19" name="TextBox 18">
            <a:extLst>
              <a:ext uri="{FF2B5EF4-FFF2-40B4-BE49-F238E27FC236}">
                <a16:creationId xmlns:a16="http://schemas.microsoft.com/office/drawing/2014/main" id="{0C092D5F-917C-0074-5CA6-B09DB4E02879}"/>
              </a:ext>
            </a:extLst>
          </p:cNvPr>
          <p:cNvSpPr txBox="1"/>
          <p:nvPr/>
        </p:nvSpPr>
        <p:spPr>
          <a:xfrm>
            <a:off x="8975378" y="7485351"/>
            <a:ext cx="2948243" cy="400110"/>
          </a:xfrm>
          <a:prstGeom prst="rect">
            <a:avLst/>
          </a:prstGeom>
          <a:noFill/>
        </p:spPr>
        <p:txBody>
          <a:bodyPr wrap="none" rtlCol="0">
            <a:spAutoFit/>
          </a:bodyPr>
          <a:lstStyle/>
          <a:p>
            <a:r>
              <a:rPr lang="en-GB" sz="2000">
                <a:solidFill>
                  <a:schemeClr val="bg1"/>
                </a:solidFill>
                <a:latin typeface="Arial" panose="020B0604020202020204" pitchFamily="34" charset="0"/>
                <a:cs typeface="Arial" panose="020B0604020202020204" pitchFamily="34" charset="0"/>
              </a:rPr>
              <a:t>Use this QR code to join</a:t>
            </a:r>
          </a:p>
        </p:txBody>
      </p:sp>
      <p:sp>
        <p:nvSpPr>
          <p:cNvPr id="20" name="Rectangle 19">
            <a:extLst>
              <a:ext uri="{FF2B5EF4-FFF2-40B4-BE49-F238E27FC236}">
                <a16:creationId xmlns:a16="http://schemas.microsoft.com/office/drawing/2014/main" id="{BF661EB3-E5C5-943F-8682-2D8208070EC5}"/>
              </a:ext>
            </a:extLst>
          </p:cNvPr>
          <p:cNvSpPr/>
          <p:nvPr/>
        </p:nvSpPr>
        <p:spPr>
          <a:xfrm>
            <a:off x="7861823" y="3674046"/>
            <a:ext cx="5175351" cy="44196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7827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Green Business Podcast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0559" y="1434805"/>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a:solidFill>
                  <a:schemeClr val="bg1"/>
                </a:solidFill>
                <a:latin typeface="Arial" panose="020B0604020202020204" pitchFamily="34" charset="0"/>
                <a:cs typeface="Arial" panose="020B0604020202020204" pitchFamily="34" charset="0"/>
              </a:rPr>
              <a:t>Listen to our monthly podcast to l</a:t>
            </a:r>
            <a:r>
              <a:rPr lang="en-GB" b="0" i="0">
                <a:solidFill>
                  <a:schemeClr val="bg1"/>
                </a:solidFill>
                <a:effectLst/>
                <a:latin typeface="Arial" panose="020B0604020202020204" pitchFamily="34" charset="0"/>
                <a:cs typeface="Arial" panose="020B0604020202020204" pitchFamily="34" charset="0"/>
              </a:rPr>
              <a:t>earn more about energy, resource, waste and water efficiency as well as engage in low carbon, environmental and green sustainability initiatives.</a:t>
            </a:r>
            <a:r>
              <a:rPr lang="en-GB">
                <a:solidFill>
                  <a:schemeClr val="bg1"/>
                </a:solidFill>
                <a:latin typeface="Arial" panose="020B0604020202020204" pitchFamily="34" charset="0"/>
                <a:cs typeface="Arial" panose="020B0604020202020204" pitchFamily="34" charset="0"/>
              </a:rPr>
              <a:t> </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57030" y="3910724"/>
            <a:ext cx="5560218" cy="1609932"/>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a:solidFill>
                  <a:schemeClr val="bg1"/>
                </a:solidFill>
                <a:latin typeface="WMCA Circular Book"/>
              </a:rPr>
              <a:t>New episodes every month</a:t>
            </a:r>
          </a:p>
          <a:p>
            <a:r>
              <a:rPr lang="en-GB">
                <a:solidFill>
                  <a:schemeClr val="bg1"/>
                </a:solidFill>
                <a:latin typeface="WMCA Circular Book"/>
              </a:rPr>
              <a:t>Over 10 episodes so far discussing solar PV, heat pumps and sustainable business practices</a:t>
            </a:r>
          </a:p>
          <a:p>
            <a:r>
              <a:rPr lang="en-GB" sz="2800">
                <a:solidFill>
                  <a:schemeClr val="bg1"/>
                </a:solidFill>
                <a:latin typeface="WMCA Circular Bold"/>
              </a:rPr>
              <a:t>Use the QR code </a:t>
            </a:r>
            <a:r>
              <a:rPr lang="en-GB" sz="2800">
                <a:solidFill>
                  <a:schemeClr val="bg1"/>
                </a:solidFill>
                <a:latin typeface="WMCA Circular Bold"/>
                <a:hlinkClick r:id="rId3"/>
              </a:rPr>
              <a:t>or this link to subscribe</a:t>
            </a:r>
            <a:endParaRPr lang="en-GB" sz="2800">
              <a:solidFill>
                <a:schemeClr val="bg1"/>
              </a:solidFill>
              <a:latin typeface="WMCA Circular Bold"/>
            </a:endParaRPr>
          </a:p>
          <a:p>
            <a:endParaRPr lang="en-GB">
              <a:solidFill>
                <a:schemeClr val="bg1"/>
              </a:solidFill>
              <a:latin typeface="WMCA Circular Book"/>
            </a:endParaRPr>
          </a:p>
          <a:p>
            <a:endParaRPr lang="en-GB">
              <a:solidFill>
                <a:schemeClr val="bg1"/>
              </a:solidFill>
              <a:latin typeface="WMCA Circular Book"/>
            </a:endParaRPr>
          </a:p>
        </p:txBody>
      </p:sp>
      <p:pic>
        <p:nvPicPr>
          <p:cNvPr id="5" name="Picture 4" descr="A collage of a group of people&#10;&#10;Description automatically generated">
            <a:extLst>
              <a:ext uri="{FF2B5EF4-FFF2-40B4-BE49-F238E27FC236}">
                <a16:creationId xmlns:a16="http://schemas.microsoft.com/office/drawing/2014/main" id="{8F497250-4AE6-5F49-D4A9-A21F450C32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06000" y="4126610"/>
            <a:ext cx="6321395" cy="4847798"/>
          </a:xfrm>
          <a:prstGeom prst="rect">
            <a:avLst/>
          </a:prstGeom>
        </p:spPr>
      </p:pic>
      <p:pic>
        <p:nvPicPr>
          <p:cNvPr id="6" name="Picture 5" descr="A qr code with dots&#10;&#10;Description automatically generated">
            <a:extLst>
              <a:ext uri="{FF2B5EF4-FFF2-40B4-BE49-F238E27FC236}">
                <a16:creationId xmlns:a16="http://schemas.microsoft.com/office/drawing/2014/main" id="{8B1491E5-A1B4-F77E-D419-4D31931CFF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5194" y="4126609"/>
            <a:ext cx="2944914" cy="2944914"/>
          </a:xfrm>
          <a:prstGeom prst="rect">
            <a:avLst/>
          </a:prstGeom>
        </p:spPr>
      </p:pic>
    </p:spTree>
    <p:extLst>
      <p:ext uri="{BB962C8B-B14F-4D97-AF65-F5344CB8AC3E}">
        <p14:creationId xmlns:p14="http://schemas.microsoft.com/office/powerpoint/2010/main" val="4036146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Green Business Directory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0559" y="1434805"/>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b="0" i="0">
                <a:solidFill>
                  <a:schemeClr val="bg1"/>
                </a:solidFill>
                <a:effectLst/>
                <a:latin typeface="Arial" panose="020B0604020202020204" pitchFamily="34" charset="0"/>
                <a:cs typeface="Arial" panose="020B0604020202020204" pitchFamily="34" charset="0"/>
              </a:rPr>
              <a:t>Find a list of local suppliers and installers who can help you improve your business .</a:t>
            </a:r>
            <a:r>
              <a:rPr lang="en-GB">
                <a:solidFill>
                  <a:schemeClr val="bg1"/>
                </a:solidFill>
                <a:latin typeface="Arial" panose="020B0604020202020204" pitchFamily="34" charset="0"/>
                <a:cs typeface="Arial" panose="020B0604020202020204" pitchFamily="34" charset="0"/>
              </a:rPr>
              <a:t> </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57030" y="3910724"/>
            <a:ext cx="6962970" cy="1689976"/>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a:solidFill>
                  <a:schemeClr val="bg1"/>
                </a:solidFill>
                <a:latin typeface="Arial" panose="020B0604020202020204" pitchFamily="34" charset="0"/>
                <a:cs typeface="Arial" panose="020B0604020202020204" pitchFamily="34" charset="0"/>
              </a:rPr>
              <a:t>Over 100 companies</a:t>
            </a:r>
          </a:p>
          <a:p>
            <a:r>
              <a:rPr lang="en-GB">
                <a:solidFill>
                  <a:schemeClr val="bg1"/>
                </a:solidFill>
                <a:latin typeface="Arial" panose="020B0604020202020204" pitchFamily="34" charset="0"/>
                <a:cs typeface="Arial" panose="020B0604020202020204" pitchFamily="34" charset="0"/>
              </a:rPr>
              <a:t>20 categories including solar PV, roofing services and water management </a:t>
            </a:r>
          </a:p>
          <a:p>
            <a:r>
              <a:rPr lang="en-GB" sz="2800">
                <a:solidFill>
                  <a:schemeClr val="bg1"/>
                </a:solidFill>
                <a:latin typeface="Arial" panose="020B0604020202020204" pitchFamily="34" charset="0"/>
                <a:cs typeface="Arial" panose="020B0604020202020204" pitchFamily="34" charset="0"/>
              </a:rPr>
              <a:t>If you are a local installer or supplier please get in touch and we will add you to </a:t>
            </a:r>
            <a:r>
              <a:rPr lang="en-GB" sz="28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directory</a:t>
            </a:r>
            <a:endParaRPr lang="en-GB" sz="2800">
              <a:solidFill>
                <a:schemeClr val="bg1"/>
              </a:solidFill>
              <a:latin typeface="Arial" panose="020B0604020202020204" pitchFamily="34" charset="0"/>
              <a:cs typeface="Arial" panose="020B0604020202020204" pitchFamily="34" charset="0"/>
            </a:endParaRPr>
          </a:p>
          <a:p>
            <a:endParaRPr lang="en-GB">
              <a:solidFill>
                <a:schemeClr val="bg1"/>
              </a:solidFill>
              <a:latin typeface="WMCA Circular Book"/>
            </a:endParaRPr>
          </a:p>
          <a:p>
            <a:endParaRPr lang="en-GB">
              <a:solidFill>
                <a:schemeClr val="bg1"/>
              </a:solidFill>
              <a:latin typeface="WMCA Circular Book"/>
            </a:endParaRPr>
          </a:p>
          <a:p>
            <a:endParaRPr lang="en-GB">
              <a:solidFill>
                <a:schemeClr val="bg1"/>
              </a:solidFill>
              <a:latin typeface="WMCA Circular Book"/>
            </a:endParaRPr>
          </a:p>
          <a:p>
            <a:endParaRPr lang="en-GB">
              <a:solidFill>
                <a:schemeClr val="bg1"/>
              </a:solidFill>
              <a:latin typeface="WMCA Circular Book"/>
            </a:endParaRPr>
          </a:p>
          <a:p>
            <a:pPr indent="0">
              <a:buNone/>
            </a:pPr>
            <a:endParaRPr lang="en-GB">
              <a:solidFill>
                <a:schemeClr val="bg1"/>
              </a:solidFill>
              <a:latin typeface="WMCA Circular Book"/>
            </a:endParaRPr>
          </a:p>
          <a:p>
            <a:endParaRPr lang="en-GB">
              <a:solidFill>
                <a:schemeClr val="bg1"/>
              </a:solidFill>
              <a:latin typeface="WMCA Circular Book"/>
            </a:endParaRPr>
          </a:p>
        </p:txBody>
      </p:sp>
      <p:pic>
        <p:nvPicPr>
          <p:cNvPr id="9" name="Picture 8" descr="A list of information on a white background&#10;&#10;Description automatically generated">
            <a:extLst>
              <a:ext uri="{FF2B5EF4-FFF2-40B4-BE49-F238E27FC236}">
                <a16:creationId xmlns:a16="http://schemas.microsoft.com/office/drawing/2014/main" id="{672927D3-8126-28C4-1D17-086DE9325D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17709" y="3554813"/>
            <a:ext cx="5928794" cy="528382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60353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4"/>
          <p:cNvGrpSpPr/>
          <p:nvPr/>
        </p:nvGrpSpPr>
        <p:grpSpPr>
          <a:xfrm>
            <a:off x="-257179" y="9695157"/>
            <a:ext cx="18802359" cy="1183686"/>
            <a:chOff x="0" y="0"/>
            <a:chExt cx="25069812" cy="1578248"/>
          </a:xfrm>
        </p:grpSpPr>
        <p:sp>
          <p:nvSpPr>
            <p:cNvPr id="5" name="Freeform 5"/>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9" name="TextBox 9"/>
          <p:cNvSpPr txBox="1"/>
          <p:nvPr/>
        </p:nvSpPr>
        <p:spPr>
          <a:xfrm>
            <a:off x="12077417" y="7707863"/>
            <a:ext cx="5595058" cy="453457"/>
          </a:xfrm>
          <a:prstGeom prst="rect">
            <a:avLst/>
          </a:prstGeom>
        </p:spPr>
        <p:txBody>
          <a:bodyPr lIns="0" tIns="0" rIns="0" bIns="0" rtlCol="0" anchor="t">
            <a:spAutoFit/>
          </a:bodyPr>
          <a:lstStyle/>
          <a:p>
            <a:pPr>
              <a:lnSpc>
                <a:spcPts val="4079"/>
              </a:lnSpc>
            </a:pPr>
            <a:r>
              <a:rPr lang="en-US" spc="251">
                <a:solidFill>
                  <a:srgbClr val="FFFFFF"/>
                </a:solidFill>
                <a:latin typeface="Arial Bold"/>
              </a:rPr>
              <a:t>Learn more about the </a:t>
            </a:r>
            <a:r>
              <a:rPr lang="en-US" spc="251" err="1">
                <a:solidFill>
                  <a:srgbClr val="FFFFFF"/>
                </a:solidFill>
                <a:latin typeface="Arial Bold"/>
              </a:rPr>
              <a:t>programme</a:t>
            </a:r>
            <a:endParaRPr lang="en-US" err="1"/>
          </a:p>
        </p:txBody>
      </p:sp>
      <p:sp>
        <p:nvSpPr>
          <p:cNvPr id="11" name="TextBox 11"/>
          <p:cNvSpPr txBox="1"/>
          <p:nvPr/>
        </p:nvSpPr>
        <p:spPr>
          <a:xfrm>
            <a:off x="1430441" y="4573905"/>
            <a:ext cx="5595058" cy="569595"/>
          </a:xfrm>
          <a:prstGeom prst="rect">
            <a:avLst/>
          </a:prstGeom>
        </p:spPr>
        <p:txBody>
          <a:bodyPr lIns="0" tIns="0" rIns="0" bIns="0" rtlCol="0" anchor="t">
            <a:spAutoFit/>
          </a:bodyPr>
          <a:lstStyle/>
          <a:p>
            <a:pPr algn="l">
              <a:lnSpc>
                <a:spcPts val="4200"/>
              </a:lnSpc>
            </a:pPr>
            <a:r>
              <a:rPr lang="en-US" sz="2799" spc="27">
                <a:solidFill>
                  <a:srgbClr val="FFFFFF"/>
                </a:solidFill>
                <a:latin typeface="Arial Light"/>
              </a:rPr>
              <a:t>decarb@aston.ac.uk</a:t>
            </a:r>
          </a:p>
        </p:txBody>
      </p:sp>
      <p:sp>
        <p:nvSpPr>
          <p:cNvPr id="13" name="TextBox 13"/>
          <p:cNvSpPr txBox="1"/>
          <p:nvPr/>
        </p:nvSpPr>
        <p:spPr>
          <a:xfrm>
            <a:off x="1430442" y="5993986"/>
            <a:ext cx="5595058" cy="569595"/>
          </a:xfrm>
          <a:prstGeom prst="rect">
            <a:avLst/>
          </a:prstGeom>
        </p:spPr>
        <p:txBody>
          <a:bodyPr lIns="0" tIns="0" rIns="0" bIns="0" rtlCol="0" anchor="t">
            <a:spAutoFit/>
          </a:bodyPr>
          <a:lstStyle/>
          <a:p>
            <a:pPr algn="l">
              <a:lnSpc>
                <a:spcPts val="4200"/>
              </a:lnSpc>
            </a:pPr>
            <a:r>
              <a:rPr lang="en-US" sz="2799" spc="27">
                <a:solidFill>
                  <a:srgbClr val="FFFFFF"/>
                </a:solidFill>
                <a:latin typeface="Arial Light"/>
              </a:rPr>
              <a:t>0121 204 4828</a:t>
            </a:r>
          </a:p>
        </p:txBody>
      </p:sp>
      <p:sp>
        <p:nvSpPr>
          <p:cNvPr id="17" name="TextBox 17"/>
          <p:cNvSpPr txBox="1"/>
          <p:nvPr/>
        </p:nvSpPr>
        <p:spPr>
          <a:xfrm>
            <a:off x="1430442" y="7436739"/>
            <a:ext cx="7027758" cy="1022844"/>
          </a:xfrm>
          <a:prstGeom prst="rect">
            <a:avLst/>
          </a:prstGeom>
        </p:spPr>
        <p:txBody>
          <a:bodyPr wrap="square" lIns="0" tIns="0" rIns="0" bIns="0" rtlCol="0" anchor="t">
            <a:spAutoFit/>
          </a:bodyPr>
          <a:lstStyle/>
          <a:p>
            <a:pPr algn="l">
              <a:lnSpc>
                <a:spcPts val="4200"/>
              </a:lnSpc>
            </a:pPr>
            <a:r>
              <a:rPr lang="en-US" sz="2750" u="sng" spc="27">
                <a:solidFill>
                  <a:schemeClr val="bg1">
                    <a:lumMod val="95000"/>
                  </a:schemeClr>
                </a:solidFill>
                <a:latin typeface="Arial Light"/>
                <a:hlinkClick r:id="rId3">
                  <a:extLst>
                    <a:ext uri="{A12FA001-AC4F-418D-AE19-62706E023703}">
                      <ahyp:hlinkClr xmlns:ahyp="http://schemas.microsoft.com/office/drawing/2018/hyperlinkcolor" val="tx"/>
                    </a:ext>
                  </a:extLst>
                </a:hlinkClick>
              </a:rPr>
              <a:t>West Midlands: bit.ly/DNZ-Audit-Register</a:t>
            </a:r>
          </a:p>
          <a:p>
            <a:pPr algn="l">
              <a:lnSpc>
                <a:spcPts val="4200"/>
              </a:lnSpc>
            </a:pPr>
            <a:r>
              <a:rPr lang="en-US" sz="2750" u="sng" spc="27">
                <a:solidFill>
                  <a:schemeClr val="bg1">
                    <a:lumMod val="95000"/>
                  </a:schemeClr>
                </a:solidFill>
                <a:latin typeface="Arial Light"/>
                <a:hlinkClick r:id="rId3">
                  <a:extLst>
                    <a:ext uri="{A12FA001-AC4F-418D-AE19-62706E023703}">
                      <ahyp:hlinkClr xmlns:ahyp="http://schemas.microsoft.com/office/drawing/2018/hyperlinkcolor" val="tx"/>
                    </a:ext>
                  </a:extLst>
                </a:hlinkClick>
              </a:rPr>
              <a:t>Warwickshire: https://bit.ly/3skX34q</a:t>
            </a:r>
          </a:p>
        </p:txBody>
      </p:sp>
      <p:grpSp>
        <p:nvGrpSpPr>
          <p:cNvPr id="18" name="Group 6">
            <a:extLst>
              <a:ext uri="{FF2B5EF4-FFF2-40B4-BE49-F238E27FC236}">
                <a16:creationId xmlns:a16="http://schemas.microsoft.com/office/drawing/2014/main" id="{BE17C1FE-93DC-E8E9-8EB5-CC249B4E9465}"/>
              </a:ext>
            </a:extLst>
          </p:cNvPr>
          <p:cNvGrpSpPr/>
          <p:nvPr/>
        </p:nvGrpSpPr>
        <p:grpSpPr>
          <a:xfrm>
            <a:off x="1181100" y="934493"/>
            <a:ext cx="16230600" cy="8229600"/>
            <a:chOff x="0" y="0"/>
            <a:chExt cx="21640800" cy="10972800"/>
          </a:xfrm>
        </p:grpSpPr>
        <p:sp>
          <p:nvSpPr>
            <p:cNvPr id="19" name="Freeform 7">
              <a:extLst>
                <a:ext uri="{FF2B5EF4-FFF2-40B4-BE49-F238E27FC236}">
                  <a16:creationId xmlns:a16="http://schemas.microsoft.com/office/drawing/2014/main" id="{AC2924DE-0937-1ADD-A8EF-4DEF26F2808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close/>
                </a:path>
              </a:pathLst>
            </a:custGeom>
            <a:solidFill>
              <a:srgbClr val="94368D">
                <a:alpha val="89804"/>
              </a:srgbClr>
            </a:solidFill>
          </p:spPr>
          <p:txBody>
            <a:bodyPr/>
            <a:lstStyle/>
            <a:p>
              <a:endParaRPr lang="en-GB"/>
            </a:p>
          </p:txBody>
        </p:sp>
      </p:grpSp>
      <p:sp>
        <p:nvSpPr>
          <p:cNvPr id="20" name="TextBox 8">
            <a:extLst>
              <a:ext uri="{FF2B5EF4-FFF2-40B4-BE49-F238E27FC236}">
                <a16:creationId xmlns:a16="http://schemas.microsoft.com/office/drawing/2014/main" id="{7C5FF09E-7270-4B94-B0FF-4FDDB080A0B1}"/>
              </a:ext>
            </a:extLst>
          </p:cNvPr>
          <p:cNvSpPr txBox="1"/>
          <p:nvPr/>
        </p:nvSpPr>
        <p:spPr>
          <a:xfrm>
            <a:off x="1582841" y="981075"/>
            <a:ext cx="15828859" cy="2636139"/>
          </a:xfrm>
          <a:prstGeom prst="rect">
            <a:avLst/>
          </a:prstGeom>
        </p:spPr>
        <p:txBody>
          <a:bodyPr lIns="0" tIns="0" rIns="0" bIns="0" rtlCol="0" anchor="t">
            <a:spAutoFit/>
          </a:bodyPr>
          <a:lstStyle/>
          <a:p>
            <a:pPr>
              <a:lnSpc>
                <a:spcPts val="9828"/>
              </a:lnSpc>
            </a:pPr>
            <a:r>
              <a:rPr lang="en-US" sz="7800" spc="70">
                <a:solidFill>
                  <a:srgbClr val="FFFFFF"/>
                </a:solidFill>
                <a:latin typeface="Arial Bold"/>
              </a:rPr>
              <a:t>Is Your Business Ready to Make the Change?</a:t>
            </a:r>
          </a:p>
        </p:txBody>
      </p:sp>
      <p:sp>
        <p:nvSpPr>
          <p:cNvPr id="21" name="TextBox 9">
            <a:extLst>
              <a:ext uri="{FF2B5EF4-FFF2-40B4-BE49-F238E27FC236}">
                <a16:creationId xmlns:a16="http://schemas.microsoft.com/office/drawing/2014/main" id="{C0E821F3-CAE1-3ADB-836E-E262C69075C4}"/>
              </a:ext>
            </a:extLst>
          </p:cNvPr>
          <p:cNvSpPr txBox="1"/>
          <p:nvPr/>
        </p:nvSpPr>
        <p:spPr>
          <a:xfrm>
            <a:off x="12229817" y="7860263"/>
            <a:ext cx="5595058" cy="453457"/>
          </a:xfrm>
          <a:prstGeom prst="rect">
            <a:avLst/>
          </a:prstGeom>
        </p:spPr>
        <p:txBody>
          <a:bodyPr lIns="0" tIns="0" rIns="0" bIns="0" rtlCol="0" anchor="t">
            <a:spAutoFit/>
          </a:bodyPr>
          <a:lstStyle/>
          <a:p>
            <a:pPr>
              <a:lnSpc>
                <a:spcPts val="4079"/>
              </a:lnSpc>
            </a:pPr>
            <a:r>
              <a:rPr lang="en-US" spc="251">
                <a:solidFill>
                  <a:srgbClr val="FFFFFF"/>
                </a:solidFill>
                <a:latin typeface="Arial Bold"/>
              </a:rPr>
              <a:t>Learn more about the </a:t>
            </a:r>
            <a:r>
              <a:rPr lang="en-US" spc="251" err="1">
                <a:solidFill>
                  <a:srgbClr val="FFFFFF"/>
                </a:solidFill>
                <a:latin typeface="Arial Bold"/>
              </a:rPr>
              <a:t>programme</a:t>
            </a:r>
            <a:endParaRPr lang="en-US" err="1"/>
          </a:p>
        </p:txBody>
      </p:sp>
      <p:sp>
        <p:nvSpPr>
          <p:cNvPr id="22" name="TextBox 10">
            <a:extLst>
              <a:ext uri="{FF2B5EF4-FFF2-40B4-BE49-F238E27FC236}">
                <a16:creationId xmlns:a16="http://schemas.microsoft.com/office/drawing/2014/main" id="{365916BC-6484-E090-5281-DC620A099ED5}"/>
              </a:ext>
            </a:extLst>
          </p:cNvPr>
          <p:cNvSpPr txBox="1"/>
          <p:nvPr/>
        </p:nvSpPr>
        <p:spPr>
          <a:xfrm>
            <a:off x="1582841" y="4303390"/>
            <a:ext cx="5595058" cy="497380"/>
          </a:xfrm>
          <a:prstGeom prst="rect">
            <a:avLst/>
          </a:prstGeom>
        </p:spPr>
        <p:txBody>
          <a:bodyPr lIns="0" tIns="0" rIns="0" bIns="0" rtlCol="0" anchor="t">
            <a:spAutoFit/>
          </a:bodyPr>
          <a:lstStyle/>
          <a:p>
            <a:pPr algn="l">
              <a:lnSpc>
                <a:spcPts val="4160"/>
              </a:lnSpc>
            </a:pPr>
            <a:r>
              <a:rPr lang="en-US" sz="3200" b="1" spc="320">
                <a:solidFill>
                  <a:srgbClr val="309F9F"/>
                </a:solidFill>
                <a:latin typeface="Arial Bold"/>
              </a:rPr>
              <a:t>EMAIL ADDRESS</a:t>
            </a:r>
          </a:p>
        </p:txBody>
      </p:sp>
      <p:sp>
        <p:nvSpPr>
          <p:cNvPr id="23" name="TextBox 11">
            <a:extLst>
              <a:ext uri="{FF2B5EF4-FFF2-40B4-BE49-F238E27FC236}">
                <a16:creationId xmlns:a16="http://schemas.microsoft.com/office/drawing/2014/main" id="{8D51DF20-2372-109F-004A-3DF202CCC5DA}"/>
              </a:ext>
            </a:extLst>
          </p:cNvPr>
          <p:cNvSpPr txBox="1"/>
          <p:nvPr/>
        </p:nvSpPr>
        <p:spPr>
          <a:xfrm>
            <a:off x="1582841" y="4726305"/>
            <a:ext cx="5595058" cy="569595"/>
          </a:xfrm>
          <a:prstGeom prst="rect">
            <a:avLst/>
          </a:prstGeom>
        </p:spPr>
        <p:txBody>
          <a:bodyPr lIns="0" tIns="0" rIns="0" bIns="0" rtlCol="0" anchor="t">
            <a:spAutoFit/>
          </a:bodyPr>
          <a:lstStyle/>
          <a:p>
            <a:pPr algn="l">
              <a:lnSpc>
                <a:spcPts val="4200"/>
              </a:lnSpc>
            </a:pPr>
            <a:r>
              <a:rPr lang="en-US" sz="2799" spc="27">
                <a:solidFill>
                  <a:srgbClr val="FFFFFF"/>
                </a:solidFill>
                <a:latin typeface="Arial Light"/>
              </a:rPr>
              <a:t>decarb@aston.ac.uk</a:t>
            </a:r>
          </a:p>
        </p:txBody>
      </p:sp>
      <p:sp>
        <p:nvSpPr>
          <p:cNvPr id="24" name="TextBox 12">
            <a:extLst>
              <a:ext uri="{FF2B5EF4-FFF2-40B4-BE49-F238E27FC236}">
                <a16:creationId xmlns:a16="http://schemas.microsoft.com/office/drawing/2014/main" id="{324AED6C-6146-5C4B-78E2-E71CE94E09AB}"/>
              </a:ext>
            </a:extLst>
          </p:cNvPr>
          <p:cNvSpPr txBox="1"/>
          <p:nvPr/>
        </p:nvSpPr>
        <p:spPr>
          <a:xfrm>
            <a:off x="1582842" y="5729323"/>
            <a:ext cx="5595058" cy="578485"/>
          </a:xfrm>
          <a:prstGeom prst="rect">
            <a:avLst/>
          </a:prstGeom>
        </p:spPr>
        <p:txBody>
          <a:bodyPr lIns="0" tIns="0" rIns="0" bIns="0" rtlCol="0" anchor="t">
            <a:spAutoFit/>
          </a:bodyPr>
          <a:lstStyle/>
          <a:p>
            <a:pPr algn="l">
              <a:lnSpc>
                <a:spcPts val="4160"/>
              </a:lnSpc>
            </a:pPr>
            <a:r>
              <a:rPr lang="en-US" sz="3200" spc="320">
                <a:solidFill>
                  <a:srgbClr val="309F9F"/>
                </a:solidFill>
                <a:latin typeface="Arial Bold"/>
              </a:rPr>
              <a:t>PHONE NUMBER</a:t>
            </a:r>
          </a:p>
        </p:txBody>
      </p:sp>
      <p:sp>
        <p:nvSpPr>
          <p:cNvPr id="25" name="TextBox 13">
            <a:extLst>
              <a:ext uri="{FF2B5EF4-FFF2-40B4-BE49-F238E27FC236}">
                <a16:creationId xmlns:a16="http://schemas.microsoft.com/office/drawing/2014/main" id="{F14C2CB1-9B6A-CD22-28F1-4DBE5B143F67}"/>
              </a:ext>
            </a:extLst>
          </p:cNvPr>
          <p:cNvSpPr txBox="1"/>
          <p:nvPr/>
        </p:nvSpPr>
        <p:spPr>
          <a:xfrm>
            <a:off x="1582842" y="6146386"/>
            <a:ext cx="5595058" cy="569595"/>
          </a:xfrm>
          <a:prstGeom prst="rect">
            <a:avLst/>
          </a:prstGeom>
        </p:spPr>
        <p:txBody>
          <a:bodyPr lIns="0" tIns="0" rIns="0" bIns="0" rtlCol="0" anchor="t">
            <a:spAutoFit/>
          </a:bodyPr>
          <a:lstStyle/>
          <a:p>
            <a:pPr algn="l">
              <a:lnSpc>
                <a:spcPts val="4200"/>
              </a:lnSpc>
            </a:pPr>
            <a:r>
              <a:rPr lang="en-US" sz="2799" spc="27">
                <a:solidFill>
                  <a:srgbClr val="FFFFFF"/>
                </a:solidFill>
                <a:latin typeface="Arial Light"/>
              </a:rPr>
              <a:t>0121 204 4828</a:t>
            </a:r>
          </a:p>
        </p:txBody>
      </p:sp>
      <p:grpSp>
        <p:nvGrpSpPr>
          <p:cNvPr id="26" name="Group 14">
            <a:extLst>
              <a:ext uri="{FF2B5EF4-FFF2-40B4-BE49-F238E27FC236}">
                <a16:creationId xmlns:a16="http://schemas.microsoft.com/office/drawing/2014/main" id="{8E1BF81F-C6E3-9ABE-5882-859500C74D86}"/>
              </a:ext>
            </a:extLst>
          </p:cNvPr>
          <p:cNvGrpSpPr/>
          <p:nvPr/>
        </p:nvGrpSpPr>
        <p:grpSpPr>
          <a:xfrm>
            <a:off x="12716087" y="4091769"/>
            <a:ext cx="3592409" cy="3592409"/>
            <a:chOff x="0" y="0"/>
            <a:chExt cx="4789879" cy="4789879"/>
          </a:xfrm>
        </p:grpSpPr>
        <p:sp>
          <p:nvSpPr>
            <p:cNvPr id="27" name="Freeform 15">
              <a:extLst>
                <a:ext uri="{FF2B5EF4-FFF2-40B4-BE49-F238E27FC236}">
                  <a16:creationId xmlns:a16="http://schemas.microsoft.com/office/drawing/2014/main" id="{08F3BB1A-C41F-3204-A486-9D4B3A8E933D}"/>
                </a:ext>
              </a:extLst>
            </p:cNvPr>
            <p:cNvSpPr/>
            <p:nvPr/>
          </p:nvSpPr>
          <p:spPr>
            <a:xfrm>
              <a:off x="0" y="0"/>
              <a:ext cx="4789879" cy="4789879"/>
            </a:xfrm>
            <a:custGeom>
              <a:avLst/>
              <a:gdLst/>
              <a:ahLst/>
              <a:cxnLst/>
              <a:rect l="l" t="t" r="r" b="b"/>
              <a:pathLst>
                <a:path w="4789879" h="4789879">
                  <a:moveTo>
                    <a:pt x="0" y="0"/>
                  </a:moveTo>
                  <a:lnTo>
                    <a:pt x="4789879" y="0"/>
                  </a:lnTo>
                  <a:lnTo>
                    <a:pt x="4789879" y="4789879"/>
                  </a:lnTo>
                  <a:lnTo>
                    <a:pt x="0" y="4789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sp>
        <p:nvSpPr>
          <p:cNvPr id="28" name="TextBox 16">
            <a:extLst>
              <a:ext uri="{FF2B5EF4-FFF2-40B4-BE49-F238E27FC236}">
                <a16:creationId xmlns:a16="http://schemas.microsoft.com/office/drawing/2014/main" id="{C3822DC8-DE1D-7F7E-48F7-2170E73AE1FB}"/>
              </a:ext>
            </a:extLst>
          </p:cNvPr>
          <p:cNvSpPr txBox="1"/>
          <p:nvPr/>
        </p:nvSpPr>
        <p:spPr>
          <a:xfrm>
            <a:off x="1582842" y="7149404"/>
            <a:ext cx="5595058" cy="509114"/>
          </a:xfrm>
          <a:prstGeom prst="rect">
            <a:avLst/>
          </a:prstGeom>
        </p:spPr>
        <p:txBody>
          <a:bodyPr lIns="0" tIns="0" rIns="0" bIns="0" rtlCol="0" anchor="t">
            <a:spAutoFit/>
          </a:bodyPr>
          <a:lstStyle/>
          <a:p>
            <a:pPr>
              <a:lnSpc>
                <a:spcPts val="4160"/>
              </a:lnSpc>
            </a:pPr>
            <a:r>
              <a:rPr lang="en-US" sz="3200" b="1" spc="320">
                <a:solidFill>
                  <a:srgbClr val="309F9F"/>
                </a:solidFill>
                <a:latin typeface="Arial Bold"/>
              </a:rPr>
              <a:t>TO REGISTER</a:t>
            </a:r>
            <a:endParaRPr lang="en-US" b="1">
              <a:ea typeface="Calibri"/>
              <a:cs typeface="Calibri"/>
            </a:endParaRPr>
          </a:p>
        </p:txBody>
      </p:sp>
      <p:sp>
        <p:nvSpPr>
          <p:cNvPr id="29" name="TextBox 17">
            <a:extLst>
              <a:ext uri="{FF2B5EF4-FFF2-40B4-BE49-F238E27FC236}">
                <a16:creationId xmlns:a16="http://schemas.microsoft.com/office/drawing/2014/main" id="{25938A7F-BFCF-78F9-5336-DFFBC46D9ADA}"/>
              </a:ext>
            </a:extLst>
          </p:cNvPr>
          <p:cNvSpPr txBox="1"/>
          <p:nvPr/>
        </p:nvSpPr>
        <p:spPr>
          <a:xfrm>
            <a:off x="1582842" y="7589139"/>
            <a:ext cx="7027758" cy="1022844"/>
          </a:xfrm>
          <a:prstGeom prst="rect">
            <a:avLst/>
          </a:prstGeom>
        </p:spPr>
        <p:txBody>
          <a:bodyPr wrap="square" lIns="0" tIns="0" rIns="0" bIns="0" rtlCol="0" anchor="t">
            <a:spAutoFit/>
          </a:bodyPr>
          <a:lstStyle/>
          <a:p>
            <a:pPr algn="l">
              <a:lnSpc>
                <a:spcPts val="4200"/>
              </a:lnSpc>
            </a:pPr>
            <a:r>
              <a:rPr lang="en-US" sz="2750" u="sng" spc="27">
                <a:solidFill>
                  <a:schemeClr val="bg1">
                    <a:lumMod val="95000"/>
                  </a:schemeClr>
                </a:solidFill>
                <a:latin typeface="Arial Light"/>
                <a:hlinkClick r:id="rId3">
                  <a:extLst>
                    <a:ext uri="{A12FA001-AC4F-418D-AE19-62706E023703}">
                      <ahyp:hlinkClr xmlns:ahyp="http://schemas.microsoft.com/office/drawing/2018/hyperlinkcolor" val="tx"/>
                    </a:ext>
                  </a:extLst>
                </a:hlinkClick>
              </a:rPr>
              <a:t>West Midlands: bit.ly/DNZ-Audit-Register</a:t>
            </a:r>
          </a:p>
          <a:p>
            <a:pPr algn="l">
              <a:lnSpc>
                <a:spcPts val="4200"/>
              </a:lnSpc>
            </a:pPr>
            <a:r>
              <a:rPr lang="en-US" sz="2750" u="sng" spc="27">
                <a:solidFill>
                  <a:schemeClr val="bg1">
                    <a:lumMod val="95000"/>
                  </a:schemeClr>
                </a:solidFill>
                <a:latin typeface="Arial Light"/>
                <a:hlinkClick r:id="rId3">
                  <a:extLst>
                    <a:ext uri="{A12FA001-AC4F-418D-AE19-62706E023703}">
                      <ahyp:hlinkClr xmlns:ahyp="http://schemas.microsoft.com/office/drawing/2018/hyperlinkcolor" val="tx"/>
                    </a:ext>
                  </a:extLst>
                </a:hlinkClick>
              </a:rPr>
              <a:t>Warwickshire: https://bit.ly/3skX34q</a:t>
            </a:r>
          </a:p>
        </p:txBody>
      </p:sp>
    </p:spTree>
    <p:extLst>
      <p:ext uri="{BB962C8B-B14F-4D97-AF65-F5344CB8AC3E}">
        <p14:creationId xmlns:p14="http://schemas.microsoft.com/office/powerpoint/2010/main" val="2736471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itting around a table&#10;&#10;Description automatically generated">
            <a:extLst>
              <a:ext uri="{FF2B5EF4-FFF2-40B4-BE49-F238E27FC236}">
                <a16:creationId xmlns:a16="http://schemas.microsoft.com/office/drawing/2014/main" id="{5842CA5F-E901-6B66-D1FF-407719226C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1527" y="0"/>
            <a:ext cx="16344900" cy="10878829"/>
          </a:xfrm>
          <a:prstGeom prst="rect">
            <a:avLst/>
          </a:prstGeom>
        </p:spPr>
      </p:pic>
      <p:grpSp>
        <p:nvGrpSpPr>
          <p:cNvPr id="4" name="Group 4"/>
          <p:cNvGrpSpPr/>
          <p:nvPr/>
        </p:nvGrpSpPr>
        <p:grpSpPr>
          <a:xfrm>
            <a:off x="-1243607" y="1573256"/>
            <a:ext cx="20775215" cy="6717735"/>
            <a:chOff x="0" y="0"/>
            <a:chExt cx="27700287" cy="8956980"/>
          </a:xfrm>
        </p:grpSpPr>
        <p:sp>
          <p:nvSpPr>
            <p:cNvPr id="5" name="Freeform 5"/>
            <p:cNvSpPr/>
            <p:nvPr/>
          </p:nvSpPr>
          <p:spPr>
            <a:xfrm>
              <a:off x="0" y="0"/>
              <a:ext cx="27700225" cy="8956929"/>
            </a:xfrm>
            <a:custGeom>
              <a:avLst/>
              <a:gdLst/>
              <a:ahLst/>
              <a:cxnLst/>
              <a:rect l="l" t="t" r="r" b="b"/>
              <a:pathLst>
                <a:path w="27700225" h="8956929">
                  <a:moveTo>
                    <a:pt x="0" y="0"/>
                  </a:moveTo>
                  <a:lnTo>
                    <a:pt x="27700225" y="0"/>
                  </a:lnTo>
                  <a:lnTo>
                    <a:pt x="27700225" y="8956929"/>
                  </a:lnTo>
                  <a:lnTo>
                    <a:pt x="0" y="8956929"/>
                  </a:lnTo>
                  <a:close/>
                </a:path>
              </a:pathLst>
            </a:custGeom>
            <a:solidFill>
              <a:srgbClr val="94368D"/>
            </a:solidFill>
          </p:spPr>
          <p:txBody>
            <a:bodyPr/>
            <a:lstStyle/>
            <a:p>
              <a:endParaRPr lang="en-GB"/>
            </a:p>
          </p:txBody>
        </p:sp>
      </p:grpSp>
      <p:sp>
        <p:nvSpPr>
          <p:cNvPr id="6" name="TextBox 6"/>
          <p:cNvSpPr txBox="1"/>
          <p:nvPr/>
        </p:nvSpPr>
        <p:spPr>
          <a:xfrm>
            <a:off x="354847" y="4235719"/>
            <a:ext cx="16868518" cy="1170257"/>
          </a:xfrm>
          <a:prstGeom prst="rect">
            <a:avLst/>
          </a:prstGeom>
        </p:spPr>
        <p:txBody>
          <a:bodyPr lIns="0" tIns="0" rIns="0" bIns="0" rtlCol="0" anchor="t">
            <a:spAutoFit/>
          </a:bodyPr>
          <a:lstStyle/>
          <a:p>
            <a:pPr algn="ctr">
              <a:lnSpc>
                <a:spcPts val="9828"/>
              </a:lnSpc>
            </a:pPr>
            <a:r>
              <a:rPr lang="en-US" sz="7800" spc="70">
                <a:solidFill>
                  <a:srgbClr val="FFFFFF"/>
                </a:solidFill>
                <a:latin typeface="Arial Bold"/>
              </a:rPr>
              <a:t>Q &amp; A</a:t>
            </a:r>
          </a:p>
        </p:txBody>
      </p:sp>
      <p:grpSp>
        <p:nvGrpSpPr>
          <p:cNvPr id="9" name="Group 9"/>
          <p:cNvGrpSpPr/>
          <p:nvPr/>
        </p:nvGrpSpPr>
        <p:grpSpPr>
          <a:xfrm>
            <a:off x="-257179" y="9695157"/>
            <a:ext cx="18802359" cy="1183686"/>
            <a:chOff x="0" y="0"/>
            <a:chExt cx="25069812" cy="1578248"/>
          </a:xfrm>
        </p:grpSpPr>
        <p:sp>
          <p:nvSpPr>
            <p:cNvPr id="10" name="Freeform 10"/>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extLst>
      <p:ext uri="{BB962C8B-B14F-4D97-AF65-F5344CB8AC3E}">
        <p14:creationId xmlns:p14="http://schemas.microsoft.com/office/powerpoint/2010/main" val="1629571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43607" y="1573256"/>
            <a:ext cx="20775215" cy="6717735"/>
            <a:chOff x="0" y="0"/>
            <a:chExt cx="27700287" cy="8956980"/>
          </a:xfrm>
        </p:grpSpPr>
        <p:sp>
          <p:nvSpPr>
            <p:cNvPr id="5" name="Freeform 5"/>
            <p:cNvSpPr/>
            <p:nvPr/>
          </p:nvSpPr>
          <p:spPr>
            <a:xfrm>
              <a:off x="0" y="0"/>
              <a:ext cx="27700225" cy="8956929"/>
            </a:xfrm>
            <a:custGeom>
              <a:avLst/>
              <a:gdLst/>
              <a:ahLst/>
              <a:cxnLst/>
              <a:rect l="l" t="t" r="r" b="b"/>
              <a:pathLst>
                <a:path w="27700225" h="8956929">
                  <a:moveTo>
                    <a:pt x="0" y="0"/>
                  </a:moveTo>
                  <a:lnTo>
                    <a:pt x="27700225" y="0"/>
                  </a:lnTo>
                  <a:lnTo>
                    <a:pt x="27700225" y="8956929"/>
                  </a:lnTo>
                  <a:lnTo>
                    <a:pt x="0" y="8956929"/>
                  </a:lnTo>
                  <a:close/>
                </a:path>
              </a:pathLst>
            </a:custGeom>
            <a:solidFill>
              <a:srgbClr val="94368D"/>
            </a:solidFill>
          </p:spPr>
          <p:txBody>
            <a:bodyPr/>
            <a:lstStyle/>
            <a:p>
              <a:endParaRPr lang="en-GB"/>
            </a:p>
          </p:txBody>
        </p:sp>
      </p:grpSp>
      <p:sp>
        <p:nvSpPr>
          <p:cNvPr id="6" name="TextBox 6"/>
          <p:cNvSpPr txBox="1"/>
          <p:nvPr/>
        </p:nvSpPr>
        <p:spPr>
          <a:xfrm>
            <a:off x="2425300" y="1996047"/>
            <a:ext cx="13437353" cy="3693319"/>
          </a:xfrm>
          <a:prstGeom prst="rect">
            <a:avLst/>
          </a:prstGeom>
        </p:spPr>
        <p:txBody>
          <a:bodyPr wrap="square" lIns="0" tIns="0" rIns="0" bIns="0" rtlCol="0" anchor="t">
            <a:spAutoFit/>
          </a:bodyPr>
          <a:lstStyle/>
          <a:p>
            <a:pPr algn="ctr"/>
            <a:r>
              <a:rPr lang="en-GB" altLang="en-US" sz="2400" b="1">
                <a:solidFill>
                  <a:schemeClr val="bg1"/>
                </a:solidFill>
                <a:latin typeface="Arial" panose="020B0604020202020204" pitchFamily="34" charset="0"/>
                <a:cs typeface="Arial" panose="020B0604020202020204" pitchFamily="34" charset="0"/>
              </a:rPr>
              <a:t>Thank you all for joining! </a:t>
            </a:r>
          </a:p>
          <a:p>
            <a:pPr algn="ctr"/>
            <a:endParaRPr lang="en-GB" altLang="en-US" sz="2400" b="1">
              <a:solidFill>
                <a:schemeClr val="bg1"/>
              </a:solidFill>
              <a:latin typeface="Arial" panose="020B0604020202020204" pitchFamily="34" charset="0"/>
              <a:cs typeface="Arial" panose="020B0604020202020204" pitchFamily="34" charset="0"/>
            </a:endParaRPr>
          </a:p>
          <a:p>
            <a:pPr algn="ctr"/>
            <a:r>
              <a:rPr lang="en-GB" altLang="en-US" sz="2400" b="1">
                <a:solidFill>
                  <a:schemeClr val="bg1"/>
                </a:solidFill>
                <a:latin typeface="Arial" panose="020B0604020202020204" pitchFamily="34" charset="0"/>
                <a:cs typeface="Arial" panose="020B0604020202020204" pitchFamily="34" charset="0"/>
              </a:rPr>
              <a:t>The presentations and a recording for this webinar will be sent out to you shortly.</a:t>
            </a:r>
          </a:p>
          <a:p>
            <a:pPr algn="ctr"/>
            <a:endParaRPr lang="en-GB" altLang="en-US" sz="2400" b="1">
              <a:solidFill>
                <a:schemeClr val="bg1"/>
              </a:solidFill>
              <a:latin typeface="Arial" panose="020B0604020202020204" pitchFamily="34" charset="0"/>
              <a:cs typeface="Arial" panose="020B0604020202020204" pitchFamily="34" charset="0"/>
            </a:endParaRPr>
          </a:p>
          <a:p>
            <a:pPr algn="ctr"/>
            <a:r>
              <a:rPr lang="en-GB" altLang="en-US" sz="4800" b="1">
                <a:solidFill>
                  <a:schemeClr val="bg1"/>
                </a:solidFill>
                <a:latin typeface="Arial" panose="020B0604020202020204" pitchFamily="34" charset="0"/>
                <a:cs typeface="Arial" panose="020B0604020202020204" pitchFamily="34" charset="0"/>
              </a:rPr>
              <a:t>Next events: </a:t>
            </a:r>
          </a:p>
          <a:p>
            <a:pPr algn="ctr"/>
            <a:r>
              <a:rPr lang="en-GB" altLang="en-US" sz="2400" b="1">
                <a:solidFill>
                  <a:schemeClr val="bg1"/>
                </a:solidFill>
                <a:latin typeface="Arial" panose="020B0604020202020204" pitchFamily="34" charset="0"/>
                <a:cs typeface="Arial" panose="020B0604020202020204" pitchFamily="34" charset="0"/>
              </a:rPr>
              <a:t> </a:t>
            </a:r>
          </a:p>
          <a:p>
            <a:pPr marL="342900" indent="-342900" algn="ctr">
              <a:buFont typeface="Wingdings" panose="05000000000000000000" pitchFamily="2" charset="2"/>
              <a:buChar char="Ø"/>
            </a:pPr>
            <a:r>
              <a:rPr lang="en-GB" altLang="en-US" sz="2400" b="1">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Webinar: Renewable energy: What are the costs and the savings?</a:t>
            </a:r>
            <a:endParaRPr lang="en-GB" altLang="en-US" sz="2400" b="1">
              <a:solidFill>
                <a:schemeClr val="bg1"/>
              </a:solidFill>
              <a:latin typeface="Arial" panose="020B0604020202020204" pitchFamily="34" charset="0"/>
              <a:cs typeface="Arial" panose="020B0604020202020204" pitchFamily="34" charset="0"/>
            </a:endParaRPr>
          </a:p>
          <a:p>
            <a:pPr marL="342900" indent="-342900" algn="ctr">
              <a:buFont typeface="Wingdings" panose="05000000000000000000" pitchFamily="2" charset="2"/>
              <a:buChar char="Ø"/>
            </a:pPr>
            <a:r>
              <a:rPr lang="en-GB" altLang="en-US" sz="2400" b="1">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Face-to-face event [Coventry Businesses] Decarbonisation &amp; Net Zero: Grant funding and expert guidance for Coventry </a:t>
            </a:r>
            <a:endParaRPr lang="en-GB" altLang="en-US" sz="2400" b="1">
              <a:solidFill>
                <a:schemeClr val="bg1"/>
              </a:solidFill>
              <a:latin typeface="Arial" panose="020B0604020202020204" pitchFamily="34" charset="0"/>
              <a:cs typeface="Arial" panose="020B0604020202020204" pitchFamily="34" charset="0"/>
            </a:endParaRPr>
          </a:p>
        </p:txBody>
      </p:sp>
      <p:grpSp>
        <p:nvGrpSpPr>
          <p:cNvPr id="9" name="Group 9"/>
          <p:cNvGrpSpPr/>
          <p:nvPr/>
        </p:nvGrpSpPr>
        <p:grpSpPr>
          <a:xfrm>
            <a:off x="-257179" y="9695157"/>
            <a:ext cx="18802359" cy="1183686"/>
            <a:chOff x="0" y="0"/>
            <a:chExt cx="25069812" cy="1578248"/>
          </a:xfrm>
        </p:grpSpPr>
        <p:sp>
          <p:nvSpPr>
            <p:cNvPr id="10" name="Freeform 10"/>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extLst>
      <p:ext uri="{BB962C8B-B14F-4D97-AF65-F5344CB8AC3E}">
        <p14:creationId xmlns:p14="http://schemas.microsoft.com/office/powerpoint/2010/main" val="591293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BD6C5FB-1DD7-59E4-D1EC-760F5C9BD0B0}"/>
              </a:ext>
            </a:extLst>
          </p:cNvPr>
          <p:cNvSpPr txBox="1">
            <a:spLocks/>
          </p:cNvSpPr>
          <p:nvPr/>
        </p:nvSpPr>
        <p:spPr>
          <a:xfrm>
            <a:off x="1476893" y="5274578"/>
            <a:ext cx="7533017" cy="3438348"/>
          </a:xfrm>
          <a:prstGeom prst="rect">
            <a:avLst/>
          </a:prstGeom>
        </p:spPr>
        <p:txBody>
          <a:bodyPr vert="horz" lIns="137160" tIns="68580" rIns="137160" bIns="68580" rtlCol="0" anchor="t">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2700"/>
          </a:p>
          <a:p>
            <a:r>
              <a:rPr lang="en-US" sz="2700">
                <a:hlinkClick r:id="rId3"/>
              </a:rPr>
              <a:t>www.businessgrowthwestmidlands.org.uk</a:t>
            </a:r>
            <a:endParaRPr lang="en-US" sz="2700"/>
          </a:p>
          <a:p>
            <a:r>
              <a:rPr lang="en-US" sz="2700"/>
              <a:t>Twitter: </a:t>
            </a:r>
            <a:r>
              <a:rPr lang="en-US" sz="2700">
                <a:hlinkClick r:id="rId4"/>
              </a:rPr>
              <a:t>@decarbprogramme</a:t>
            </a:r>
            <a:endParaRPr lang="en-US" sz="2700"/>
          </a:p>
          <a:p>
            <a:r>
              <a:rPr lang="en-US" sz="2700"/>
              <a:t>LinkedIn: </a:t>
            </a:r>
            <a:r>
              <a:rPr lang="en-US" sz="2700" err="1">
                <a:hlinkClick r:id="rId5"/>
              </a:rPr>
              <a:t>Decarbonisation</a:t>
            </a:r>
            <a:r>
              <a:rPr lang="en-US" sz="2700">
                <a:hlinkClick r:id="rId5"/>
              </a:rPr>
              <a:t> Net Zero </a:t>
            </a:r>
            <a:r>
              <a:rPr lang="en-US" sz="2700" err="1">
                <a:hlinkClick r:id="rId5"/>
              </a:rPr>
              <a:t>Programme</a:t>
            </a:r>
            <a:endParaRPr lang="en-US" sz="2700"/>
          </a:p>
        </p:txBody>
      </p:sp>
    </p:spTree>
    <p:extLst>
      <p:ext uri="{BB962C8B-B14F-4D97-AF65-F5344CB8AC3E}">
        <p14:creationId xmlns:p14="http://schemas.microsoft.com/office/powerpoint/2010/main" val="199891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grpSp>
      <p:grpSp>
        <p:nvGrpSpPr>
          <p:cNvPr id="4" name="Group 4"/>
          <p:cNvGrpSpPr/>
          <p:nvPr/>
        </p:nvGrpSpPr>
        <p:grpSpPr>
          <a:xfrm>
            <a:off x="-1243607" y="1573256"/>
            <a:ext cx="20775215" cy="6717735"/>
            <a:chOff x="0" y="0"/>
            <a:chExt cx="27700287" cy="8956980"/>
          </a:xfrm>
        </p:grpSpPr>
        <p:sp>
          <p:nvSpPr>
            <p:cNvPr id="5" name="Freeform 5"/>
            <p:cNvSpPr/>
            <p:nvPr/>
          </p:nvSpPr>
          <p:spPr>
            <a:xfrm>
              <a:off x="0" y="0"/>
              <a:ext cx="27700225" cy="8956929"/>
            </a:xfrm>
            <a:custGeom>
              <a:avLst/>
              <a:gdLst/>
              <a:ahLst/>
              <a:cxnLst/>
              <a:rect l="l" t="t" r="r" b="b"/>
              <a:pathLst>
                <a:path w="27700225" h="8956929">
                  <a:moveTo>
                    <a:pt x="0" y="0"/>
                  </a:moveTo>
                  <a:lnTo>
                    <a:pt x="27700225" y="0"/>
                  </a:lnTo>
                  <a:lnTo>
                    <a:pt x="27700225" y="8956929"/>
                  </a:lnTo>
                  <a:lnTo>
                    <a:pt x="0" y="8956929"/>
                  </a:lnTo>
                  <a:close/>
                </a:path>
              </a:pathLst>
            </a:custGeom>
            <a:solidFill>
              <a:srgbClr val="94368D"/>
            </a:solidFill>
          </p:spPr>
          <p:txBody>
            <a:bodyPr/>
            <a:lstStyle/>
            <a:p>
              <a:endParaRPr lang="en-GB"/>
            </a:p>
          </p:txBody>
        </p:sp>
      </p:grpSp>
      <p:sp>
        <p:nvSpPr>
          <p:cNvPr id="6" name="TextBox 6"/>
          <p:cNvSpPr txBox="1"/>
          <p:nvPr/>
        </p:nvSpPr>
        <p:spPr>
          <a:xfrm>
            <a:off x="709741" y="1908981"/>
            <a:ext cx="16868518" cy="1170257"/>
          </a:xfrm>
          <a:prstGeom prst="rect">
            <a:avLst/>
          </a:prstGeom>
        </p:spPr>
        <p:txBody>
          <a:bodyPr lIns="0" tIns="0" rIns="0" bIns="0" rtlCol="0" anchor="t">
            <a:spAutoFit/>
          </a:bodyPr>
          <a:lstStyle/>
          <a:p>
            <a:pPr algn="ctr">
              <a:lnSpc>
                <a:spcPts val="9828"/>
              </a:lnSpc>
            </a:pPr>
            <a:r>
              <a:rPr lang="en-US" sz="7800" spc="70">
                <a:solidFill>
                  <a:srgbClr val="FFFFFF"/>
                </a:solidFill>
                <a:latin typeface="Arial Bold"/>
              </a:rPr>
              <a:t>Why is carbon reduction needed</a:t>
            </a:r>
          </a:p>
        </p:txBody>
      </p:sp>
      <p:sp>
        <p:nvSpPr>
          <p:cNvPr id="8" name="TextBox 8"/>
          <p:cNvSpPr txBox="1"/>
          <p:nvPr/>
        </p:nvSpPr>
        <p:spPr>
          <a:xfrm>
            <a:off x="354847" y="3576384"/>
            <a:ext cx="17578259" cy="4248407"/>
          </a:xfrm>
          <a:prstGeom prst="rect">
            <a:avLst/>
          </a:prstGeom>
        </p:spPr>
        <p:txBody>
          <a:bodyPr lIns="0" tIns="0" rIns="0" bIns="0" rtlCol="0" anchor="t">
            <a:spAutoFit/>
          </a:bodyPr>
          <a:lstStyle/>
          <a:p>
            <a:pPr marL="690245" lvl="1" indent="-344805">
              <a:lnSpc>
                <a:spcPts val="4799"/>
              </a:lnSpc>
              <a:buFont typeface="Arial"/>
              <a:buChar char="•"/>
            </a:pPr>
            <a:r>
              <a:rPr lang="en-GB" sz="32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SMEs account for 99.9% of UK enterprises</a:t>
            </a:r>
            <a:r>
              <a:rPr lang="en-GB" sz="3200">
                <a:solidFill>
                  <a:schemeClr val="bg1"/>
                </a:solidFill>
                <a:effectLst/>
                <a:latin typeface="Arial" panose="020B0604020202020204" pitchFamily="34" charset="0"/>
                <a:ea typeface="Calibri" panose="020F0502020204030204" pitchFamily="34" charset="0"/>
                <a:cs typeface="Arial" panose="020B0604020202020204" pitchFamily="34" charset="0"/>
              </a:rPr>
              <a:t> and are responsible for between 43% and 53% of UK business emissions (around </a:t>
            </a:r>
            <a:r>
              <a:rPr lang="en-GB" sz="32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one-third of total UK emissions</a:t>
            </a:r>
            <a:r>
              <a:rPr lang="en-GB" sz="3200">
                <a:solidFill>
                  <a:schemeClr val="bg1"/>
                </a:solidFill>
                <a:effectLst/>
                <a:latin typeface="Arial" panose="020B0604020202020204" pitchFamily="34" charset="0"/>
                <a:ea typeface="Calibri" panose="020F0502020204030204" pitchFamily="34" charset="0"/>
                <a:cs typeface="Arial" panose="020B0604020202020204" pitchFamily="34" charset="0"/>
              </a:rPr>
              <a:t>). (Source Energy Trust Website</a:t>
            </a:r>
          </a:p>
          <a:p>
            <a:pPr marL="690245" lvl="1" indent="-344805">
              <a:lnSpc>
                <a:spcPts val="4799"/>
              </a:lnSpc>
              <a:buFont typeface="Arial"/>
              <a:buChar char="•"/>
            </a:pPr>
            <a:r>
              <a:rPr lang="en-GB" sz="3200" spc="31">
                <a:solidFill>
                  <a:schemeClr val="bg1"/>
                </a:solidFill>
                <a:latin typeface="Arial" panose="020B0604020202020204" pitchFamily="34" charset="0"/>
                <a:cs typeface="Arial" panose="020B0604020202020204" pitchFamily="34" charset="0"/>
              </a:rPr>
              <a:t>It is essential that all businesses play their part in combating climate change. </a:t>
            </a:r>
          </a:p>
          <a:p>
            <a:pPr marL="690245" lvl="1" indent="-344805">
              <a:lnSpc>
                <a:spcPts val="4799"/>
              </a:lnSpc>
              <a:buFont typeface="Arial"/>
              <a:buChar char="•"/>
            </a:pPr>
            <a:r>
              <a:rPr lang="en-GB" sz="3200" spc="31">
                <a:solidFill>
                  <a:schemeClr val="bg1"/>
                </a:solidFill>
                <a:latin typeface="Arial" panose="020B0604020202020204" pitchFamily="34" charset="0"/>
                <a:cs typeface="Arial" panose="020B0604020202020204" pitchFamily="34" charset="0"/>
              </a:rPr>
              <a:t>The energy price increase puts extra pressure on UK businesses, a carbon reduction plan can help businesses significantly reduce their energy bills and save thousands of pounds a year, and sometimes even a month! </a:t>
            </a:r>
            <a:endParaRPr lang="en-US" sz="3200" spc="31">
              <a:solidFill>
                <a:schemeClr val="bg1"/>
              </a:solidFill>
              <a:latin typeface="Arial" panose="020B0604020202020204" pitchFamily="34" charset="0"/>
              <a:cs typeface="Arial" panose="020B0604020202020204" pitchFamily="34" charset="0"/>
            </a:endParaRPr>
          </a:p>
        </p:txBody>
      </p:sp>
      <p:grpSp>
        <p:nvGrpSpPr>
          <p:cNvPr id="9" name="Group 9"/>
          <p:cNvGrpSpPr/>
          <p:nvPr/>
        </p:nvGrpSpPr>
        <p:grpSpPr>
          <a:xfrm>
            <a:off x="-257179" y="9695157"/>
            <a:ext cx="18802359" cy="1183686"/>
            <a:chOff x="0" y="0"/>
            <a:chExt cx="25069812" cy="1578248"/>
          </a:xfrm>
        </p:grpSpPr>
        <p:sp>
          <p:nvSpPr>
            <p:cNvPr id="10" name="Freeform 10"/>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Energy efficient house symbol sitting over white background. Horizontal composition with selective focus and copy space. Energy efficiency concept.">
            <a:extLst>
              <a:ext uri="{FF2B5EF4-FFF2-40B4-BE49-F238E27FC236}">
                <a16:creationId xmlns:a16="http://schemas.microsoft.com/office/drawing/2014/main" id="{4A5BD724-88F8-9C21-0DC4-A8200E68808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5285232" y="10"/>
            <a:ext cx="13002768" cy="10286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4901" cy="10287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98678B-317E-2526-07BD-AA405D68DBAD}"/>
              </a:ext>
            </a:extLst>
          </p:cNvPr>
          <p:cNvSpPr>
            <a:spLocks noGrp="1"/>
          </p:cNvSpPr>
          <p:nvPr>
            <p:ph type="title"/>
          </p:nvPr>
        </p:nvSpPr>
        <p:spPr>
          <a:xfrm>
            <a:off x="716971" y="1683544"/>
            <a:ext cx="6035040" cy="4806201"/>
          </a:xfrm>
        </p:spPr>
        <p:txBody>
          <a:bodyPr vert="horz" lIns="91440" tIns="45720" rIns="91440" bIns="45720" rtlCol="0" anchor="b">
            <a:normAutofit/>
          </a:bodyPr>
          <a:lstStyle/>
          <a:p>
            <a:pPr algn="l">
              <a:lnSpc>
                <a:spcPct val="90000"/>
              </a:lnSpc>
            </a:pPr>
            <a:r>
              <a:rPr lang="en-US" sz="7200"/>
              <a:t>Energy Efficiency Measures and Examples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3" y="6820380"/>
            <a:ext cx="59664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343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16649700" cy="6098016"/>
          </a:xfrm>
          <a:prstGeom prst="rect">
            <a:avLst/>
          </a:prstGeom>
        </p:spPr>
        <p:txBody>
          <a:bodyPr wrap="square" lIns="0" tIns="0" rIns="0" bIns="0" rtlCol="0" anchor="t">
            <a:spAutoFit/>
          </a:bodyPr>
          <a:lstStyle/>
          <a:p>
            <a:pPr algn="l">
              <a:lnSpc>
                <a:spcPts val="9828"/>
              </a:lnSpc>
            </a:pPr>
            <a:r>
              <a:rPr lang="en-GB" sz="7800" spc="70">
                <a:solidFill>
                  <a:srgbClr val="FFFFFF"/>
                </a:solidFill>
                <a:latin typeface="Arial Bold"/>
              </a:rPr>
              <a:t>The first step of achieving carbon reduction: Energy Audit </a:t>
            </a:r>
          </a:p>
          <a:p>
            <a:pPr algn="l">
              <a:lnSpc>
                <a:spcPts val="9828"/>
              </a:lnSpc>
            </a:pPr>
            <a:r>
              <a:rPr lang="en-US" sz="4400" spc="70">
                <a:solidFill>
                  <a:srgbClr val="FFFFFF"/>
                </a:solidFill>
                <a:latin typeface="Arial Bold"/>
              </a:rPr>
              <a:t>Today’s virtual energy audit: </a:t>
            </a:r>
            <a:r>
              <a:rPr lang="en-US" sz="4400" spc="70" err="1">
                <a:solidFill>
                  <a:srgbClr val="FFFFFF"/>
                </a:solidFill>
                <a:latin typeface="Arial Bold"/>
              </a:rPr>
              <a:t>ManuElectros</a:t>
            </a:r>
            <a:r>
              <a:rPr lang="en-US" sz="4400" spc="70">
                <a:solidFill>
                  <a:srgbClr val="FFFFFF"/>
                </a:solidFill>
                <a:latin typeface="Arial Bold"/>
              </a:rPr>
              <a:t> Ltd*</a:t>
            </a:r>
          </a:p>
          <a:p>
            <a:pPr algn="l">
              <a:lnSpc>
                <a:spcPts val="9828"/>
              </a:lnSpc>
            </a:pPr>
            <a:endParaRPr lang="en-US" sz="4400" spc="70">
              <a:solidFill>
                <a:srgbClr val="FFFFFF"/>
              </a:solidFill>
              <a:latin typeface="Arial Bold"/>
            </a:endParaRPr>
          </a:p>
          <a:p>
            <a:pPr algn="l">
              <a:lnSpc>
                <a:spcPts val="9828"/>
              </a:lnSpc>
            </a:pPr>
            <a:endParaRPr lang="en-US" sz="4400" spc="70">
              <a:solidFill>
                <a:srgbClr val="FFFFFF"/>
              </a:solidFill>
              <a:latin typeface="Arial Bold"/>
            </a:endParaRPr>
          </a:p>
        </p:txBody>
      </p:sp>
      <p:sp>
        <p:nvSpPr>
          <p:cNvPr id="10" name="TextBox 10"/>
          <p:cNvSpPr txBox="1"/>
          <p:nvPr/>
        </p:nvSpPr>
        <p:spPr>
          <a:xfrm>
            <a:off x="838200" y="3390900"/>
            <a:ext cx="15963900" cy="7611699"/>
          </a:xfrm>
          <a:prstGeom prst="rect">
            <a:avLst/>
          </a:prstGeom>
        </p:spPr>
        <p:txBody>
          <a:bodyPr wrap="square" lIns="0" tIns="0" rIns="0" bIns="0" rtlCol="0" anchor="t">
            <a:spAutoFit/>
          </a:bodyPr>
          <a:lstStyle/>
          <a:p>
            <a:pPr marL="334644" lvl="1">
              <a:lnSpc>
                <a:spcPts val="4649"/>
              </a:lnSpc>
            </a:pPr>
            <a:endParaRPr lang="en-GB" sz="3099" spc="30">
              <a:solidFill>
                <a:srgbClr val="FFFFFF"/>
              </a:solidFill>
              <a:latin typeface="Arial Light"/>
            </a:endParaRPr>
          </a:p>
          <a:p>
            <a:pPr marL="669288" lvl="1" indent="-334644">
              <a:lnSpc>
                <a:spcPts val="4649"/>
              </a:lnSpc>
              <a:buFont typeface="Arial"/>
              <a:buChar char="•"/>
            </a:pPr>
            <a:endParaRPr lang="en-GB" sz="3099" spc="30">
              <a:solidFill>
                <a:srgbClr val="FFFFFF"/>
              </a:solidFill>
              <a:latin typeface="Arial Light"/>
            </a:endParaRPr>
          </a:p>
          <a:p>
            <a:pPr marL="669288" lvl="1" indent="-334644">
              <a:lnSpc>
                <a:spcPts val="4649"/>
              </a:lnSpc>
              <a:buFont typeface="Arial"/>
              <a:buChar char="•"/>
            </a:pPr>
            <a:r>
              <a:rPr lang="en-GB" sz="3099" spc="30">
                <a:solidFill>
                  <a:srgbClr val="FFFFFF"/>
                </a:solidFill>
                <a:latin typeface="Arial Light"/>
              </a:rPr>
              <a:t>By using this example we will talk you through the steps of energy audit</a:t>
            </a:r>
          </a:p>
          <a:p>
            <a:pPr marL="669288" lvl="1" indent="-334644">
              <a:lnSpc>
                <a:spcPts val="4649"/>
              </a:lnSpc>
              <a:buFont typeface="Arial"/>
              <a:buChar char="•"/>
            </a:pPr>
            <a:r>
              <a:rPr lang="en-GB" sz="3099" spc="30">
                <a:solidFill>
                  <a:srgbClr val="FFFFFF"/>
                </a:solidFill>
                <a:latin typeface="Arial Light"/>
              </a:rPr>
              <a:t>Areas which can be improved </a:t>
            </a:r>
          </a:p>
          <a:p>
            <a:pPr marL="669288" lvl="1" indent="-334644">
              <a:lnSpc>
                <a:spcPts val="4649"/>
              </a:lnSpc>
              <a:buFont typeface="Arial"/>
              <a:buChar char="•"/>
            </a:pPr>
            <a:r>
              <a:rPr lang="en-GB" sz="3099" spc="30">
                <a:solidFill>
                  <a:srgbClr val="FFFFFF"/>
                </a:solidFill>
                <a:latin typeface="Arial Light"/>
              </a:rPr>
              <a:t>Recommendations </a:t>
            </a:r>
          </a:p>
          <a:p>
            <a:pPr marL="669288" lvl="1" indent="-334644">
              <a:lnSpc>
                <a:spcPts val="4649"/>
              </a:lnSpc>
              <a:buFont typeface="Arial"/>
              <a:buChar char="•"/>
            </a:pPr>
            <a:r>
              <a:rPr lang="en-GB" sz="3099" spc="30">
                <a:solidFill>
                  <a:srgbClr val="FFFFFF"/>
                </a:solidFill>
                <a:latin typeface="Arial Light"/>
              </a:rPr>
              <a:t>Examples from real businesses </a:t>
            </a:r>
          </a:p>
          <a:p>
            <a:pPr marL="669288" lvl="1" indent="-334644">
              <a:lnSpc>
                <a:spcPts val="4649"/>
              </a:lnSpc>
              <a:buFont typeface="Arial"/>
              <a:buChar char="•"/>
            </a:pPr>
            <a:endParaRPr lang="en-GB" spc="30">
              <a:solidFill>
                <a:srgbClr val="FFFFFF"/>
              </a:solidFill>
              <a:latin typeface="Arial Light"/>
            </a:endParaRPr>
          </a:p>
          <a:p>
            <a:pPr marL="669288" lvl="1" indent="-334644">
              <a:lnSpc>
                <a:spcPts val="4649"/>
              </a:lnSpc>
              <a:buFont typeface="Arial"/>
              <a:buChar char="•"/>
            </a:pPr>
            <a:endParaRPr lang="en-GB" spc="30">
              <a:solidFill>
                <a:srgbClr val="FFFFFF"/>
              </a:solidFill>
              <a:latin typeface="Arial Light"/>
            </a:endParaRPr>
          </a:p>
          <a:p>
            <a:pPr marL="669288" lvl="1" indent="-334644">
              <a:lnSpc>
                <a:spcPts val="4649"/>
              </a:lnSpc>
              <a:buFont typeface="Arial"/>
              <a:buChar char="•"/>
            </a:pPr>
            <a:endParaRPr lang="en-GB" spc="30">
              <a:solidFill>
                <a:srgbClr val="FFFFFF"/>
              </a:solidFill>
              <a:latin typeface="Arial Light"/>
            </a:endParaRPr>
          </a:p>
          <a:p>
            <a:pPr marL="334644" lvl="1">
              <a:lnSpc>
                <a:spcPts val="4649"/>
              </a:lnSpc>
            </a:pPr>
            <a:endParaRPr lang="en-GB" spc="30">
              <a:solidFill>
                <a:srgbClr val="FFFFFF"/>
              </a:solidFill>
              <a:latin typeface="Arial Light"/>
            </a:endParaRPr>
          </a:p>
          <a:p>
            <a:pPr marL="334644" lvl="1">
              <a:lnSpc>
                <a:spcPts val="4649"/>
              </a:lnSpc>
            </a:pPr>
            <a:endParaRPr lang="en-GB" spc="30">
              <a:solidFill>
                <a:srgbClr val="FFFFFF"/>
              </a:solidFill>
              <a:latin typeface="Arial Light"/>
            </a:endParaRPr>
          </a:p>
          <a:p>
            <a:pPr marL="334644" lvl="1">
              <a:lnSpc>
                <a:spcPts val="4649"/>
              </a:lnSpc>
            </a:pPr>
            <a:r>
              <a:rPr lang="en-GB" spc="30">
                <a:solidFill>
                  <a:srgbClr val="FFFFFF"/>
                </a:solidFill>
                <a:latin typeface="Arial Light"/>
              </a:rPr>
              <a:t>*</a:t>
            </a:r>
            <a:r>
              <a:rPr lang="en-GB" spc="30" err="1">
                <a:solidFill>
                  <a:srgbClr val="FFFFFF"/>
                </a:solidFill>
                <a:latin typeface="Arial Light"/>
              </a:rPr>
              <a:t>ManuElectros</a:t>
            </a:r>
            <a:r>
              <a:rPr lang="en-GB" spc="30">
                <a:solidFill>
                  <a:srgbClr val="FFFFFF"/>
                </a:solidFill>
                <a:latin typeface="Arial Light"/>
              </a:rPr>
              <a:t> is not a real business and serves as an example for the purpose of this presentation</a:t>
            </a:r>
          </a:p>
          <a:p>
            <a:pPr marL="334644" lvl="1">
              <a:lnSpc>
                <a:spcPts val="4649"/>
              </a:lnSpc>
            </a:pPr>
            <a:r>
              <a:rPr lang="en-GB" sz="3099" spc="30">
                <a:solidFill>
                  <a:srgbClr val="FFFFFF"/>
                </a:solidFill>
                <a:latin typeface="Arial Light"/>
              </a:rPr>
              <a:t> </a:t>
            </a:r>
          </a:p>
        </p:txBody>
      </p:sp>
      <p:pic>
        <p:nvPicPr>
          <p:cNvPr id="11" name="Picture 10">
            <a:extLst>
              <a:ext uri="{FF2B5EF4-FFF2-40B4-BE49-F238E27FC236}">
                <a16:creationId xmlns:a16="http://schemas.microsoft.com/office/drawing/2014/main" id="{862C0581-E702-E4AD-37E5-2DB799D6D2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869"/>
          <a:stretch/>
        </p:blipFill>
        <p:spPr>
          <a:xfrm>
            <a:off x="6858000" y="5323058"/>
            <a:ext cx="6781800" cy="4214404"/>
          </a:xfrm>
          <a:prstGeom prst="rect">
            <a:avLst/>
          </a:prstGeom>
        </p:spPr>
      </p:pic>
      <p:pic>
        <p:nvPicPr>
          <p:cNvPr id="13" name="Picture 12" descr="A warehouse with a garage door&#10;&#10;Description automatically generated with medium confidence">
            <a:extLst>
              <a:ext uri="{FF2B5EF4-FFF2-40B4-BE49-F238E27FC236}">
                <a16:creationId xmlns:a16="http://schemas.microsoft.com/office/drawing/2014/main" id="{749A334B-FFAB-8DFD-F726-7B776492552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476489" y="5323058"/>
            <a:ext cx="5773933" cy="4214404"/>
          </a:xfrm>
          <a:prstGeom prst="rect">
            <a:avLst/>
          </a:prstGeom>
        </p:spPr>
      </p:pic>
    </p:spTree>
    <p:extLst>
      <p:ext uri="{BB962C8B-B14F-4D97-AF65-F5344CB8AC3E}">
        <p14:creationId xmlns:p14="http://schemas.microsoft.com/office/powerpoint/2010/main" val="1046438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8800946" cy="1170257"/>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Energy Audit </a:t>
            </a:r>
          </a:p>
        </p:txBody>
      </p:sp>
      <p:sp>
        <p:nvSpPr>
          <p:cNvPr id="9" name="TextBox 9"/>
          <p:cNvSpPr txBox="1"/>
          <p:nvPr/>
        </p:nvSpPr>
        <p:spPr>
          <a:xfrm>
            <a:off x="1161943" y="1990757"/>
            <a:ext cx="8096357" cy="493597"/>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First step: A discussion </a:t>
            </a:r>
          </a:p>
        </p:txBody>
      </p:sp>
      <p:sp>
        <p:nvSpPr>
          <p:cNvPr id="10" name="TextBox 10"/>
          <p:cNvSpPr txBox="1"/>
          <p:nvPr/>
        </p:nvSpPr>
        <p:spPr>
          <a:xfrm>
            <a:off x="999207" y="2812413"/>
            <a:ext cx="8284145" cy="3482364"/>
          </a:xfrm>
          <a:prstGeom prst="rect">
            <a:avLst/>
          </a:prstGeom>
        </p:spPr>
        <p:txBody>
          <a:bodyPr wrap="square" lIns="0" tIns="0" rIns="0" bIns="0" rtlCol="0" anchor="t">
            <a:spAutoFit/>
          </a:bodyPr>
          <a:lstStyle/>
          <a:p>
            <a:pPr marL="334644" lvl="1">
              <a:lnSpc>
                <a:spcPts val="4649"/>
              </a:lnSpc>
            </a:pPr>
            <a:r>
              <a:rPr lang="en-US" sz="3099" spc="30">
                <a:solidFill>
                  <a:srgbClr val="FFFFFF"/>
                </a:solidFill>
                <a:latin typeface="Arial Light"/>
              </a:rPr>
              <a:t>Our energy audits are carried out using ISO50002 methodologies. </a:t>
            </a:r>
          </a:p>
          <a:p>
            <a:pPr marL="334644" lvl="1">
              <a:lnSpc>
                <a:spcPts val="4649"/>
              </a:lnSpc>
            </a:pPr>
            <a:endParaRPr lang="en-US" sz="3099" spc="30">
              <a:solidFill>
                <a:srgbClr val="FFFFFF"/>
              </a:solidFill>
              <a:latin typeface="Arial Light"/>
            </a:endParaRPr>
          </a:p>
          <a:p>
            <a:pPr marL="334644" lvl="1">
              <a:lnSpc>
                <a:spcPts val="4649"/>
              </a:lnSpc>
            </a:pPr>
            <a:r>
              <a:rPr lang="en-US" sz="3099" spc="30">
                <a:solidFill>
                  <a:srgbClr val="FFFFFF"/>
                </a:solidFill>
                <a:latin typeface="Arial Light"/>
              </a:rPr>
              <a:t>This energy audit can’t help you with:</a:t>
            </a:r>
          </a:p>
          <a:p>
            <a:pPr marL="1126488" lvl="2" indent="-334644">
              <a:lnSpc>
                <a:spcPts val="4649"/>
              </a:lnSpc>
              <a:buFont typeface="Arial"/>
              <a:buChar char="•"/>
            </a:pPr>
            <a:r>
              <a:rPr lang="en-US" sz="3099" spc="30">
                <a:solidFill>
                  <a:srgbClr val="FFFFFF"/>
                </a:solidFill>
                <a:latin typeface="Arial Light"/>
              </a:rPr>
              <a:t>Your EPC rating &amp; certification</a:t>
            </a:r>
          </a:p>
          <a:p>
            <a:pPr marL="1126488" lvl="2" indent="-334644">
              <a:lnSpc>
                <a:spcPts val="4649"/>
              </a:lnSpc>
              <a:buFont typeface="Arial"/>
              <a:buChar char="•"/>
            </a:pPr>
            <a:r>
              <a:rPr lang="en-US" sz="3099" spc="30">
                <a:solidFill>
                  <a:srgbClr val="FFFFFF"/>
                </a:solidFill>
                <a:latin typeface="Arial Light"/>
              </a:rPr>
              <a:t>ESOS/ISO14001 certification </a:t>
            </a:r>
          </a:p>
        </p:txBody>
      </p:sp>
      <p:pic>
        <p:nvPicPr>
          <p:cNvPr id="4" name="Picture 3">
            <a:extLst>
              <a:ext uri="{FF2B5EF4-FFF2-40B4-BE49-F238E27FC236}">
                <a16:creationId xmlns:a16="http://schemas.microsoft.com/office/drawing/2014/main" id="{CB4739AA-EFAC-815C-CA1B-65FA8CA718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200" y="-190500"/>
            <a:ext cx="10287000" cy="10287000"/>
          </a:xfrm>
          <a:prstGeom prst="rect">
            <a:avLst/>
          </a:prstGeom>
        </p:spPr>
      </p:pic>
    </p:spTree>
    <p:extLst>
      <p:ext uri="{BB962C8B-B14F-4D97-AF65-F5344CB8AC3E}">
        <p14:creationId xmlns:p14="http://schemas.microsoft.com/office/powerpoint/2010/main" val="2361678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8800946" cy="1170257"/>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Energy Audit </a:t>
            </a:r>
          </a:p>
        </p:txBody>
      </p:sp>
      <p:sp>
        <p:nvSpPr>
          <p:cNvPr id="9" name="TextBox 9"/>
          <p:cNvSpPr txBox="1"/>
          <p:nvPr/>
        </p:nvSpPr>
        <p:spPr>
          <a:xfrm>
            <a:off x="1161943" y="1990757"/>
            <a:ext cx="8096357" cy="493597"/>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First step: A discussion </a:t>
            </a:r>
          </a:p>
        </p:txBody>
      </p:sp>
      <p:sp>
        <p:nvSpPr>
          <p:cNvPr id="10" name="TextBox 10"/>
          <p:cNvSpPr txBox="1"/>
          <p:nvPr/>
        </p:nvSpPr>
        <p:spPr>
          <a:xfrm>
            <a:off x="999207" y="2812413"/>
            <a:ext cx="8284145" cy="5252079"/>
          </a:xfrm>
          <a:prstGeom prst="rect">
            <a:avLst/>
          </a:prstGeom>
        </p:spPr>
        <p:txBody>
          <a:bodyPr wrap="square" lIns="0" tIns="0" rIns="0" bIns="0" rtlCol="0" anchor="t">
            <a:spAutoFit/>
          </a:bodyPr>
          <a:lstStyle/>
          <a:p>
            <a:pPr marL="334644" lvl="1">
              <a:lnSpc>
                <a:spcPts val="4649"/>
              </a:lnSpc>
            </a:pPr>
            <a:r>
              <a:rPr lang="en-US" sz="3099" spc="30">
                <a:solidFill>
                  <a:srgbClr val="FFFFFF"/>
                </a:solidFill>
                <a:latin typeface="Arial Light"/>
              </a:rPr>
              <a:t>The first step of an energy audit is a conversation with the business representative. This conversation will focus on:</a:t>
            </a:r>
          </a:p>
          <a:p>
            <a:pPr marL="1126488" lvl="2" indent="-334644">
              <a:lnSpc>
                <a:spcPts val="4649"/>
              </a:lnSpc>
              <a:buFont typeface="Arial"/>
              <a:buChar char="•"/>
            </a:pPr>
            <a:r>
              <a:rPr lang="en-US" sz="3099" spc="30">
                <a:solidFill>
                  <a:srgbClr val="FFFFFF"/>
                </a:solidFill>
                <a:latin typeface="Arial Light"/>
              </a:rPr>
              <a:t>Business goals </a:t>
            </a:r>
          </a:p>
          <a:p>
            <a:pPr marL="1126488" lvl="2" indent="-334644">
              <a:lnSpc>
                <a:spcPts val="4649"/>
              </a:lnSpc>
              <a:buFont typeface="Arial"/>
              <a:buChar char="•"/>
            </a:pPr>
            <a:r>
              <a:rPr lang="en-US" sz="3099" spc="30">
                <a:solidFill>
                  <a:srgbClr val="FFFFFF"/>
                </a:solidFill>
                <a:latin typeface="Arial Light"/>
              </a:rPr>
              <a:t>Current baseline energy consumption </a:t>
            </a:r>
          </a:p>
          <a:p>
            <a:pPr marL="1126488" lvl="2" indent="-334644">
              <a:lnSpc>
                <a:spcPts val="4649"/>
              </a:lnSpc>
              <a:buFont typeface="Arial"/>
              <a:buChar char="•"/>
            </a:pPr>
            <a:r>
              <a:rPr lang="en-US" sz="3099" spc="30">
                <a:solidFill>
                  <a:srgbClr val="FFFFFF"/>
                </a:solidFill>
                <a:latin typeface="Arial Light"/>
              </a:rPr>
              <a:t>The support required </a:t>
            </a:r>
          </a:p>
          <a:p>
            <a:pPr marL="1126488" lvl="2" indent="-334644">
              <a:lnSpc>
                <a:spcPts val="4649"/>
              </a:lnSpc>
              <a:buFont typeface="Arial"/>
              <a:buChar char="•"/>
            </a:pPr>
            <a:r>
              <a:rPr lang="en-US" sz="3099" spc="30">
                <a:solidFill>
                  <a:srgbClr val="FFFFFF"/>
                </a:solidFill>
                <a:latin typeface="Arial Light"/>
              </a:rPr>
              <a:t>Priorities </a:t>
            </a:r>
          </a:p>
          <a:p>
            <a:pPr marL="1126488" lvl="2" indent="-334644">
              <a:lnSpc>
                <a:spcPts val="4649"/>
              </a:lnSpc>
              <a:buFont typeface="Arial"/>
              <a:buChar char="•"/>
            </a:pPr>
            <a:r>
              <a:rPr lang="en-US" sz="3099" spc="30">
                <a:solidFill>
                  <a:srgbClr val="FFFFFF"/>
                </a:solidFill>
                <a:latin typeface="Arial Light"/>
              </a:rPr>
              <a:t>Overall sustainability plan  </a:t>
            </a:r>
          </a:p>
        </p:txBody>
      </p:sp>
      <p:pic>
        <p:nvPicPr>
          <p:cNvPr id="12" name="Picture 11">
            <a:extLst>
              <a:ext uri="{FF2B5EF4-FFF2-40B4-BE49-F238E27FC236}">
                <a16:creationId xmlns:a16="http://schemas.microsoft.com/office/drawing/2014/main" id="{3128D342-B782-53DB-ABAB-51C2874ED5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481" b="11481"/>
          <a:stretch/>
        </p:blipFill>
        <p:spPr>
          <a:xfrm>
            <a:off x="9105896" y="0"/>
            <a:ext cx="12585060" cy="9695157"/>
          </a:xfrm>
          <a:prstGeom prst="rect">
            <a:avLst/>
          </a:prstGeom>
        </p:spPr>
      </p:pic>
    </p:spTree>
    <p:extLst>
      <p:ext uri="{BB962C8B-B14F-4D97-AF65-F5344CB8AC3E}">
        <p14:creationId xmlns:p14="http://schemas.microsoft.com/office/powerpoint/2010/main" val="28987384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4&quot;/&gt;&lt;/object&gt;&lt;object type=&quot;3&quot; unique_id=&quot;10011&quot;&gt;&lt;property id=&quot;20148&quot; value=&quot;5&quot;/&gt;&lt;property id=&quot;20300&quot; value=&quot;Slide 9&quot;/&gt;&lt;property id=&quot;20307&quot; value=&quot;263&quot;/&gt;&lt;/object&gt;&lt;object type=&quot;3&quot; unique_id=&quot;10012&quot;&gt;&lt;property id=&quot;20148&quot; value=&quot;5&quot;/&gt;&lt;property id=&quot;20300&quot; value=&quot;Slide 10&quot;/&gt;&lt;property id=&quot;20307&quot; value=&quot;265&quot;/&gt;&lt;/object&gt;&lt;/object&gt;&lt;object type=&quot;8&quot; unique_id=&quot;10024&quot;&gt;&lt;/object&gt;&lt;/object&gt;&lt;/database&gt;"/>
  <p:tag name="SECTOMILLISECCONVERTED" val="1"/>
  <p:tag name="MMPROD_NEXTUNIQUEID" val="100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GWM">
      <a:dk1>
        <a:srgbClr val="000000"/>
      </a:dk1>
      <a:lt1>
        <a:srgbClr val="FFFFFF"/>
      </a:lt1>
      <a:dk2>
        <a:srgbClr val="813085"/>
      </a:dk2>
      <a:lt2>
        <a:srgbClr val="F08028"/>
      </a:lt2>
      <a:accent1>
        <a:srgbClr val="813085"/>
      </a:accent1>
      <a:accent2>
        <a:srgbClr val="F08028"/>
      </a:accent2>
      <a:accent3>
        <a:srgbClr val="309F9F"/>
      </a:accent3>
      <a:accent4>
        <a:srgbClr val="FFFFFF"/>
      </a:accent4>
      <a:accent5>
        <a:srgbClr val="000000"/>
      </a:accent5>
      <a:accent6>
        <a:srgbClr val="000000"/>
      </a:accent6>
      <a:hlink>
        <a:srgbClr val="309F9F"/>
      </a:hlink>
      <a:folHlink>
        <a:srgbClr val="81308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3831</Words>
  <Application>Microsoft Office PowerPoint</Application>
  <PresentationFormat>Custom</PresentationFormat>
  <Paragraphs>471</Paragraphs>
  <Slides>48</Slides>
  <Notes>46</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Arial Bold</vt:lpstr>
      <vt:lpstr>Wingdings</vt:lpstr>
      <vt:lpstr>Clear Sans Bold</vt:lpstr>
      <vt:lpstr>WMCA Circular Bold</vt:lpstr>
      <vt:lpstr>Arial</vt:lpstr>
      <vt:lpstr>WMCA Circular Book</vt:lpstr>
      <vt:lpstr>Arial Light</vt:lpstr>
      <vt:lpstr>Calibri</vt:lpstr>
      <vt:lpstr>Office Theme</vt:lpstr>
      <vt:lpstr>Office Theme</vt:lpstr>
      <vt:lpstr>PowerPoint Presentation</vt:lpstr>
      <vt:lpstr>PowerPoint Presentation</vt:lpstr>
      <vt:lpstr>PowerPoint Presentation</vt:lpstr>
      <vt:lpstr>PowerPoint Presentation</vt:lpstr>
      <vt:lpstr>PowerPoint Presentation</vt:lpstr>
      <vt:lpstr>Energy Efficiency Measures and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Photo Real Estate Listing Presentation (1).pptx</dc:title>
  <dc:creator>Covlea, Maria</dc:creator>
  <cp:lastModifiedBy>Covlea, Maria</cp:lastModifiedBy>
  <cp:revision>1</cp:revision>
  <dcterms:created xsi:type="dcterms:W3CDTF">2006-08-16T00:00:00Z</dcterms:created>
  <dcterms:modified xsi:type="dcterms:W3CDTF">2024-01-18T15:37:44Z</dcterms:modified>
  <dc:identifier>DAFzA5Llml0</dc:identifier>
</cp:coreProperties>
</file>