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0" r:id="rId2"/>
    <p:sldId id="324" r:id="rId3"/>
    <p:sldId id="330" r:id="rId4"/>
    <p:sldId id="323" r:id="rId5"/>
    <p:sldId id="322" r:id="rId6"/>
    <p:sldId id="325" r:id="rId7"/>
    <p:sldId id="321" r:id="rId8"/>
    <p:sldId id="328" r:id="rId9"/>
    <p:sldId id="329" r:id="rId10"/>
    <p:sldId id="326" r:id="rId11"/>
    <p:sldId id="333" r:id="rId12"/>
    <p:sldId id="315" r:id="rId13"/>
    <p:sldId id="316" r:id="rId14"/>
    <p:sldId id="317" r:id="rId15"/>
    <p:sldId id="33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AD7"/>
    <a:srgbClr val="C00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9D464-140E-621D-8D45-AC706D4B9638}" v="207" dt="2024-06-03T10:47:21.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61D3D-B460-485D-8E28-AE9D0DAAB460}" type="datetimeFigureOut">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82BD4-AE3E-4ECA-9794-1B27EA07D469}" type="slidenum">
              <a:t>‹#›</a:t>
            </a:fld>
            <a:endParaRPr lang="en-US"/>
          </a:p>
        </p:txBody>
      </p:sp>
    </p:spTree>
    <p:extLst>
      <p:ext uri="{BB962C8B-B14F-4D97-AF65-F5344CB8AC3E}">
        <p14:creationId xmlns:p14="http://schemas.microsoft.com/office/powerpoint/2010/main" val="111593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pre-key-stage-1-standard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gov.uk/government/publications/the-engagement-model" TargetMode="External"/><Relationship Id="rId5" Type="http://schemas.openxmlformats.org/officeDocument/2006/relationships/hyperlink" Target="https://www.gov.uk/government/publications/pre-key-stage-2-standards" TargetMode="External"/><Relationship Id="rId4" Type="http://schemas.openxmlformats.org/officeDocument/2006/relationships/hyperlink" Target="http://www.gov.uk/"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session 'How we do it here' is an opportunity for SENCos and Senior Leaders to set out with staff the processes and practice in their school relating to SEND.  </a:t>
            </a:r>
          </a:p>
        </p:txBody>
      </p:sp>
      <p:sp>
        <p:nvSpPr>
          <p:cNvPr id="4" name="Slide Number Placeholder 3"/>
          <p:cNvSpPr>
            <a:spLocks noGrp="1"/>
          </p:cNvSpPr>
          <p:nvPr>
            <p:ph type="sldNum" sz="quarter" idx="5"/>
          </p:nvPr>
        </p:nvSpPr>
        <p:spPr/>
        <p:txBody>
          <a:bodyPr/>
          <a:lstStyle/>
          <a:p>
            <a:fld id="{98D82BD4-AE3E-4ECA-9794-1B27EA07D469}" type="slidenum">
              <a:t>1</a:t>
            </a:fld>
            <a:endParaRPr lang="en-US"/>
          </a:p>
        </p:txBody>
      </p:sp>
    </p:spTree>
    <p:extLst>
      <p:ext uri="{BB962C8B-B14F-4D97-AF65-F5344CB8AC3E}">
        <p14:creationId xmlns:p14="http://schemas.microsoft.com/office/powerpoint/2010/main" val="168076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Check that the content of the slide matches school processes and adapt/ add to as appropriate</a:t>
            </a:r>
          </a:p>
          <a:p>
            <a:endParaRPr lang="en-US" dirty="0">
              <a:ea typeface="Calibri"/>
              <a:cs typeface="Calibri"/>
            </a:endParaRPr>
          </a:p>
          <a:p>
            <a:pPr marL="342900" indent="-342900">
              <a:buFont typeface="Arial,Sans-Serif"/>
              <a:buChar char="•"/>
            </a:pPr>
            <a:r>
              <a:rPr lang="en-US" dirty="0"/>
              <a:t>The plan, including the impact of the support and interventions, will be reviewed in... (outline school processes/ use school related terminology e.g. pupil progress meetings, termly data collection, phase progress meetings, IEP half termly/ termly review meetings with SENCO etc...)</a:t>
            </a:r>
            <a:endParaRPr lang="en-US" dirty="0">
              <a:ea typeface="Calibri"/>
              <a:cs typeface="Calibri"/>
            </a:endParaRPr>
          </a:p>
          <a:p>
            <a:pPr marL="342900" indent="-342900">
              <a:buFont typeface="Arial,Sans-Serif"/>
              <a:buChar char="•"/>
            </a:pPr>
            <a:r>
              <a:rPr lang="en-US"/>
              <a:t>The class teacher, working alongside Teaching Assistants and the SENCo, will revise the support put in place in light of the pupil’s progress and development, deciding on any changes to the support and outcomes in consultation with the parent and pupil.</a:t>
            </a:r>
            <a:endParaRPr lang="en-US">
              <a:ea typeface="Calibri"/>
              <a:cs typeface="Calibri"/>
            </a:endParaRPr>
          </a:p>
          <a:p>
            <a:pPr marL="342900" indent="-342900">
              <a:buFont typeface="Arial,Sans-Serif"/>
              <a:buChar char="•"/>
            </a:pPr>
            <a:r>
              <a:rPr lang="en-US" dirty="0"/>
              <a:t>Where interventions and support have been successful, SEND support may be removed or where pupils have higher levels of need, and with parental permission, we may seek advice from, or work alongside, external agencies.</a:t>
            </a:r>
            <a:endParaRPr lang="en-US" dirty="0">
              <a:ea typeface="Calibri"/>
              <a:cs typeface="Calibri"/>
            </a:endParaRPr>
          </a:p>
          <a:p>
            <a:pPr marL="342900" indent="-342900">
              <a:buFont typeface="Arial,Sans-Serif"/>
              <a:buChar char="•"/>
            </a:pPr>
            <a:r>
              <a:rPr lang="en-US" dirty="0"/>
              <a:t>Parents will have clear information of the impact of support and interventions provided, enabling them to be involved in planning next steps. </a:t>
            </a:r>
            <a:endParaRPr lang="en-US" dirty="0">
              <a:ea typeface="Calibri"/>
              <a:cs typeface="Calibri"/>
            </a:endParaRPr>
          </a:p>
          <a:p>
            <a:pPr marL="342900" indent="-342900">
              <a:buFont typeface="Arial,Sans-Serif"/>
              <a:buChar char="•"/>
            </a:pPr>
            <a:r>
              <a:rPr lang="en-US"/>
              <a:t>Changes should be reflected in the IEP and noted in SEND records</a:t>
            </a:r>
            <a:endParaRPr lang="en-US" dirty="0">
              <a:ea typeface="Calibri" panose="020F0502020204030204"/>
              <a:cs typeface="Calibri"/>
            </a:endParaRPr>
          </a:p>
          <a:p>
            <a:pPr marL="342900" indent="-342900">
              <a:buFont typeface="Arial,Sans-Serif"/>
              <a:buChar char="•"/>
            </a:pPr>
            <a:r>
              <a:rPr lang="en-US" dirty="0"/>
              <a:t>All relevant school staff will be informed of changes made to targets and support </a:t>
            </a:r>
            <a:endParaRPr lang="en-US" dirty="0">
              <a:cs typeface="Calibri"/>
            </a:endParaRPr>
          </a:p>
          <a:p>
            <a:pPr marL="342900" indent="-342900">
              <a:buFont typeface="Arial,Sans-Serif"/>
              <a:buChar char="•"/>
            </a:pPr>
            <a:r>
              <a:rPr lang="en-US" dirty="0"/>
              <a:t>It is vital that the review process is thorough and that all recommendations made by external agencies are implemented and positive or negative outcomes recorded. Failure to do this can negatively impact the success of referrals for further assessment.</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10</a:t>
            </a:fld>
            <a:endParaRPr lang="en-US"/>
          </a:p>
        </p:txBody>
      </p:sp>
    </p:spTree>
    <p:extLst>
      <p:ext uri="{BB962C8B-B14F-4D97-AF65-F5344CB8AC3E}">
        <p14:creationId xmlns:p14="http://schemas.microsoft.com/office/powerpoint/2010/main" val="322401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It is important that staff are clear about the costs of using specialist teams and the importance of professionals reports in the graduated approach cycle and in the assessment process for children/ young people with SEND. </a:t>
            </a:r>
          </a:p>
          <a:p>
            <a:pPr marL="171450" indent="-171450">
              <a:buFont typeface="Arial"/>
              <a:buChar char="•"/>
            </a:pPr>
            <a:r>
              <a:rPr lang="en-US" dirty="0">
                <a:cs typeface="Calibri"/>
              </a:rPr>
              <a:t>Specialist teams will usually  provide an extensive list of recommendations with strategies and resources that could be implemented/ used by the school to help support a CYP.</a:t>
            </a:r>
            <a:endParaRPr lang="en-US" dirty="0">
              <a:ea typeface="Calibri"/>
              <a:cs typeface="Calibri"/>
            </a:endParaRPr>
          </a:p>
          <a:p>
            <a:pPr marL="171450" indent="-171450">
              <a:buFont typeface="Arial"/>
              <a:buChar char="•"/>
            </a:pPr>
            <a:r>
              <a:rPr lang="en-US" dirty="0"/>
              <a:t>SENCOs/ Teachers (and allocated TAs) must read the reports thoroughly</a:t>
            </a:r>
            <a:endParaRPr lang="en-US" dirty="0">
              <a:ea typeface="Calibri" panose="020F0502020204030204"/>
              <a:cs typeface="Calibri"/>
            </a:endParaRPr>
          </a:p>
          <a:p>
            <a:pPr marL="171450" indent="-171450">
              <a:buFont typeface="Arial,Sans-Serif"/>
              <a:buChar char="•"/>
            </a:pPr>
            <a:r>
              <a:rPr lang="en-US" dirty="0"/>
              <a:t>They must decide what strategies/ interventions they would like to trial first given their knowledge of the child or YP and knowing what may have been implemented in the past.</a:t>
            </a:r>
            <a:endParaRPr lang="en-US" dirty="0">
              <a:cs typeface="Calibri"/>
            </a:endParaRPr>
          </a:p>
          <a:p>
            <a:pPr marL="171450" indent="-171450">
              <a:buFont typeface="Arial,Sans-Serif"/>
              <a:buChar char="•"/>
            </a:pPr>
            <a:r>
              <a:rPr lang="en-US" dirty="0"/>
              <a:t>They should then implement these ideas and make sure that a significant length of time is given to identify whether the strategy is successful- this might require some resilience and perseverance! They need to be prepared to try as many suggestions as are offered in the report.</a:t>
            </a:r>
            <a:endParaRPr lang="en-US" dirty="0">
              <a:cs typeface="Calibri"/>
            </a:endParaRPr>
          </a:p>
          <a:p>
            <a:pPr marL="171450" indent="-171450">
              <a:buFont typeface="Arial,Sans-Serif"/>
              <a:buChar char="•"/>
            </a:pPr>
            <a:r>
              <a:rPr lang="en-US" dirty="0"/>
              <a:t>It is vital that they keep records of what is tried, including the outcomes- negative and positive- this 'review' phase supports in the evidence gathering needed for further assessment </a:t>
            </a:r>
            <a:endParaRPr lang="en-US" dirty="0">
              <a:cs typeface="Calibri"/>
            </a:endParaRPr>
          </a:p>
          <a:p>
            <a:pPr marL="171450" indent="-171450">
              <a:buFont typeface="Arial,Sans-Serif"/>
              <a:buChar char="•"/>
            </a:pPr>
            <a:r>
              <a:rPr lang="en-US" dirty="0"/>
              <a:t>Remember that the Specialist team link workers are there to help and can offer support and further ideas where needed</a:t>
            </a:r>
            <a:endParaRPr lang="en-US" dirty="0">
              <a:cs typeface="Calibri"/>
            </a:endParaRPr>
          </a:p>
          <a:p>
            <a:r>
              <a:rPr lang="en-US" dirty="0">
                <a:cs typeface="Calibri"/>
              </a:rPr>
              <a:t> </a:t>
            </a:r>
          </a:p>
          <a:p>
            <a:r>
              <a:rPr lang="en-US" dirty="0">
                <a:cs typeface="Calibri"/>
              </a:rPr>
              <a:t>Some ideas to help staff which might be worth mentioning.</a:t>
            </a:r>
          </a:p>
          <a:p>
            <a:pPr marL="171450" indent="-171450">
              <a:buFont typeface="Arial"/>
              <a:buChar char="•"/>
            </a:pPr>
            <a:r>
              <a:rPr lang="en-US" dirty="0">
                <a:cs typeface="Calibri"/>
              </a:rPr>
              <a:t>Some schools/ SENCos use highlighting to RAG rate priorities within the report recommendations so that Teachers know to attempt green first, amber second </a:t>
            </a:r>
            <a:r>
              <a:rPr lang="en-US" dirty="0" err="1">
                <a:cs typeface="Calibri"/>
              </a:rPr>
              <a:t>etc</a:t>
            </a:r>
            <a:r>
              <a:rPr lang="en-US" dirty="0">
                <a:cs typeface="Calibri"/>
              </a:rPr>
              <a:t>)</a:t>
            </a:r>
          </a:p>
          <a:p>
            <a:pPr marL="171450" indent="-171450">
              <a:buFont typeface="Arial"/>
              <a:buChar char="•"/>
            </a:pPr>
            <a:r>
              <a:rPr lang="en-US" dirty="0">
                <a:cs typeface="Calibri"/>
              </a:rPr>
              <a:t>Some SENCos highlight the responsibilities of different staff in different </a:t>
            </a:r>
            <a:r>
              <a:rPr lang="en-US" dirty="0" err="1">
                <a:cs typeface="Calibri"/>
              </a:rPr>
              <a:t>colours</a:t>
            </a:r>
            <a:r>
              <a:rPr lang="en-US" dirty="0">
                <a:cs typeface="Calibri"/>
              </a:rPr>
              <a:t> </a:t>
            </a:r>
            <a:r>
              <a:rPr lang="en-US" dirty="0" err="1">
                <a:cs typeface="Calibri"/>
              </a:rPr>
              <a:t>e.g</a:t>
            </a:r>
            <a:r>
              <a:rPr lang="en-US" dirty="0">
                <a:cs typeface="Calibri"/>
              </a:rPr>
              <a:t> SENCO/ Class Teacher/ TA/ Parents/ Carers within the report so everyone knows their roles in implementing recommendations</a:t>
            </a:r>
          </a:p>
          <a:p>
            <a:pPr marL="171450" indent="-171450">
              <a:buFont typeface="Arial"/>
              <a:buChar char="•"/>
            </a:pPr>
            <a:r>
              <a:rPr lang="en-US" dirty="0">
                <a:cs typeface="Calibri"/>
              </a:rPr>
              <a:t>Some consider the report as a living document, regularly annotating the report, dating the period of time which something was </a:t>
            </a:r>
            <a:r>
              <a:rPr lang="en-US" dirty="0" err="1">
                <a:cs typeface="Calibri"/>
              </a:rPr>
              <a:t>trialled</a:t>
            </a:r>
            <a:r>
              <a:rPr lang="en-US" dirty="0">
                <a:cs typeface="Calibri"/>
              </a:rPr>
              <a:t> and commenting on successes/ issues- this provides evidence and aids specialists when they assess and review the child or young person again   </a:t>
            </a:r>
          </a:p>
          <a:p>
            <a:pPr marL="171450" indent="-171450">
              <a:buFont typeface="Arial"/>
              <a:buChar char="•"/>
            </a:pPr>
            <a:r>
              <a:rPr lang="en-US" dirty="0">
                <a:cs typeface="Calibri"/>
              </a:rPr>
              <a:t>Some do a combination of the above. You may have your own approaches which you can talk about or you may want to adopt a whole school approach considering some of the above</a:t>
            </a:r>
            <a:endParaRPr lang="en-US" dirty="0">
              <a:ea typeface="Calibri" panose="020F0502020204030204"/>
              <a:cs typeface="Calibri"/>
            </a:endParaRPr>
          </a:p>
          <a:p>
            <a:pPr marL="171450" indent="-171450">
              <a:buFont typeface="Arial"/>
              <a:buChar char="•"/>
            </a:pP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11</a:t>
            </a:fld>
            <a:endParaRPr lang="en-US"/>
          </a:p>
        </p:txBody>
      </p:sp>
    </p:spTree>
    <p:extLst>
      <p:ext uri="{BB962C8B-B14F-4D97-AF65-F5344CB8AC3E}">
        <p14:creationId xmlns:p14="http://schemas.microsoft.com/office/powerpoint/2010/main" val="414113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Adapt to match school processes. </a:t>
            </a:r>
          </a:p>
          <a:p>
            <a:r>
              <a:rPr lang="en-US" dirty="0">
                <a:ea typeface="Calibri"/>
                <a:cs typeface="Calibri"/>
              </a:rPr>
              <a:t>It is important that children with SEND are not just assessed as 'below' or rag rated with red each time data is gathered. Small steps of progress, albeit over longer periods of time, need to be evidenced. </a:t>
            </a:r>
          </a:p>
          <a:p>
            <a:r>
              <a:rPr lang="en-US" dirty="0">
                <a:ea typeface="Calibri"/>
                <a:cs typeface="Calibri"/>
              </a:rPr>
              <a:t>(There will be a workshop led by </a:t>
            </a:r>
            <a:r>
              <a:rPr lang="en-US" dirty="0" err="1">
                <a:ea typeface="Calibri"/>
                <a:cs typeface="Calibri"/>
              </a:rPr>
              <a:t>Sherbourne</a:t>
            </a:r>
            <a:r>
              <a:rPr lang="en-US" dirty="0">
                <a:ea typeface="Calibri"/>
                <a:cs typeface="Calibri"/>
              </a:rPr>
              <a:t> Fields at the SENCo conference in the Autumn Term focusing on this area for any schools who need further support)</a:t>
            </a:r>
          </a:p>
          <a:p>
            <a:r>
              <a:rPr lang="en-US" dirty="0">
                <a:ea typeface="Calibri"/>
                <a:cs typeface="Calibri"/>
              </a:rPr>
              <a:t>Links are provided for DfE guidance below- if needed you can add these to the slide? </a:t>
            </a:r>
          </a:p>
          <a:p>
            <a:r>
              <a:rPr lang="en-US" dirty="0"/>
              <a:t>The DfE have produced frameworks to help KS1 and 2 schools when supporting and measuring progress for children with SEND:</a:t>
            </a:r>
            <a:endParaRPr lang="en-US" dirty="0">
              <a:cs typeface="Calibri" panose="020F0502020204030204"/>
            </a:endParaRPr>
          </a:p>
          <a:p>
            <a:pPr marL="285750" indent="-285750">
              <a:buFont typeface="Arial,Sans-Serif"/>
              <a:buChar char="•"/>
            </a:pPr>
            <a:r>
              <a:rPr lang="en-US" dirty="0"/>
              <a:t>For pupils working below age related expectations at KS1, schools should use the </a:t>
            </a:r>
            <a:r>
              <a:rPr lang="en-US" dirty="0">
                <a:hlinkClick r:id="rId3"/>
              </a:rPr>
              <a:t>Pre-key stage 1 standards - </a:t>
            </a:r>
            <a:r>
              <a:rPr lang="en-US" dirty="0"/>
              <a:t>GOV.UK (</a:t>
            </a:r>
            <a:r>
              <a:rPr lang="en-US" dirty="0">
                <a:hlinkClick r:id="rId4"/>
              </a:rPr>
              <a:t>www.gov.uk</a:t>
            </a:r>
            <a:r>
              <a:rPr lang="en-US" dirty="0"/>
              <a:t>) to capture progress in English and mathematics,</a:t>
            </a:r>
            <a:endParaRPr lang="en-US" dirty="0">
              <a:cs typeface="Calibri"/>
            </a:endParaRPr>
          </a:p>
          <a:p>
            <a:pPr marL="285750" indent="-285750">
              <a:buFont typeface="Arial,Sans-Serif"/>
              <a:buChar char="•"/>
            </a:pPr>
            <a:r>
              <a:rPr lang="en-US" dirty="0"/>
              <a:t>For pupils working below age related expectations at KS1, schools should use the </a:t>
            </a:r>
            <a:r>
              <a:rPr lang="en-US" dirty="0">
                <a:hlinkClick r:id="rId5"/>
              </a:rPr>
              <a:t>Pre-key stage 2 standards - GOV.UK (www.gov.uk)</a:t>
            </a:r>
            <a:r>
              <a:rPr lang="en-US" dirty="0"/>
              <a:t> to capture progress in English and mathematics,</a:t>
            </a:r>
            <a:endParaRPr lang="en-US" dirty="0">
              <a:cs typeface="Calibri"/>
            </a:endParaRPr>
          </a:p>
          <a:p>
            <a:pPr marL="285750" indent="-285750">
              <a:buFont typeface="Arial,Sans-Serif"/>
              <a:buChar char="•"/>
            </a:pPr>
            <a:r>
              <a:rPr lang="en-US" dirty="0"/>
              <a:t>For pupils working well below age related expectations, schools should use the </a:t>
            </a:r>
            <a:r>
              <a:rPr lang="en-US" dirty="0">
                <a:hlinkClick r:id="rId6"/>
              </a:rPr>
              <a:t>Engagement model (external link)</a:t>
            </a:r>
            <a:r>
              <a:rPr lang="en-US" dirty="0"/>
              <a:t>.</a:t>
            </a:r>
            <a:endParaRPr lang="en-US" dirty="0">
              <a:cs typeface="Calibri"/>
            </a:endParaRPr>
          </a:p>
          <a:p>
            <a:r>
              <a:rPr lang="en-US" dirty="0">
                <a:ea typeface="Calibri"/>
                <a:cs typeface="Calibri"/>
              </a:rPr>
              <a:t>(Further training will be made available for SENCOs regarding assessment of children with SEND in this academic year...)</a:t>
            </a:r>
          </a:p>
        </p:txBody>
      </p:sp>
      <p:sp>
        <p:nvSpPr>
          <p:cNvPr id="4" name="Slide Number Placeholder 3"/>
          <p:cNvSpPr>
            <a:spLocks noGrp="1"/>
          </p:cNvSpPr>
          <p:nvPr>
            <p:ph type="sldNum" sz="quarter" idx="5"/>
          </p:nvPr>
        </p:nvSpPr>
        <p:spPr/>
        <p:txBody>
          <a:bodyPr/>
          <a:lstStyle/>
          <a:p>
            <a:fld id="{98D82BD4-AE3E-4ECA-9794-1B27EA07D469}" type="slidenum">
              <a:rPr lang="en-US"/>
              <a:t>12</a:t>
            </a:fld>
            <a:endParaRPr lang="en-US"/>
          </a:p>
        </p:txBody>
      </p:sp>
    </p:spTree>
    <p:extLst>
      <p:ext uri="{BB962C8B-B14F-4D97-AF65-F5344CB8AC3E}">
        <p14:creationId xmlns:p14="http://schemas.microsoft.com/office/powerpoint/2010/main" val="119152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Adapt to reflect school processes, outlining what your expectations are regarding the number of times parents/ carers should be invited to talk about their child's SEND and support plan.</a:t>
            </a:r>
          </a:p>
          <a:p>
            <a:endParaRPr lang="en-US" dirty="0">
              <a:ea typeface="Calibri"/>
              <a:cs typeface="Calibri"/>
            </a:endParaRPr>
          </a:p>
          <a:p>
            <a:r>
              <a:rPr lang="en-US" dirty="0">
                <a:ea typeface="Calibri"/>
                <a:cs typeface="Calibri"/>
              </a:rPr>
              <a:t>You might want to outline the things you consider ought to be discussed in a parents meeting or fixed agendas you have created to support staff.</a:t>
            </a:r>
          </a:p>
          <a:p>
            <a:endParaRPr lang="en-US"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13</a:t>
            </a:fld>
            <a:endParaRPr lang="en-US"/>
          </a:p>
        </p:txBody>
      </p:sp>
    </p:spTree>
    <p:extLst>
      <p:ext uri="{BB962C8B-B14F-4D97-AF65-F5344CB8AC3E}">
        <p14:creationId xmlns:p14="http://schemas.microsoft.com/office/powerpoint/2010/main" val="328310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It is possible that schools have a standard list of information that is sent to the next class teacher and that they will plan opportunities and activities for children with SEND to support their move to a new class.  The list on this slide is provided as a starter- adapt and add to as necessary. </a:t>
            </a:r>
          </a:p>
          <a:p>
            <a:endParaRPr lang="en-US" dirty="0">
              <a:ea typeface="Calibri"/>
              <a:cs typeface="Calibri"/>
            </a:endParaRPr>
          </a:p>
          <a:p>
            <a:r>
              <a:rPr lang="en-US" dirty="0">
                <a:ea typeface="Calibri"/>
                <a:cs typeface="Calibri"/>
              </a:rPr>
              <a:t>Transition from Year 6 into Year 7 can be difficult due to the number of schools involved and different approaches taken. A proposed, </a:t>
            </a:r>
            <a:r>
              <a:rPr lang="en-US" dirty="0" err="1">
                <a:ea typeface="Calibri"/>
                <a:cs typeface="Calibri"/>
              </a:rPr>
              <a:t>standardised</a:t>
            </a:r>
            <a:r>
              <a:rPr lang="en-US" dirty="0">
                <a:ea typeface="Calibri"/>
                <a:cs typeface="Calibri"/>
              </a:rPr>
              <a:t> approach is something that is being developed by a group of SENCos in the LA and will be shared with SENCos during this academic year, ready to be implemented in the Spring/Summer terms 2025. </a:t>
            </a:r>
          </a:p>
          <a:p>
            <a:endParaRPr lang="en-US" dirty="0">
              <a:ea typeface="Calibri"/>
              <a:cs typeface="Calibri"/>
            </a:endParaRPr>
          </a:p>
          <a:p>
            <a:r>
              <a:rPr lang="en-US" dirty="0">
                <a:ea typeface="Calibri"/>
                <a:cs typeface="Calibri"/>
              </a:rPr>
              <a:t>It is clear that the SENCOs on this project all agree that open lines of communication between schools would be really helpful when the new children are settling into life at their secondary school. All agreed that previous staff would be keen to help a child succeed and settle by sharing their knowledge and range of approaches tried that were effective.</a:t>
            </a:r>
            <a:endParaRPr lang="en-US" dirty="0">
              <a:cs typeface="Calibri"/>
            </a:endParaRPr>
          </a:p>
          <a:p>
            <a:pPr marL="342900" indent="-342900">
              <a:buFont typeface="Arial,Sans-Serif"/>
              <a:buChar char="•"/>
            </a:pPr>
            <a:endParaRPr lang="en-US" dirty="0">
              <a:ea typeface="Calibri"/>
              <a:cs typeface="Calibri"/>
            </a:endParaRPr>
          </a:p>
          <a:p>
            <a:r>
              <a:rPr lang="en-US" dirty="0"/>
              <a:t>It is important to remember that you can still communicate with a previous teacher or form tutor if you need additional support or advice about a child/ young person you teach, including when the child has moved between phases, such as from Year 6 to Year 7. </a:t>
            </a:r>
            <a:endParaRPr lang="en-US" dirty="0">
              <a:cs typeface="Calibri"/>
            </a:endParaRP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14</a:t>
            </a:fld>
            <a:endParaRPr lang="en-US"/>
          </a:p>
        </p:txBody>
      </p:sp>
    </p:spTree>
    <p:extLst>
      <p:ext uri="{BB962C8B-B14F-4D97-AF65-F5344CB8AC3E}">
        <p14:creationId xmlns:p14="http://schemas.microsoft.com/office/powerpoint/2010/main" val="92479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chance for questions, comments and concerns about school processes and procedures...</a:t>
            </a:r>
          </a:p>
        </p:txBody>
      </p:sp>
      <p:sp>
        <p:nvSpPr>
          <p:cNvPr id="4" name="Slide Number Placeholder 3"/>
          <p:cNvSpPr>
            <a:spLocks noGrp="1"/>
          </p:cNvSpPr>
          <p:nvPr>
            <p:ph type="sldNum" sz="quarter" idx="5"/>
          </p:nvPr>
        </p:nvSpPr>
        <p:spPr/>
        <p:txBody>
          <a:bodyPr/>
          <a:lstStyle/>
          <a:p>
            <a:fld id="{98D82BD4-AE3E-4ECA-9794-1B27EA07D469}" type="slidenum">
              <a:rPr lang="en-US"/>
              <a:t>15</a:t>
            </a:fld>
            <a:endParaRPr lang="en-US"/>
          </a:p>
        </p:txBody>
      </p:sp>
    </p:spTree>
    <p:extLst>
      <p:ext uri="{BB962C8B-B14F-4D97-AF65-F5344CB8AC3E}">
        <p14:creationId xmlns:p14="http://schemas.microsoft.com/office/powerpoint/2010/main" val="186580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Too many children and young people in our education system have already fallen significantly behind their peers by the time their special educational needs are identified.</a:t>
            </a:r>
          </a:p>
          <a:p>
            <a:pPr marL="171450" indent="-171450">
              <a:buFont typeface="Arial"/>
              <a:buChar char="•"/>
            </a:pPr>
            <a:r>
              <a:rPr lang="en-US" dirty="0">
                <a:cs typeface="Calibri" panose="020F0502020204030204"/>
              </a:rPr>
              <a:t>It is important that teachers and teaching assistants raise their concerns with the SENCO about children and young people early to avoid this gap widening.</a:t>
            </a:r>
          </a:p>
          <a:p>
            <a:pPr marL="171450" indent="-171450">
              <a:buFont typeface="Arial"/>
              <a:buChar char="•"/>
            </a:pPr>
            <a:r>
              <a:rPr lang="en-US" dirty="0"/>
              <a:t>Class teachers and support staff will often be the first to identify problems through observations they make in the classroom and informal and formal assessments. </a:t>
            </a:r>
            <a:endParaRPr lang="en-US" dirty="0">
              <a:cs typeface="Calibri"/>
            </a:endParaRPr>
          </a:p>
          <a:p>
            <a:pPr marL="171450" indent="-171450">
              <a:buFont typeface="Arial"/>
              <a:buChar char="•"/>
            </a:pPr>
            <a:r>
              <a:rPr lang="en-US" dirty="0"/>
              <a:t>This</a:t>
            </a:r>
            <a:r>
              <a:rPr lang="en-US" dirty="0">
                <a:ea typeface="Calibri"/>
                <a:cs typeface="Calibri"/>
              </a:rPr>
              <a:t> slide outlines some of the signs that might indicate to a teacher/ TA that a child might need additional support. </a:t>
            </a:r>
            <a:endParaRPr lang="en-US" dirty="0"/>
          </a:p>
          <a:p>
            <a:pPr marL="171450" indent="-171450">
              <a:buFont typeface="Arial"/>
              <a:buChar char="•"/>
            </a:pPr>
            <a:r>
              <a:rPr lang="en-US" dirty="0"/>
              <a:t>Parents may also voice a concern and have valuable insights to highlight a particular need- it is important that parental concerns are raised too</a:t>
            </a:r>
            <a:endParaRPr lang="en-US" dirty="0">
              <a:cs typeface="Calibri" panose="020F0502020204030204"/>
            </a:endParaRPr>
          </a:p>
          <a:p>
            <a:pPr marL="171450" indent="-171450">
              <a:buFont typeface="Arial"/>
              <a:buChar char="•"/>
            </a:pPr>
            <a:r>
              <a:rPr lang="en-US" dirty="0"/>
              <a:t>A</a:t>
            </a:r>
            <a:r>
              <a:rPr lang="en-US" dirty="0">
                <a:ea typeface="Calibri"/>
                <a:cs typeface="Calibri"/>
              </a:rPr>
              <a:t> slide about how staff highlight their concerns is coming up...</a:t>
            </a:r>
          </a:p>
          <a:p>
            <a:pPr marL="800100" lvl="1" indent="-342900">
              <a:buFont typeface="Courier New,monospace"/>
              <a:buChar char="o"/>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8D82BD4-AE3E-4ECA-9794-1B27EA07D469}" type="slidenum">
              <a:t>2</a:t>
            </a:fld>
            <a:endParaRPr lang="en-US"/>
          </a:p>
        </p:txBody>
      </p:sp>
    </p:spTree>
    <p:extLst>
      <p:ext uri="{BB962C8B-B14F-4D97-AF65-F5344CB8AC3E}">
        <p14:creationId xmlns:p14="http://schemas.microsoft.com/office/powerpoint/2010/main" val="72519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an exhaustive list but there to illustrate other signs of unmet need </a:t>
            </a:r>
          </a:p>
        </p:txBody>
      </p:sp>
      <p:sp>
        <p:nvSpPr>
          <p:cNvPr id="4" name="Slide Number Placeholder 3"/>
          <p:cNvSpPr>
            <a:spLocks noGrp="1"/>
          </p:cNvSpPr>
          <p:nvPr>
            <p:ph type="sldNum" sz="quarter" idx="5"/>
          </p:nvPr>
        </p:nvSpPr>
        <p:spPr/>
        <p:txBody>
          <a:bodyPr/>
          <a:lstStyle/>
          <a:p>
            <a:fld id="{98D82BD4-AE3E-4ECA-9794-1B27EA07D469}" type="slidenum">
              <a:rPr lang="en-US"/>
              <a:t>3</a:t>
            </a:fld>
            <a:endParaRPr lang="en-US"/>
          </a:p>
        </p:txBody>
      </p:sp>
    </p:spTree>
    <p:extLst>
      <p:ext uri="{BB962C8B-B14F-4D97-AF65-F5344CB8AC3E}">
        <p14:creationId xmlns:p14="http://schemas.microsoft.com/office/powerpoint/2010/main" val="296115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an opportunity for the SENCo to explain what should happen in school when a member of staff has a concern about a child and what a class teacher should do before they seek SENCO advice. </a:t>
            </a:r>
          </a:p>
          <a:p>
            <a:r>
              <a:rPr lang="en-US" dirty="0">
                <a:ea typeface="Calibri"/>
                <a:cs typeface="Calibri"/>
              </a:rPr>
              <a:t>SENCos should ensure that procedures are made clear to encourage consistency.</a:t>
            </a:r>
          </a:p>
          <a:p>
            <a:r>
              <a:rPr lang="en-US" dirty="0">
                <a:ea typeface="Calibri"/>
                <a:cs typeface="Calibri"/>
              </a:rPr>
              <a:t>It is also an opportunity to consider the roles of staff within school and how they may contribute to supporting different children with different needs...does your SENCO oversee the </a:t>
            </a:r>
            <a:r>
              <a:rPr lang="en-US" dirty="0" err="1">
                <a:ea typeface="Calibri"/>
                <a:cs typeface="Calibri"/>
              </a:rPr>
              <a:t>organisation</a:t>
            </a:r>
            <a:r>
              <a:rPr lang="en-US" dirty="0">
                <a:ea typeface="Calibri"/>
                <a:cs typeface="Calibri"/>
              </a:rPr>
              <a:t> of all SEND support or do your pastoral teams take some responsibility for this? How do staff know who they should refer to when they have concerns whether it be about learning, </a:t>
            </a:r>
            <a:r>
              <a:rPr lang="en-US" dirty="0" err="1">
                <a:ea typeface="Calibri"/>
                <a:cs typeface="Calibri"/>
              </a:rPr>
              <a:t>behaviour</a:t>
            </a:r>
            <a:r>
              <a:rPr lang="en-US" dirty="0">
                <a:ea typeface="Calibri"/>
                <a:cs typeface="Calibri"/>
              </a:rPr>
              <a:t>, social skills, mental health? </a:t>
            </a:r>
          </a:p>
          <a:p>
            <a:r>
              <a:rPr lang="en-US" dirty="0">
                <a:ea typeface="Calibri"/>
                <a:cs typeface="Calibri"/>
              </a:rPr>
              <a:t>If specific systems or forms are used to log concerns, they could be shared here on a new slide. </a:t>
            </a:r>
          </a:p>
          <a:p>
            <a:r>
              <a:rPr lang="en-US" dirty="0">
                <a:ea typeface="Calibri"/>
                <a:cs typeface="Calibri"/>
              </a:rPr>
              <a:t>Adapt this slide depending on what information you want your staff to be aware of.</a:t>
            </a:r>
          </a:p>
          <a:p>
            <a:r>
              <a:rPr lang="en-US" dirty="0">
                <a:ea typeface="Calibri"/>
                <a:cs typeface="Calibri"/>
              </a:rPr>
              <a:t>  </a:t>
            </a:r>
          </a:p>
        </p:txBody>
      </p:sp>
      <p:sp>
        <p:nvSpPr>
          <p:cNvPr id="4" name="Slide Number Placeholder 3"/>
          <p:cNvSpPr>
            <a:spLocks noGrp="1"/>
          </p:cNvSpPr>
          <p:nvPr>
            <p:ph type="sldNum" sz="quarter" idx="5"/>
          </p:nvPr>
        </p:nvSpPr>
        <p:spPr/>
        <p:txBody>
          <a:bodyPr/>
          <a:lstStyle/>
          <a:p>
            <a:fld id="{98D82BD4-AE3E-4ECA-9794-1B27EA07D469}" type="slidenum">
              <a:t>4</a:t>
            </a:fld>
            <a:endParaRPr lang="en-US"/>
          </a:p>
        </p:txBody>
      </p:sp>
    </p:spTree>
    <p:extLst>
      <p:ext uri="{BB962C8B-B14F-4D97-AF65-F5344CB8AC3E}">
        <p14:creationId xmlns:p14="http://schemas.microsoft.com/office/powerpoint/2010/main" val="67534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It is important to ensure staff are aware of the graduated approach and that this is a standard process for accessing support used by all schools. </a:t>
            </a:r>
            <a:endParaRPr lang="en-US"/>
          </a:p>
          <a:p>
            <a:pPr marL="171450" indent="-171450">
              <a:buFont typeface="Arial"/>
              <a:buChar char="•"/>
            </a:pPr>
            <a:r>
              <a:rPr lang="en-US" dirty="0"/>
              <a:t>SEND support should take the form of a four-part cycle through which decisions and actions are revisited, refined and revised with a growing understanding of the pupil’s needs and what supports the pupil in making good progress and securing good outcomes. </a:t>
            </a:r>
            <a:endParaRPr lang="en-US" dirty="0">
              <a:cs typeface="Calibri"/>
            </a:endParaRPr>
          </a:p>
          <a:p>
            <a:pPr marL="171450" indent="-171450">
              <a:buFont typeface="Arial"/>
              <a:buChar char="•"/>
            </a:pPr>
            <a:r>
              <a:rPr lang="en-US" dirty="0"/>
              <a:t>This is known as the</a:t>
            </a:r>
            <a:r>
              <a:rPr lang="en-US" b="1" dirty="0"/>
              <a:t> graduated approach but is also referred to as the 'plan-do- assess- review model'.</a:t>
            </a:r>
            <a:endParaRPr lang="en-US" dirty="0"/>
          </a:p>
          <a:p>
            <a:pPr marL="171450" indent="-171450">
              <a:buFont typeface="Arial"/>
              <a:buChar char="•"/>
            </a:pPr>
            <a:r>
              <a:rPr lang="en-US" dirty="0"/>
              <a:t>It draws on more detailed approaches, more frequent review and more specialist expertise in successive cycles in order to match interventions and provision to the SEND of the child and young person.</a:t>
            </a:r>
            <a:endParaRPr lang="en-US" dirty="0">
              <a:cs typeface="Calibri"/>
            </a:endParaRPr>
          </a:p>
          <a:p>
            <a:pPr marL="171450" indent="-171450">
              <a:buFont typeface="Arial"/>
              <a:buChar char="•"/>
            </a:pPr>
            <a:r>
              <a:rPr lang="en-US" dirty="0" err="1">
                <a:ea typeface="Calibri"/>
                <a:cs typeface="Calibri"/>
              </a:rPr>
              <a:t>Emphasise</a:t>
            </a:r>
            <a:r>
              <a:rPr lang="en-US" dirty="0">
                <a:ea typeface="Calibri"/>
                <a:cs typeface="Calibri"/>
              </a:rPr>
              <a:t> that it is the evidence gathered and recorded whilst working through the graduated approach which will contribute to further support or aid the EHCP process.</a:t>
            </a:r>
            <a:endParaRPr lang="en-US" dirty="0">
              <a:cs typeface="Calibri"/>
            </a:endParaRPr>
          </a:p>
          <a:p>
            <a:r>
              <a:rPr lang="en-US" dirty="0">
                <a:ea typeface="Calibri"/>
                <a:cs typeface="Calibri"/>
              </a:rPr>
              <a:t>This is an introductory slide and what follows is a visual representation of the approach plus a slide on each of the 4 stages. </a:t>
            </a:r>
          </a:p>
          <a:p>
            <a:r>
              <a:rPr lang="en-US" dirty="0">
                <a:ea typeface="Calibri"/>
                <a:cs typeface="Calibri"/>
              </a:rPr>
              <a:t>The video clip is very short- only 1 min 23 seconds long- it just briefly outlines the 4 stages of the graduated approach. (It would be worth getting it ready as a tab on your screen since an advert comes on first). </a:t>
            </a:r>
          </a:p>
        </p:txBody>
      </p:sp>
      <p:sp>
        <p:nvSpPr>
          <p:cNvPr id="4" name="Slide Number Placeholder 3"/>
          <p:cNvSpPr>
            <a:spLocks noGrp="1"/>
          </p:cNvSpPr>
          <p:nvPr>
            <p:ph type="sldNum" sz="quarter" idx="5"/>
          </p:nvPr>
        </p:nvSpPr>
        <p:spPr/>
        <p:txBody>
          <a:bodyPr/>
          <a:lstStyle/>
          <a:p>
            <a:fld id="{98D82BD4-AE3E-4ECA-9794-1B27EA07D469}" type="slidenum">
              <a:rPr lang="en-US"/>
              <a:t>5</a:t>
            </a:fld>
            <a:endParaRPr lang="en-US"/>
          </a:p>
        </p:txBody>
      </p:sp>
    </p:spTree>
    <p:extLst>
      <p:ext uri="{BB962C8B-B14F-4D97-AF65-F5344CB8AC3E}">
        <p14:creationId xmlns:p14="http://schemas.microsoft.com/office/powerpoint/2010/main" val="4423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Visual representation of the graduated approach (you can replace with another diagram if you have a different model you work from)</a:t>
            </a:r>
          </a:p>
          <a:p>
            <a:pPr marL="171450" indent="-171450">
              <a:buFont typeface="Arial"/>
              <a:buChar char="•"/>
            </a:pPr>
            <a:r>
              <a:rPr lang="en-US" dirty="0">
                <a:ea typeface="Calibri"/>
                <a:cs typeface="Calibri"/>
              </a:rPr>
              <a:t>At the 'starting point', the blue bubble signifies 'ordinarily available provision'. </a:t>
            </a:r>
          </a:p>
          <a:p>
            <a:pPr marL="171450" indent="-171450">
              <a:buFont typeface="Arial"/>
              <a:buChar char="•"/>
            </a:pPr>
            <a:r>
              <a:rPr lang="en-US" dirty="0">
                <a:ea typeface="Calibri"/>
                <a:cs typeface="Calibri"/>
              </a:rPr>
              <a:t>The diagram then shows the cycle of events that should occur if a child is not making expected progress despite high quality, inclusive teaching and adaptations</a:t>
            </a:r>
          </a:p>
          <a:p>
            <a:pPr marL="171450" indent="-171450">
              <a:buFont typeface="Arial"/>
              <a:buChar char="•"/>
            </a:pPr>
            <a:r>
              <a:rPr lang="en-US" dirty="0">
                <a:ea typeface="Calibri"/>
                <a:cs typeface="Calibri"/>
              </a:rPr>
              <a:t>It briefly explains the 'Assess, Plan, Do and Review' approach- there follows a slide explaining each of these in greater detail.</a:t>
            </a:r>
          </a:p>
          <a:p>
            <a:pPr marL="171450" indent="-171450">
              <a:buFont typeface="Arial"/>
              <a:buChar char="•"/>
            </a:pPr>
            <a:r>
              <a:rPr lang="en-US" dirty="0">
                <a:ea typeface="Calibri"/>
                <a:cs typeface="Calibri"/>
              </a:rPr>
              <a:t>If in the review stage staff identify that a child is making progress then SEND support can be withdrawn. </a:t>
            </a:r>
          </a:p>
          <a:p>
            <a:pPr marL="171450" indent="-171450">
              <a:buFont typeface="Arial"/>
              <a:buChar char="•"/>
            </a:pPr>
            <a:r>
              <a:rPr lang="en-US" dirty="0">
                <a:ea typeface="Calibri"/>
                <a:cs typeface="Calibri"/>
              </a:rPr>
              <a:t>However if new approaches or further help is required, the cycle repeats. </a:t>
            </a:r>
            <a:endParaRPr lang="en-US" dirty="0">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6</a:t>
            </a:fld>
            <a:endParaRPr lang="en-US"/>
          </a:p>
        </p:txBody>
      </p:sp>
    </p:spTree>
    <p:extLst>
      <p:ext uri="{BB962C8B-B14F-4D97-AF65-F5344CB8AC3E}">
        <p14:creationId xmlns:p14="http://schemas.microsoft.com/office/powerpoint/2010/main" val="311999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Contextualise</a:t>
            </a:r>
            <a:r>
              <a:rPr lang="en-US" dirty="0">
                <a:ea typeface="Calibri"/>
                <a:cs typeface="Calibri"/>
              </a:rPr>
              <a:t> if and where needed. </a:t>
            </a:r>
          </a:p>
          <a:p>
            <a:endParaRPr lang="en-US" dirty="0"/>
          </a:p>
          <a:p>
            <a:pPr marL="285750" indent="-285750">
              <a:buFont typeface="Arial,Sans-Serif"/>
              <a:buChar char="•"/>
            </a:pPr>
            <a:r>
              <a:rPr lang="en-US" dirty="0"/>
              <a:t>The teacher, working with the SENCO, should carry out a clear analysis of the pupil’s needs including those things listed in the table.</a:t>
            </a:r>
          </a:p>
          <a:p>
            <a:pPr marL="742950" lvl="1" indent="-285750">
              <a:buFont typeface="Courier New,monospace"/>
              <a:buChar char="o"/>
            </a:pPr>
            <a:endParaRPr lang="en-US" dirty="0">
              <a:cs typeface="Calibri" panose="020F0502020204030204"/>
            </a:endParaRPr>
          </a:p>
          <a:p>
            <a:pPr marL="285750" indent="-285750">
              <a:buFont typeface="Arial,Sans-Serif"/>
              <a:buChar char="•"/>
            </a:pPr>
            <a:r>
              <a:rPr lang="en-US" dirty="0"/>
              <a:t>This assessment should be reviewed regularly as part of the graduated approach cycle. </a:t>
            </a:r>
            <a:endParaRPr lang="en-US" dirty="0">
              <a:cs typeface="Calibri"/>
            </a:endParaRPr>
          </a:p>
          <a:p>
            <a:pPr marL="285750" indent="-285750">
              <a:buFont typeface="Arial,Sans-Serif"/>
              <a:buChar char="•"/>
            </a:pPr>
            <a:endParaRPr lang="en-US" dirty="0"/>
          </a:p>
          <a:p>
            <a:pPr marL="285750" indent="-285750">
              <a:buFont typeface="Arial,Sans-Serif"/>
              <a:buChar char="•"/>
            </a:pPr>
            <a:r>
              <a:rPr lang="en-US" dirty="0"/>
              <a:t>In some cases, outside professionals from health or social services may already be involved with the child. They should liaise with the school to help inform the assessments.</a:t>
            </a:r>
          </a:p>
          <a:p>
            <a:pPr marL="285750" indent="-285750">
              <a:buFont typeface="Arial,Sans-Serif"/>
              <a:buChar char="•"/>
            </a:pPr>
            <a:endParaRPr lang="en-US" dirty="0"/>
          </a:p>
          <a:p>
            <a:pPr marL="285750" indent="-285750">
              <a:buFont typeface="Arial,Sans-Serif"/>
              <a:buChar char="•"/>
            </a:pPr>
            <a:r>
              <a:rPr lang="en-US" dirty="0"/>
              <a:t>Where professionals are not already working with the child and school staff, the SENCO will initiate suitable support with parental consent.</a:t>
            </a:r>
            <a:endParaRPr lang="en-US" dirty="0">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7</a:t>
            </a:fld>
            <a:endParaRPr lang="en-US"/>
          </a:p>
        </p:txBody>
      </p:sp>
    </p:spTree>
    <p:extLst>
      <p:ext uri="{BB962C8B-B14F-4D97-AF65-F5344CB8AC3E}">
        <p14:creationId xmlns:p14="http://schemas.microsoft.com/office/powerpoint/2010/main" val="403979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Change XXXX to the name of the plan that you use in school...</a:t>
            </a:r>
            <a:r>
              <a:rPr lang="en-US" dirty="0" err="1">
                <a:ea typeface="Calibri"/>
                <a:cs typeface="Calibri"/>
              </a:rPr>
              <a:t>i.e</a:t>
            </a:r>
            <a:r>
              <a:rPr lang="en-US" dirty="0">
                <a:ea typeface="Calibri"/>
                <a:cs typeface="Calibri"/>
              </a:rPr>
              <a:t> Individual Education Plan, Learning Support Plan etc...</a:t>
            </a:r>
            <a:endParaRPr lang="en-US">
              <a:ea typeface="Calibri"/>
              <a:cs typeface="Calibri"/>
            </a:endParaRPr>
          </a:p>
          <a:p>
            <a:r>
              <a:rPr lang="en-US" dirty="0"/>
              <a:t>Explain if relevant that if it is likely that a child will need to be considered for Statutory Assessment, it is good practice that the 'My Support Plan'  template created by the Local Authority is used. </a:t>
            </a:r>
            <a:endParaRPr lang="en-US" dirty="0">
              <a:cs typeface="Calibri"/>
            </a:endParaRPr>
          </a:p>
          <a:p>
            <a:r>
              <a:rPr lang="en-US" dirty="0">
                <a:ea typeface="Calibri"/>
                <a:cs typeface="Calibri"/>
              </a:rPr>
              <a:t>The list in the table is there as a starter- adapt the list to suit what is included in your plan. </a:t>
            </a:r>
          </a:p>
          <a:p>
            <a:endParaRPr lang="en-US" dirty="0"/>
          </a:p>
          <a:p>
            <a:r>
              <a:rPr lang="en-US" dirty="0"/>
              <a:t>More details around the headings in the table: </a:t>
            </a:r>
          </a:p>
          <a:p>
            <a:r>
              <a:rPr lang="en-US" dirty="0"/>
              <a:t>The plan should outline: </a:t>
            </a:r>
            <a:endParaRPr lang="en-US" dirty="0">
              <a:cs typeface="Calibri"/>
            </a:endParaRPr>
          </a:p>
          <a:p>
            <a:pPr marL="342900" indent="-342900">
              <a:buFont typeface="Arial,Sans-Serif"/>
              <a:buChar char="•"/>
            </a:pPr>
            <a:r>
              <a:rPr lang="en-US" dirty="0"/>
              <a:t>The nature of the child or young person’s learning or developmental difficulties -Include information about what a child can do and what they find difficult considering academic attainment, </a:t>
            </a:r>
            <a:r>
              <a:rPr lang="en-US" dirty="0" err="1"/>
              <a:t>behaviour</a:t>
            </a:r>
            <a:r>
              <a:rPr lang="en-US" dirty="0"/>
              <a:t> and social and emotional development- Data may be included here- ensure that it and other information is accurate, reliable and up to date  </a:t>
            </a:r>
            <a:endParaRPr lang="en-US" dirty="0">
              <a:cs typeface="Calibri"/>
            </a:endParaRPr>
          </a:p>
          <a:p>
            <a:pPr marL="342900" indent="-342900">
              <a:buFont typeface="Arial,Sans-Serif"/>
              <a:buChar char="•"/>
            </a:pPr>
            <a:r>
              <a:rPr lang="en-US" dirty="0"/>
              <a:t>Their strengths- consider learning, </a:t>
            </a:r>
            <a:r>
              <a:rPr lang="en-US" dirty="0" err="1"/>
              <a:t>behaviour</a:t>
            </a:r>
            <a:r>
              <a:rPr lang="en-US" dirty="0"/>
              <a:t>, social skills, personal characteristics, other talents...</a:t>
            </a:r>
            <a:endParaRPr lang="en-US" dirty="0">
              <a:cs typeface="Calibri"/>
            </a:endParaRPr>
          </a:p>
          <a:p>
            <a:pPr marL="342900" indent="-342900">
              <a:buFont typeface="Arial,Sans-Serif"/>
              <a:buChar char="•"/>
            </a:pPr>
            <a:r>
              <a:rPr lang="en-US" dirty="0"/>
              <a:t>What help should be given, who will give the help, what strategies, equipment, resources or </a:t>
            </a:r>
            <a:r>
              <a:rPr lang="en-US" dirty="0" err="1"/>
              <a:t>programmes</a:t>
            </a:r>
            <a:r>
              <a:rPr lang="en-US" dirty="0"/>
              <a:t> of intervention will be used</a:t>
            </a:r>
            <a:endParaRPr lang="en-US" dirty="0">
              <a:cs typeface="Calibri"/>
            </a:endParaRPr>
          </a:p>
          <a:p>
            <a:pPr marL="342900" indent="-342900">
              <a:buFont typeface="Arial,Sans-Serif"/>
              <a:buChar char="•"/>
            </a:pPr>
            <a:r>
              <a:rPr lang="en-US" dirty="0"/>
              <a:t>When, where and how often the help will be given- make sure that what is recorded is an accurate reflection of what happens</a:t>
            </a:r>
            <a:endParaRPr lang="en-US" dirty="0">
              <a:ea typeface="Calibri"/>
              <a:cs typeface="Calibri"/>
            </a:endParaRPr>
          </a:p>
          <a:p>
            <a:pPr marL="342900" indent="-342900">
              <a:buFont typeface="Arial,Sans-Serif"/>
              <a:buChar char="•"/>
            </a:pPr>
            <a:r>
              <a:rPr lang="en-US" dirty="0"/>
              <a:t>Views of the child- consider and respond to the child's goals, dreams and needs and how they feel they are best supported </a:t>
            </a:r>
          </a:p>
          <a:p>
            <a:pPr marL="342900" indent="-342900">
              <a:buFont typeface="Arial,Sans-Serif"/>
              <a:buChar char="•"/>
            </a:pPr>
            <a:r>
              <a:rPr lang="en-US" dirty="0"/>
              <a:t>Views of the parents- seek their views about their child's development and any concerns/ areas of strength they have relating to home life</a:t>
            </a:r>
            <a:endParaRPr lang="en-US" dirty="0">
              <a:cs typeface="Calibri" panose="020F0502020204030204"/>
            </a:endParaRPr>
          </a:p>
          <a:p>
            <a:pPr marL="342900" indent="-342900">
              <a:buFont typeface="Arial,Sans-Serif"/>
              <a:buChar char="•"/>
            </a:pPr>
            <a:r>
              <a:rPr lang="en-US" dirty="0"/>
              <a:t>Support required from home- some parents might need help to understand how they can support and how this might look</a:t>
            </a:r>
            <a:endParaRPr lang="en-US" dirty="0">
              <a:cs typeface="Calibri"/>
            </a:endParaRPr>
          </a:p>
          <a:p>
            <a:pPr marL="342900" indent="-342900">
              <a:buFont typeface="Arial,Sans-Serif"/>
              <a:buChar char="•"/>
            </a:pPr>
            <a:r>
              <a:rPr lang="en-US" dirty="0"/>
              <a:t>Any pastoral care or medical requirements- contextual information about the child is important to give a rounded view of need</a:t>
            </a:r>
            <a:endParaRPr lang="en-US" dirty="0">
              <a:ea typeface="Calibri"/>
              <a:cs typeface="Calibri"/>
            </a:endParaRPr>
          </a:p>
          <a:p>
            <a:pPr marL="342900" indent="-342900">
              <a:buFont typeface="Arial,Sans-Serif"/>
              <a:buChar char="•"/>
            </a:pPr>
            <a:r>
              <a:rPr lang="en-US" dirty="0"/>
              <a:t>Set targets and outline monitoring and review arrangements- Set targets that are detailed, specific and time-related, not vague or general. They should be realistic and provide the opportunity for success and achievement. Use professionals reports to set targets and ensure that their recommendations are implemented.</a:t>
            </a:r>
            <a:endParaRPr lang="en-US" dirty="0">
              <a:cs typeface="Calibri"/>
            </a:endParaRPr>
          </a:p>
          <a:p>
            <a:pPr marL="342900" indent="-342900">
              <a:buFont typeface="Arial,Sans-Serif"/>
              <a:buChar char="•"/>
            </a:pPr>
            <a:r>
              <a:rPr lang="en-US" dirty="0"/>
              <a:t>How it will be decided if the help has been successful- success criteria to aid reviews</a:t>
            </a:r>
            <a:endParaRPr lang="en-US" dirty="0">
              <a:ea typeface="Calibri"/>
              <a:cs typeface="Calibri"/>
            </a:endParaRPr>
          </a:p>
          <a:p>
            <a:pPr marL="342900" indent="-342900">
              <a:buFont typeface="Arial,Sans-Serif"/>
              <a:buChar char="•"/>
            </a:pPr>
            <a:endParaRPr lang="en-US" dirty="0"/>
          </a:p>
          <a:p>
            <a:r>
              <a:rPr lang="en-US" dirty="0"/>
              <a:t>Targets for the pupil will be shared with her/him using child friendly language and with parents/carers. </a:t>
            </a:r>
          </a:p>
          <a:p>
            <a:endParaRPr lang="en-US" dirty="0"/>
          </a:p>
          <a:p>
            <a:r>
              <a:rPr lang="en-US" dirty="0"/>
              <a:t>All staff who work with the pupil will be made aware of the plan and must be clear about their role in delivering and reporting on targets, support and interventions. </a:t>
            </a:r>
            <a:endParaRPr lang="en-US" dirty="0">
              <a:cs typeface="Calibri"/>
            </a:endParaRPr>
          </a:p>
          <a:p>
            <a:endParaRPr lang="en-US" dirty="0">
              <a:cs typeface="Calibri"/>
            </a:endParaRPr>
          </a:p>
          <a:p>
            <a:r>
              <a:rPr lang="en-US" dirty="0">
                <a:cs typeface="Calibri"/>
              </a:rPr>
              <a:t>It is important to </a:t>
            </a:r>
            <a:r>
              <a:rPr lang="en-US" dirty="0" err="1">
                <a:cs typeface="Calibri"/>
              </a:rPr>
              <a:t>emphasise</a:t>
            </a:r>
            <a:r>
              <a:rPr lang="en-US" dirty="0">
                <a:cs typeface="Calibri"/>
              </a:rPr>
              <a:t> with staff that:</a:t>
            </a:r>
          </a:p>
          <a:p>
            <a:pPr marL="342900" indent="-342900">
              <a:buFont typeface="Arial,Sans-Serif"/>
              <a:buChar char="•"/>
            </a:pPr>
            <a:r>
              <a:rPr lang="en-US" dirty="0"/>
              <a:t>The IEP or Support plan should not be seen as another burdensome form to complete</a:t>
            </a:r>
            <a:endParaRPr lang="en-US" dirty="0">
              <a:cs typeface="Calibri"/>
            </a:endParaRPr>
          </a:p>
          <a:p>
            <a:pPr marL="342900" indent="-342900">
              <a:buFont typeface="Arial,Sans-Serif"/>
              <a:buChar char="•"/>
            </a:pPr>
            <a:r>
              <a:rPr lang="en-US" dirty="0"/>
              <a:t>It should be a living, working document that needs to be adapted regularly by all professionals involved with a CYP, to ensure that it continues to address the child's needs</a:t>
            </a:r>
            <a:endParaRPr lang="en-US" dirty="0">
              <a:cs typeface="Calibri"/>
            </a:endParaRPr>
          </a:p>
          <a:p>
            <a:pPr marL="342900" indent="-342900">
              <a:buFont typeface="Arial,Sans-Serif"/>
              <a:buChar char="•"/>
            </a:pPr>
            <a:r>
              <a:rPr lang="en-US" dirty="0">
                <a:ea typeface="Calibri"/>
                <a:cs typeface="Calibri"/>
              </a:rPr>
              <a:t>The IEP or support plan is crucial in evidence gathering fir those CYP who require further support and assessment</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8</a:t>
            </a:fld>
            <a:endParaRPr lang="en-US"/>
          </a:p>
        </p:txBody>
      </p:sp>
    </p:spTree>
    <p:extLst>
      <p:ext uri="{BB962C8B-B14F-4D97-AF65-F5344CB8AC3E}">
        <p14:creationId xmlns:p14="http://schemas.microsoft.com/office/powerpoint/2010/main" val="195343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detailed slide but self explanatory and a good opportunity to remind teaching staff of their responsibilities as the class teacher for all children...including those children who may work 1:1 with a TA for a significant amount of the school day</a:t>
            </a:r>
          </a:p>
          <a:p>
            <a:pPr marL="342900" indent="-342900">
              <a:buFont typeface="Arial,Sans-Serif"/>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8D82BD4-AE3E-4ECA-9794-1B27EA07D469}" type="slidenum">
              <a:rPr lang="en-US"/>
              <a:t>9</a:t>
            </a:fld>
            <a:endParaRPr lang="en-US"/>
          </a:p>
        </p:txBody>
      </p:sp>
    </p:spTree>
    <p:extLst>
      <p:ext uri="{BB962C8B-B14F-4D97-AF65-F5344CB8AC3E}">
        <p14:creationId xmlns:p14="http://schemas.microsoft.com/office/powerpoint/2010/main" val="127766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youtube.com/watch?v=GQs6fFs8NB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C8A3E-98AF-702D-48D3-ECB265AE3DA3}"/>
              </a:ext>
            </a:extLst>
          </p:cNvPr>
          <p:cNvSpPr txBox="1"/>
          <p:nvPr/>
        </p:nvSpPr>
        <p:spPr>
          <a:xfrm>
            <a:off x="921223" y="454925"/>
            <a:ext cx="1054289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70C0"/>
                </a:solidFill>
                <a:cs typeface="Calibri"/>
              </a:rPr>
              <a:t>Coventry SEND: Core Training</a:t>
            </a:r>
          </a:p>
          <a:p>
            <a:pPr algn="ctr"/>
            <a:r>
              <a:rPr lang="en-US" sz="4800" b="1" dirty="0">
                <a:solidFill>
                  <a:srgbClr val="0070C0"/>
                </a:solidFill>
                <a:cs typeface="Calibri"/>
              </a:rPr>
              <a:t>Session 4: How we do it here!</a:t>
            </a:r>
            <a:endParaRPr lang="en-US" sz="1000" dirty="0">
              <a:solidFill>
                <a:srgbClr val="000000"/>
              </a:solidFill>
              <a:ea typeface="Calibri"/>
              <a:cs typeface="Calibri"/>
            </a:endParaRPr>
          </a:p>
        </p:txBody>
      </p:sp>
      <p:pic>
        <p:nvPicPr>
          <p:cNvPr id="7" name="Picture 6" descr="Coventry SEND Local Offer | Let's Talk Coventry">
            <a:extLst>
              <a:ext uri="{FF2B5EF4-FFF2-40B4-BE49-F238E27FC236}">
                <a16:creationId xmlns:a16="http://schemas.microsoft.com/office/drawing/2014/main" id="{C3FDED39-23C4-49F4-88C3-6A3F9134F19D}"/>
              </a:ext>
            </a:extLst>
          </p:cNvPr>
          <p:cNvPicPr>
            <a:picLocks noChangeAspect="1"/>
          </p:cNvPicPr>
          <p:nvPr/>
        </p:nvPicPr>
        <p:blipFill rotWithShape="1">
          <a:blip r:embed="rId3"/>
          <a:srcRect l="4391" t="32166" r="4160" b="15974"/>
          <a:stretch/>
        </p:blipFill>
        <p:spPr>
          <a:xfrm>
            <a:off x="1640" y="3546708"/>
            <a:ext cx="12195661" cy="2896201"/>
          </a:xfrm>
          <a:prstGeom prst="rect">
            <a:avLst/>
          </a:prstGeom>
        </p:spPr>
      </p:pic>
    </p:spTree>
    <p:extLst>
      <p:ext uri="{BB962C8B-B14F-4D97-AF65-F5344CB8AC3E}">
        <p14:creationId xmlns:p14="http://schemas.microsoft.com/office/powerpoint/2010/main" val="61458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43277B2B-AFEE-874A-3BC3-9CB9595F2519}"/>
              </a:ext>
            </a:extLst>
          </p:cNvPr>
          <p:cNvSpPr txBox="1"/>
          <p:nvPr/>
        </p:nvSpPr>
        <p:spPr>
          <a:xfrm>
            <a:off x="216147" y="851"/>
            <a:ext cx="117711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0070C0"/>
                </a:solidFill>
                <a:latin typeface="Calibri"/>
                <a:ea typeface="Calibri"/>
                <a:cs typeface="Calibri"/>
              </a:rPr>
              <a:t>Review</a:t>
            </a:r>
            <a:endParaRPr lang="en-US" sz="4000" b="1" dirty="0">
              <a:solidFill>
                <a:srgbClr val="0070C0"/>
              </a:solidFill>
              <a:ea typeface="Calibri"/>
              <a:cs typeface="Calibri"/>
            </a:endParaRPr>
          </a:p>
        </p:txBody>
      </p:sp>
      <p:sp>
        <p:nvSpPr>
          <p:cNvPr id="5" name="TextBox 4">
            <a:extLst>
              <a:ext uri="{FF2B5EF4-FFF2-40B4-BE49-F238E27FC236}">
                <a16:creationId xmlns:a16="http://schemas.microsoft.com/office/drawing/2014/main" id="{42D05362-59AD-16F8-BA00-540E3A0586DE}"/>
              </a:ext>
            </a:extLst>
          </p:cNvPr>
          <p:cNvSpPr txBox="1"/>
          <p:nvPr/>
        </p:nvSpPr>
        <p:spPr>
          <a:xfrm>
            <a:off x="217363" y="714548"/>
            <a:ext cx="115226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plan, including the impact of the support and interventions, will be reviewed in... </a:t>
            </a:r>
            <a:r>
              <a:rPr lang="en-US" sz="2000" dirty="0">
                <a:highlight>
                  <a:srgbClr val="FFFF00"/>
                </a:highlight>
              </a:rPr>
              <a:t>(outline school processes for reviews)</a:t>
            </a:r>
            <a:endParaRPr lang="en-US" sz="2000" dirty="0">
              <a:highlight>
                <a:srgbClr val="FFFF00"/>
              </a:highlight>
              <a:cs typeface="Calibri" panose="020F0502020204030204"/>
            </a:endParaRPr>
          </a:p>
        </p:txBody>
      </p:sp>
      <p:graphicFrame>
        <p:nvGraphicFramePr>
          <p:cNvPr id="6" name="Table 5">
            <a:extLst>
              <a:ext uri="{FF2B5EF4-FFF2-40B4-BE49-F238E27FC236}">
                <a16:creationId xmlns:a16="http://schemas.microsoft.com/office/drawing/2014/main" id="{2271E11E-44B0-5EE3-173F-64BE2E55D20D}"/>
              </a:ext>
            </a:extLst>
          </p:cNvPr>
          <p:cNvGraphicFramePr>
            <a:graphicFrameLocks noGrp="1"/>
          </p:cNvGraphicFramePr>
          <p:nvPr>
            <p:extLst>
              <p:ext uri="{D42A27DB-BD31-4B8C-83A1-F6EECF244321}">
                <p14:modId xmlns:p14="http://schemas.microsoft.com/office/powerpoint/2010/main" val="3125644716"/>
              </p:ext>
            </p:extLst>
          </p:nvPr>
        </p:nvGraphicFramePr>
        <p:xfrm>
          <a:off x="217351" y="1835377"/>
          <a:ext cx="11761770" cy="4820920"/>
        </p:xfrm>
        <a:graphic>
          <a:graphicData uri="http://schemas.openxmlformats.org/drawingml/2006/table">
            <a:tbl>
              <a:tblPr firstRow="1" bandRow="1">
                <a:tableStyleId>{5C22544A-7EE6-4342-B048-85BDC9FD1C3A}</a:tableStyleId>
              </a:tblPr>
              <a:tblGrid>
                <a:gridCol w="4052454">
                  <a:extLst>
                    <a:ext uri="{9D8B030D-6E8A-4147-A177-3AD203B41FA5}">
                      <a16:colId xmlns:a16="http://schemas.microsoft.com/office/drawing/2014/main" val="534827319"/>
                    </a:ext>
                  </a:extLst>
                </a:gridCol>
                <a:gridCol w="7709316">
                  <a:extLst>
                    <a:ext uri="{9D8B030D-6E8A-4147-A177-3AD203B41FA5}">
                      <a16:colId xmlns:a16="http://schemas.microsoft.com/office/drawing/2014/main" val="844060401"/>
                    </a:ext>
                  </a:extLst>
                </a:gridCol>
              </a:tblGrid>
              <a:tr h="370840">
                <a:tc>
                  <a:txBody>
                    <a:bodyPr/>
                    <a:lstStyle/>
                    <a:p>
                      <a:r>
                        <a:rPr lang="en-US" dirty="0"/>
                        <a:t>If SEND support has been successful:</a:t>
                      </a:r>
                    </a:p>
                  </a:txBody>
                  <a:tcPr/>
                </a:tc>
                <a:tc>
                  <a:txBody>
                    <a:bodyPr/>
                    <a:lstStyle/>
                    <a:p>
                      <a:r>
                        <a:rPr lang="en-US" dirty="0"/>
                        <a:t>If further SEND support is required:</a:t>
                      </a:r>
                    </a:p>
                  </a:txBody>
                  <a:tcPr/>
                </a:tc>
                <a:extLst>
                  <a:ext uri="{0D108BD9-81ED-4DB2-BD59-A6C34878D82A}">
                    <a16:rowId xmlns:a16="http://schemas.microsoft.com/office/drawing/2014/main" val="3765421190"/>
                  </a:ext>
                </a:extLst>
              </a:tr>
              <a:tr h="370840">
                <a:tc>
                  <a:txBody>
                    <a:bodyPr/>
                    <a:lstStyle/>
                    <a:p>
                      <a:r>
                        <a:rPr lang="en-US" sz="2200" dirty="0"/>
                        <a:t>It may be agreed that support is gradually reduced OR  support may no longer be required</a:t>
                      </a:r>
                    </a:p>
                    <a:p>
                      <a:pPr lvl="0">
                        <a:buNone/>
                      </a:pPr>
                      <a:endParaRPr lang="en-US" sz="2200" dirty="0"/>
                    </a:p>
                    <a:p>
                      <a:pPr lvl="0">
                        <a:buNone/>
                      </a:pPr>
                      <a:r>
                        <a:rPr lang="en-US" sz="2200" dirty="0"/>
                        <a:t>Ensure clear information about the impact of support and a change in provision is shared with parents/ carers</a:t>
                      </a:r>
                    </a:p>
                  </a:txBody>
                  <a:tcPr/>
                </a:tc>
                <a:tc>
                  <a:txBody>
                    <a:bodyPr/>
                    <a:lstStyle/>
                    <a:p>
                      <a:pPr lvl="0">
                        <a:buNone/>
                      </a:pPr>
                      <a:r>
                        <a:rPr lang="en-US" sz="2200" b="0" i="0" u="none" strike="noStrike" noProof="0" dirty="0">
                          <a:solidFill>
                            <a:srgbClr val="000000"/>
                          </a:solidFill>
                          <a:latin typeface="Calibri"/>
                        </a:rPr>
                        <a:t>Revise the support and strategies put in place </a:t>
                      </a:r>
                    </a:p>
                    <a:p>
                      <a:pPr lvl="0">
                        <a:buNone/>
                      </a:pPr>
                      <a:endParaRPr lang="en-US" sz="2200" b="0" i="0" u="none" strike="noStrike" noProof="0" dirty="0">
                        <a:solidFill>
                          <a:srgbClr val="000000"/>
                        </a:solidFill>
                        <a:latin typeface="Calibri"/>
                      </a:endParaRPr>
                    </a:p>
                    <a:p>
                      <a:pPr lvl="0">
                        <a:buNone/>
                      </a:pPr>
                      <a:r>
                        <a:rPr lang="en-US" sz="2200" b="0" i="0" u="none" strike="noStrike" noProof="0" dirty="0">
                          <a:solidFill>
                            <a:srgbClr val="000000"/>
                          </a:solidFill>
                          <a:latin typeface="Calibri"/>
                        </a:rPr>
                        <a:t>Review and record evidence of what was implemented based on recommendations made by external agencies and successes/ issues faced (where appropriate)</a:t>
                      </a:r>
                    </a:p>
                    <a:p>
                      <a:pPr lvl="0">
                        <a:buNone/>
                      </a:pPr>
                      <a:r>
                        <a:rPr lang="en-US" sz="2200" b="0" i="0" u="none" strike="noStrike" noProof="0" dirty="0">
                          <a:solidFill>
                            <a:srgbClr val="000000"/>
                          </a:solidFill>
                          <a:latin typeface="Calibri"/>
                        </a:rPr>
                        <a:t>OR</a:t>
                      </a:r>
                    </a:p>
                    <a:p>
                      <a:pPr lvl="0">
                        <a:buNone/>
                      </a:pPr>
                      <a:r>
                        <a:rPr lang="en-US" sz="2200" b="0" i="0" u="none" strike="noStrike" noProof="0" dirty="0">
                          <a:solidFill>
                            <a:srgbClr val="000000"/>
                          </a:solidFill>
                          <a:latin typeface="Calibri"/>
                        </a:rPr>
                        <a:t>Seek advice from external agencies if required (with parental consent).</a:t>
                      </a:r>
                    </a:p>
                    <a:p>
                      <a:pPr lvl="0" algn="l">
                        <a:lnSpc>
                          <a:spcPct val="100000"/>
                        </a:lnSpc>
                        <a:spcBef>
                          <a:spcPts val="0"/>
                        </a:spcBef>
                        <a:spcAft>
                          <a:spcPts val="0"/>
                        </a:spcAft>
                        <a:buNone/>
                      </a:pPr>
                      <a:endParaRPr lang="en-US" sz="2200" b="0" i="0" u="none" strike="noStrike" noProof="0" dirty="0">
                        <a:solidFill>
                          <a:srgbClr val="000000"/>
                        </a:solidFill>
                        <a:latin typeface="Calibri"/>
                      </a:endParaRPr>
                    </a:p>
                    <a:p>
                      <a:pPr lvl="0" algn="l">
                        <a:lnSpc>
                          <a:spcPct val="100000"/>
                        </a:lnSpc>
                        <a:spcBef>
                          <a:spcPts val="0"/>
                        </a:spcBef>
                        <a:spcAft>
                          <a:spcPts val="0"/>
                        </a:spcAft>
                        <a:buNone/>
                      </a:pPr>
                      <a:r>
                        <a:rPr lang="en-US" sz="2200" b="0" i="0" u="none" strike="noStrike" noProof="0" dirty="0">
                          <a:solidFill>
                            <a:srgbClr val="000000"/>
                          </a:solidFill>
                          <a:latin typeface="Calibri"/>
                        </a:rPr>
                        <a:t>Adapt the Support Plan to reflect changes in provision and targets set</a:t>
                      </a:r>
                    </a:p>
                    <a:p>
                      <a:pPr lvl="0" algn="l">
                        <a:lnSpc>
                          <a:spcPct val="100000"/>
                        </a:lnSpc>
                        <a:spcBef>
                          <a:spcPts val="0"/>
                        </a:spcBef>
                        <a:spcAft>
                          <a:spcPts val="0"/>
                        </a:spcAft>
                        <a:buNone/>
                      </a:pPr>
                      <a:endParaRPr lang="en-US" sz="2200" b="0" i="0" u="none" strike="noStrike" noProof="0" dirty="0">
                        <a:solidFill>
                          <a:srgbClr val="000000"/>
                        </a:solidFill>
                        <a:latin typeface="Calibri"/>
                      </a:endParaRPr>
                    </a:p>
                    <a:p>
                      <a:pPr lvl="0" algn="l">
                        <a:lnSpc>
                          <a:spcPct val="100000"/>
                        </a:lnSpc>
                        <a:spcBef>
                          <a:spcPts val="0"/>
                        </a:spcBef>
                        <a:spcAft>
                          <a:spcPts val="0"/>
                        </a:spcAft>
                        <a:buNone/>
                      </a:pPr>
                      <a:r>
                        <a:rPr lang="en-US" sz="2200" b="0" i="0" u="none" strike="noStrike" noProof="0" dirty="0">
                          <a:solidFill>
                            <a:srgbClr val="000000"/>
                          </a:solidFill>
                          <a:latin typeface="Calibri"/>
                        </a:rPr>
                        <a:t>Alert all relevant staff to changes made to targets and support</a:t>
                      </a:r>
                    </a:p>
                  </a:txBody>
                  <a:tcPr/>
                </a:tc>
                <a:extLst>
                  <a:ext uri="{0D108BD9-81ED-4DB2-BD59-A6C34878D82A}">
                    <a16:rowId xmlns:a16="http://schemas.microsoft.com/office/drawing/2014/main" val="3796663656"/>
                  </a:ext>
                </a:extLst>
              </a:tr>
            </a:tbl>
          </a:graphicData>
        </a:graphic>
      </p:graphicFrame>
    </p:spTree>
    <p:extLst>
      <p:ext uri="{BB962C8B-B14F-4D97-AF65-F5344CB8AC3E}">
        <p14:creationId xmlns:p14="http://schemas.microsoft.com/office/powerpoint/2010/main" val="228485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B77C4B-5D16-6DCC-A146-CB54FE27C8E1}"/>
              </a:ext>
            </a:extLst>
          </p:cNvPr>
          <p:cNvSpPr txBox="1"/>
          <p:nvPr/>
        </p:nvSpPr>
        <p:spPr>
          <a:xfrm>
            <a:off x="601991" y="-5375"/>
            <a:ext cx="95291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0070C0"/>
                </a:solidFill>
              </a:rPr>
              <a:t>How to use professionals' reports effectively...</a:t>
            </a:r>
            <a:endParaRPr lang="en-US"/>
          </a:p>
        </p:txBody>
      </p:sp>
      <p:sp>
        <p:nvSpPr>
          <p:cNvPr id="3" name="TextBox 2">
            <a:extLst>
              <a:ext uri="{FF2B5EF4-FFF2-40B4-BE49-F238E27FC236}">
                <a16:creationId xmlns:a16="http://schemas.microsoft.com/office/drawing/2014/main" id="{CC858A6A-9784-F5D5-B5C5-DFCE802A1757}"/>
              </a:ext>
            </a:extLst>
          </p:cNvPr>
          <p:cNvSpPr txBox="1"/>
          <p:nvPr/>
        </p:nvSpPr>
        <p:spPr>
          <a:xfrm>
            <a:off x="619810" y="797814"/>
            <a:ext cx="3097653" cy="1795000"/>
          </a:xfrm>
          <a:prstGeom prst="rect">
            <a:avLst/>
          </a:prstGeom>
          <a:solidFill>
            <a:schemeClr val="accent1">
              <a:lumMod val="20000"/>
              <a:lumOff val="80000"/>
            </a:schemeClr>
          </a:solid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t>1. Reports from Specialist SEND teams cost the school a significant amount of money and time.</a:t>
            </a:r>
            <a:r>
              <a:rPr lang="en-US" sz="2200" dirty="0">
                <a:cs typeface="Calibri"/>
              </a:rPr>
              <a:t>​</a:t>
            </a:r>
            <a:endParaRPr lang="en-US" dirty="0">
              <a:cs typeface="Calibri" panose="020F0502020204030204"/>
            </a:endParaRPr>
          </a:p>
        </p:txBody>
      </p:sp>
      <p:sp>
        <p:nvSpPr>
          <p:cNvPr id="4" name="TextBox 3">
            <a:extLst>
              <a:ext uri="{FF2B5EF4-FFF2-40B4-BE49-F238E27FC236}">
                <a16:creationId xmlns:a16="http://schemas.microsoft.com/office/drawing/2014/main" id="{BE178E65-FD3A-2D8E-C3E3-A8B5E3E8248D}"/>
              </a:ext>
            </a:extLst>
          </p:cNvPr>
          <p:cNvSpPr txBox="1"/>
          <p:nvPr/>
        </p:nvSpPr>
        <p:spPr>
          <a:xfrm>
            <a:off x="4098535" y="797813"/>
            <a:ext cx="3657389" cy="1446550"/>
          </a:xfrm>
          <a:prstGeom prst="rect">
            <a:avLst/>
          </a:prstGeom>
          <a:solidFill>
            <a:schemeClr val="accent1">
              <a:lumMod val="20000"/>
              <a:lumOff val="80000"/>
            </a:schemeClr>
          </a:solid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t>2. The reports written after a visit are usually detailed with lots of recommendations for strategies to implement.</a:t>
            </a:r>
            <a:endParaRPr lang="en-US" dirty="0">
              <a:cs typeface="Calibri" panose="020F0502020204030204"/>
            </a:endParaRPr>
          </a:p>
        </p:txBody>
      </p:sp>
      <p:sp>
        <p:nvSpPr>
          <p:cNvPr id="5" name="TextBox 4">
            <a:extLst>
              <a:ext uri="{FF2B5EF4-FFF2-40B4-BE49-F238E27FC236}">
                <a16:creationId xmlns:a16="http://schemas.microsoft.com/office/drawing/2014/main" id="{756D23C0-53B2-026B-DD2D-2ABDB02EEF70}"/>
              </a:ext>
            </a:extLst>
          </p:cNvPr>
          <p:cNvSpPr txBox="1"/>
          <p:nvPr/>
        </p:nvSpPr>
        <p:spPr>
          <a:xfrm>
            <a:off x="8124253" y="797814"/>
            <a:ext cx="3676588" cy="2123658"/>
          </a:xfrm>
          <a:prstGeom prst="rect">
            <a:avLst/>
          </a:prstGeom>
          <a:solidFill>
            <a:schemeClr val="accent1">
              <a:lumMod val="20000"/>
              <a:lumOff val="80000"/>
            </a:schemeClr>
          </a:solid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cs typeface="Segoe UI"/>
              </a:rPr>
              <a:t>3. No matter how good a report is, it will only make a difference if recommendations are followed up swiftly and effectively.  </a:t>
            </a:r>
          </a:p>
        </p:txBody>
      </p:sp>
      <p:sp>
        <p:nvSpPr>
          <p:cNvPr id="6" name="TextBox 5">
            <a:extLst>
              <a:ext uri="{FF2B5EF4-FFF2-40B4-BE49-F238E27FC236}">
                <a16:creationId xmlns:a16="http://schemas.microsoft.com/office/drawing/2014/main" id="{75F87596-92BF-B44C-A2C8-08C81420523E}"/>
              </a:ext>
            </a:extLst>
          </p:cNvPr>
          <p:cNvSpPr txBox="1"/>
          <p:nvPr/>
        </p:nvSpPr>
        <p:spPr>
          <a:xfrm>
            <a:off x="603875" y="3252289"/>
            <a:ext cx="3088092" cy="779337"/>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t>Read the report thoroughly</a:t>
            </a:r>
            <a:endParaRPr lang="en-US" sz="2200" dirty="0">
              <a:cs typeface="Calibri"/>
            </a:endParaRPr>
          </a:p>
        </p:txBody>
      </p:sp>
      <p:pic>
        <p:nvPicPr>
          <p:cNvPr id="7" name="Picture 6" descr="Man Questioning Vector Art, Icons, and Graphics for Free Download">
            <a:extLst>
              <a:ext uri="{FF2B5EF4-FFF2-40B4-BE49-F238E27FC236}">
                <a16:creationId xmlns:a16="http://schemas.microsoft.com/office/drawing/2014/main" id="{4638E4E5-3172-6B56-3B87-E21632F5761C}"/>
              </a:ext>
            </a:extLst>
          </p:cNvPr>
          <p:cNvPicPr>
            <a:picLocks noChangeAspect="1"/>
          </p:cNvPicPr>
          <p:nvPr/>
        </p:nvPicPr>
        <p:blipFill>
          <a:blip r:embed="rId3"/>
          <a:stretch>
            <a:fillRect/>
          </a:stretch>
        </p:blipFill>
        <p:spPr>
          <a:xfrm>
            <a:off x="4157790" y="3241331"/>
            <a:ext cx="3598391" cy="3618986"/>
          </a:xfrm>
          <a:prstGeom prst="rect">
            <a:avLst/>
          </a:prstGeom>
        </p:spPr>
      </p:pic>
      <p:sp>
        <p:nvSpPr>
          <p:cNvPr id="8" name="TextBox 7">
            <a:extLst>
              <a:ext uri="{FF2B5EF4-FFF2-40B4-BE49-F238E27FC236}">
                <a16:creationId xmlns:a16="http://schemas.microsoft.com/office/drawing/2014/main" id="{75715221-E3C2-61B6-EFF4-F200C4919A22}"/>
              </a:ext>
            </a:extLst>
          </p:cNvPr>
          <p:cNvSpPr txBox="1"/>
          <p:nvPr/>
        </p:nvSpPr>
        <p:spPr>
          <a:xfrm>
            <a:off x="617837" y="4525662"/>
            <a:ext cx="3073743" cy="769441"/>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err="1">
                <a:cs typeface="Calibri"/>
              </a:rPr>
              <a:t>Prioritise</a:t>
            </a:r>
            <a:r>
              <a:rPr lang="en-US" sz="2200" dirty="0">
                <a:cs typeface="Calibri"/>
              </a:rPr>
              <a:t> recommendations</a:t>
            </a:r>
          </a:p>
        </p:txBody>
      </p:sp>
      <p:sp>
        <p:nvSpPr>
          <p:cNvPr id="9" name="TextBox 8">
            <a:extLst>
              <a:ext uri="{FF2B5EF4-FFF2-40B4-BE49-F238E27FC236}">
                <a16:creationId xmlns:a16="http://schemas.microsoft.com/office/drawing/2014/main" id="{42D89623-F211-3615-BAF2-7569F5A24D9E}"/>
              </a:ext>
            </a:extLst>
          </p:cNvPr>
          <p:cNvSpPr txBox="1"/>
          <p:nvPr/>
        </p:nvSpPr>
        <p:spPr>
          <a:xfrm>
            <a:off x="623454" y="5789221"/>
            <a:ext cx="3072740" cy="769441"/>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cs typeface="Calibri"/>
              </a:rPr>
              <a:t>Trial new strategies or interventions</a:t>
            </a:r>
          </a:p>
        </p:txBody>
      </p:sp>
      <p:sp>
        <p:nvSpPr>
          <p:cNvPr id="10" name="TextBox 9">
            <a:extLst>
              <a:ext uri="{FF2B5EF4-FFF2-40B4-BE49-F238E27FC236}">
                <a16:creationId xmlns:a16="http://schemas.microsoft.com/office/drawing/2014/main" id="{1F126FCC-FC75-09DF-142D-0B7A9FE6C93C}"/>
              </a:ext>
            </a:extLst>
          </p:cNvPr>
          <p:cNvSpPr txBox="1"/>
          <p:nvPr/>
        </p:nvSpPr>
        <p:spPr>
          <a:xfrm>
            <a:off x="8109857" y="3092532"/>
            <a:ext cx="3696194" cy="1107996"/>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cs typeface="Calibri"/>
              </a:rPr>
              <a:t>Evidence what you have tried and review any successes in the support plan</a:t>
            </a:r>
          </a:p>
        </p:txBody>
      </p:sp>
      <p:sp>
        <p:nvSpPr>
          <p:cNvPr id="11" name="TextBox 10">
            <a:extLst>
              <a:ext uri="{FF2B5EF4-FFF2-40B4-BE49-F238E27FC236}">
                <a16:creationId xmlns:a16="http://schemas.microsoft.com/office/drawing/2014/main" id="{1112DF6A-8D1B-43A4-5B6E-40F5353751EC}"/>
              </a:ext>
            </a:extLst>
          </p:cNvPr>
          <p:cNvSpPr txBox="1"/>
          <p:nvPr/>
        </p:nvSpPr>
        <p:spPr>
          <a:xfrm>
            <a:off x="8119753" y="4359233"/>
            <a:ext cx="3696194" cy="1107996"/>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cs typeface="Calibri"/>
              </a:rPr>
              <a:t>If success is limited, try other recommendations, review and record</a:t>
            </a:r>
            <a:endParaRPr lang="en-US" dirty="0"/>
          </a:p>
        </p:txBody>
      </p:sp>
      <p:sp>
        <p:nvSpPr>
          <p:cNvPr id="12" name="TextBox 11">
            <a:extLst>
              <a:ext uri="{FF2B5EF4-FFF2-40B4-BE49-F238E27FC236}">
                <a16:creationId xmlns:a16="http://schemas.microsoft.com/office/drawing/2014/main" id="{B1B26EE5-C6B1-0516-B68B-5C0E32493E92}"/>
              </a:ext>
            </a:extLst>
          </p:cNvPr>
          <p:cNvSpPr txBox="1"/>
          <p:nvPr/>
        </p:nvSpPr>
        <p:spPr>
          <a:xfrm>
            <a:off x="8119753" y="5625935"/>
            <a:ext cx="3701142" cy="1107996"/>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cs typeface="Calibri"/>
              </a:rPr>
              <a:t>Talk to specialist teams about outcomes and ask for further help if required</a:t>
            </a:r>
            <a:endParaRPr lang="en-US"/>
          </a:p>
        </p:txBody>
      </p:sp>
    </p:spTree>
    <p:extLst>
      <p:ext uri="{BB962C8B-B14F-4D97-AF65-F5344CB8AC3E}">
        <p14:creationId xmlns:p14="http://schemas.microsoft.com/office/powerpoint/2010/main" val="107189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445432" y="5777953"/>
            <a:ext cx="2743200" cy="1085850"/>
          </a:xfrm>
          <a:prstGeom prst="rect">
            <a:avLst/>
          </a:prstGeom>
        </p:spPr>
      </p:pic>
      <p:sp>
        <p:nvSpPr>
          <p:cNvPr id="4" name="TextBox 3">
            <a:extLst>
              <a:ext uri="{FF2B5EF4-FFF2-40B4-BE49-F238E27FC236}">
                <a16:creationId xmlns:a16="http://schemas.microsoft.com/office/drawing/2014/main" id="{172F2482-3541-90CA-27D5-65D8532F9FAE}"/>
              </a:ext>
            </a:extLst>
          </p:cNvPr>
          <p:cNvSpPr txBox="1"/>
          <p:nvPr/>
        </p:nvSpPr>
        <p:spPr>
          <a:xfrm>
            <a:off x="102357" y="119417"/>
            <a:ext cx="119247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u="none" strike="noStrike" baseline="0" dirty="0">
                <a:solidFill>
                  <a:srgbClr val="0070C0"/>
                </a:solidFill>
                <a:latin typeface="Calibri"/>
                <a:ea typeface="Calibri"/>
                <a:cs typeface="Calibri"/>
              </a:rPr>
              <a:t>Assessing and recording small steps of progress </a:t>
            </a:r>
            <a:endParaRPr lang="en-US" sz="3200" b="1" dirty="0">
              <a:solidFill>
                <a:srgbClr val="0070C0"/>
              </a:solidFill>
              <a:ea typeface="Calibri" panose="020F0502020204030204"/>
              <a:cs typeface="Calibri" panose="020F0502020204030204"/>
            </a:endParaRPr>
          </a:p>
        </p:txBody>
      </p:sp>
      <p:sp>
        <p:nvSpPr>
          <p:cNvPr id="6" name="TextBox 5">
            <a:extLst>
              <a:ext uri="{FF2B5EF4-FFF2-40B4-BE49-F238E27FC236}">
                <a16:creationId xmlns:a16="http://schemas.microsoft.com/office/drawing/2014/main" id="{340CC8C0-9FFF-0F0C-BFDB-BEC9A721FA8C}"/>
              </a:ext>
            </a:extLst>
          </p:cNvPr>
          <p:cNvSpPr txBox="1"/>
          <p:nvPr/>
        </p:nvSpPr>
        <p:spPr>
          <a:xfrm>
            <a:off x="98816" y="695908"/>
            <a:ext cx="8797202"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solidFill>
                  <a:srgbClr val="0C2A29"/>
                </a:solidFill>
                <a:ea typeface="+mn-lt"/>
                <a:cs typeface="+mn-lt"/>
              </a:rPr>
              <a:t>Demonstrating progress is particularly challenging for children and young people with SEND </a:t>
            </a:r>
            <a:endParaRPr lang="en-US" sz="2200" dirty="0">
              <a:solidFill>
                <a:srgbClr val="000000"/>
              </a:solidFill>
              <a:ea typeface="+mn-lt"/>
              <a:cs typeface="+mn-lt"/>
            </a:endParaRPr>
          </a:p>
          <a:p>
            <a:pPr marL="342900" indent="-342900">
              <a:buFont typeface="Arial"/>
              <a:buChar char="•"/>
            </a:pPr>
            <a:r>
              <a:rPr lang="en-US" sz="2200" dirty="0">
                <a:solidFill>
                  <a:srgbClr val="0C2A29"/>
                </a:solidFill>
                <a:ea typeface="+mn-lt"/>
                <a:cs typeface="+mn-lt"/>
              </a:rPr>
              <a:t>They tend to make progress in very individual ways, and sometimes in very small increments. </a:t>
            </a:r>
            <a:endParaRPr lang="en-US" sz="2200" dirty="0">
              <a:solidFill>
                <a:srgbClr val="000000"/>
              </a:solidFill>
              <a:ea typeface="+mn-lt"/>
              <a:cs typeface="+mn-lt"/>
            </a:endParaRPr>
          </a:p>
          <a:p>
            <a:pPr marL="342900" indent="-342900">
              <a:buFont typeface="Arial"/>
              <a:buChar char="•"/>
            </a:pPr>
            <a:r>
              <a:rPr lang="en-US" sz="2200" dirty="0">
                <a:solidFill>
                  <a:srgbClr val="000000"/>
                </a:solidFill>
                <a:ea typeface="+mn-lt"/>
                <a:cs typeface="+mn-lt"/>
              </a:rPr>
              <a:t>However, it is important that those small steps are captured and recorded.</a:t>
            </a:r>
          </a:p>
        </p:txBody>
      </p:sp>
      <p:sp>
        <p:nvSpPr>
          <p:cNvPr id="2" name="TextBox 1">
            <a:extLst>
              <a:ext uri="{FF2B5EF4-FFF2-40B4-BE49-F238E27FC236}">
                <a16:creationId xmlns:a16="http://schemas.microsoft.com/office/drawing/2014/main" id="{BEAEF82A-E681-719D-6EC1-B930507B13ED}"/>
              </a:ext>
            </a:extLst>
          </p:cNvPr>
          <p:cNvSpPr txBox="1"/>
          <p:nvPr/>
        </p:nvSpPr>
        <p:spPr>
          <a:xfrm>
            <a:off x="133597" y="2939142"/>
            <a:ext cx="12038608"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latin typeface="Calibri"/>
                <a:ea typeface="Arial"/>
                <a:cs typeface="Arial"/>
              </a:rPr>
              <a:t>How do we demonstrate progress for children with SEND here?</a:t>
            </a:r>
            <a:endParaRPr lang="en-US" sz="3200" b="1" dirty="0">
              <a:solidFill>
                <a:srgbClr val="0070C0"/>
              </a:solidFill>
              <a:latin typeface="Calibri"/>
              <a:ea typeface="Arial"/>
              <a:cs typeface="Calibri"/>
            </a:endParaRPr>
          </a:p>
          <a:p>
            <a:r>
              <a:rPr lang="en-US" sz="2200" dirty="0">
                <a:solidFill>
                  <a:srgbClr val="0C2A29"/>
                </a:solidFill>
                <a:latin typeface="Calibri"/>
                <a:ea typeface="Arial"/>
                <a:cs typeface="Arial"/>
              </a:rPr>
              <a:t>In</a:t>
            </a:r>
            <a:r>
              <a:rPr lang="en-US" sz="2200" baseline="0" dirty="0">
                <a:solidFill>
                  <a:srgbClr val="0C2A29"/>
                </a:solidFill>
                <a:latin typeface="Calibri"/>
                <a:ea typeface="Arial"/>
                <a:cs typeface="Arial"/>
              </a:rPr>
              <a:t> our school we...</a:t>
            </a:r>
            <a:endParaRPr lang="en-US" sz="2200" dirty="0">
              <a:solidFill>
                <a:srgbClr val="000000"/>
              </a:solidFill>
              <a:latin typeface="Calibri"/>
              <a:ea typeface="Arial"/>
              <a:cs typeface="Calibri"/>
            </a:endParaRPr>
          </a:p>
          <a:p>
            <a:r>
              <a:rPr lang="en-US" sz="2200" baseline="0" dirty="0">
                <a:solidFill>
                  <a:srgbClr val="0C2A29"/>
                </a:solidFill>
                <a:highlight>
                  <a:srgbClr val="FFFF00"/>
                </a:highlight>
                <a:latin typeface="Calibri"/>
                <a:ea typeface="Arial"/>
                <a:cs typeface="Arial"/>
              </a:rPr>
              <a:t> (outline how the progress for children and Young People with SEND is measured and recorded)</a:t>
            </a:r>
            <a:r>
              <a:rPr lang="en-US" sz="2200" baseline="0" dirty="0">
                <a:solidFill>
                  <a:srgbClr val="0C2A29"/>
                </a:solidFill>
                <a:latin typeface="Calibri"/>
                <a:ea typeface="Arial"/>
                <a:cs typeface="Arial"/>
              </a:rPr>
              <a:t> </a:t>
            </a:r>
            <a:r>
              <a:rPr lang="en-US" sz="2200" dirty="0">
                <a:latin typeface="Calibri"/>
                <a:ea typeface="Arial"/>
                <a:cs typeface="Arial"/>
              </a:rPr>
              <a:t>​</a:t>
            </a:r>
            <a:endParaRPr lang="en-US" sz="2200">
              <a:cs typeface="Calibri"/>
            </a:endParaRPr>
          </a:p>
          <a:p>
            <a:pPr marL="342900" lvl="0" indent="-342900" rtl="0">
              <a:buFont typeface="Arial,Sans-Serif"/>
              <a:buChar char="•"/>
            </a:pPr>
            <a:r>
              <a:rPr lang="en-US" sz="2200" dirty="0">
                <a:latin typeface="Calibri"/>
                <a:ea typeface="Arial"/>
                <a:cs typeface="Arial"/>
              </a:rPr>
              <a:t>​</a:t>
            </a:r>
          </a:p>
          <a:p>
            <a:pPr marL="342900" lvl="0" indent="-342900" rtl="0">
              <a:buFont typeface="Arial,Sans-Serif"/>
              <a:buChar char="•"/>
            </a:pPr>
            <a:r>
              <a:rPr lang="en-US" sz="2200" dirty="0">
                <a:latin typeface="Calibri"/>
                <a:ea typeface="Arial"/>
                <a:cs typeface="Arial"/>
              </a:rPr>
              <a:t>​</a:t>
            </a:r>
          </a:p>
          <a:p>
            <a:pPr marL="342900" lvl="0" indent="-342900" rtl="0">
              <a:buFont typeface="Arial,Sans-Serif"/>
              <a:buChar char="•"/>
            </a:pPr>
            <a:r>
              <a:rPr lang="en-US" sz="2200" dirty="0">
                <a:latin typeface="Calibri"/>
                <a:ea typeface="Arial"/>
                <a:cs typeface="Arial"/>
              </a:rPr>
              <a:t>​</a:t>
            </a:r>
          </a:p>
          <a:p>
            <a:pPr marL="342900" lvl="0" indent="-342900" rtl="0">
              <a:buFont typeface="Arial,Sans-Serif"/>
              <a:buChar char="•"/>
            </a:pPr>
            <a:r>
              <a:rPr lang="en-US" sz="2200" dirty="0">
                <a:latin typeface="Calibri"/>
                <a:ea typeface="Arial"/>
                <a:cs typeface="Arial"/>
              </a:rPr>
              <a:t>​</a:t>
            </a:r>
          </a:p>
          <a:p>
            <a:pPr marL="342900" lvl="0" indent="-342900" rtl="0">
              <a:buFont typeface="Arial,Sans-Serif"/>
              <a:buChar char="•"/>
            </a:pPr>
            <a:r>
              <a:rPr lang="en-US" sz="2200" dirty="0">
                <a:latin typeface="Calibri"/>
                <a:ea typeface="Arial"/>
                <a:cs typeface="Arial"/>
              </a:rPr>
              <a:t>​</a:t>
            </a:r>
          </a:p>
          <a:p>
            <a:endParaRPr lang="en-US" sz="2200" dirty="0">
              <a:solidFill>
                <a:srgbClr val="0C2A29"/>
              </a:solidFill>
              <a:cs typeface="Arial"/>
            </a:endParaRPr>
          </a:p>
        </p:txBody>
      </p:sp>
      <p:pic>
        <p:nvPicPr>
          <p:cNvPr id="7" name="Picture 6" descr="See related image detail. Inspiration, Progress And Creative Solution Landing Page. Business Man ...">
            <a:extLst>
              <a:ext uri="{FF2B5EF4-FFF2-40B4-BE49-F238E27FC236}">
                <a16:creationId xmlns:a16="http://schemas.microsoft.com/office/drawing/2014/main" id="{0822DB2F-8A58-6ACE-56A3-175F5B16BECE}"/>
              </a:ext>
            </a:extLst>
          </p:cNvPr>
          <p:cNvPicPr>
            <a:picLocks noChangeAspect="1"/>
          </p:cNvPicPr>
          <p:nvPr/>
        </p:nvPicPr>
        <p:blipFill rotWithShape="1">
          <a:blip r:embed="rId4"/>
          <a:srcRect l="3521" t="3790" r="6690" b="12909"/>
          <a:stretch/>
        </p:blipFill>
        <p:spPr>
          <a:xfrm>
            <a:off x="9023762" y="2340"/>
            <a:ext cx="2668731" cy="2956850"/>
          </a:xfrm>
          <a:prstGeom prst="rect">
            <a:avLst/>
          </a:prstGeom>
        </p:spPr>
      </p:pic>
    </p:spTree>
    <p:extLst>
      <p:ext uri="{BB962C8B-B14F-4D97-AF65-F5344CB8AC3E}">
        <p14:creationId xmlns:p14="http://schemas.microsoft.com/office/powerpoint/2010/main" val="359593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346B8B13-E927-DE57-D1BE-FB2EBFA9F606}"/>
              </a:ext>
            </a:extLst>
          </p:cNvPr>
          <p:cNvSpPr/>
          <p:nvPr/>
        </p:nvSpPr>
        <p:spPr>
          <a:xfrm flipH="1">
            <a:off x="9815285" y="190500"/>
            <a:ext cx="2177143" cy="288471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cs typeface="Calibri"/>
              </a:rPr>
              <a:t>What are the expectations for meeting with parents at our school?</a:t>
            </a:r>
            <a:endParaRPr lang="en-US" sz="2200" b="1" dirty="0"/>
          </a:p>
        </p:txBody>
      </p:sp>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DE9EEEF3-B1EA-7600-B145-141741F390B9}"/>
              </a:ext>
            </a:extLst>
          </p:cNvPr>
          <p:cNvSpPr txBox="1"/>
          <p:nvPr/>
        </p:nvSpPr>
        <p:spPr>
          <a:xfrm>
            <a:off x="136477" y="187656"/>
            <a:ext cx="117711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ea typeface="Calibri"/>
                <a:cs typeface="Calibri"/>
              </a:rPr>
              <a:t>Meeting with Parents </a:t>
            </a:r>
            <a:endParaRPr lang="en-US" sz="3200" b="1" dirty="0">
              <a:solidFill>
                <a:srgbClr val="0070C0"/>
              </a:solidFill>
            </a:endParaRPr>
          </a:p>
        </p:txBody>
      </p:sp>
      <p:pic>
        <p:nvPicPr>
          <p:cNvPr id="6" name="Picture 5" descr="Socials | Mission Teachers' Union">
            <a:extLst>
              <a:ext uri="{FF2B5EF4-FFF2-40B4-BE49-F238E27FC236}">
                <a16:creationId xmlns:a16="http://schemas.microsoft.com/office/drawing/2014/main" id="{7FDFF258-18E9-FA33-9AA1-C89FEA0BA2AE}"/>
              </a:ext>
            </a:extLst>
          </p:cNvPr>
          <p:cNvPicPr>
            <a:picLocks noChangeAspect="1"/>
          </p:cNvPicPr>
          <p:nvPr/>
        </p:nvPicPr>
        <p:blipFill rotWithShape="1">
          <a:blip r:embed="rId3"/>
          <a:srcRect t="-105" r="15493" b="-465"/>
          <a:stretch/>
        </p:blipFill>
        <p:spPr>
          <a:xfrm>
            <a:off x="9811086" y="3862612"/>
            <a:ext cx="2176841" cy="1966206"/>
          </a:xfrm>
          <a:prstGeom prst="rect">
            <a:avLst/>
          </a:prstGeom>
        </p:spPr>
      </p:pic>
      <p:graphicFrame>
        <p:nvGraphicFramePr>
          <p:cNvPr id="7" name="Table 6">
            <a:extLst>
              <a:ext uri="{FF2B5EF4-FFF2-40B4-BE49-F238E27FC236}">
                <a16:creationId xmlns:a16="http://schemas.microsoft.com/office/drawing/2014/main" id="{4312D2F4-1947-11BA-96D4-DF0334079FC9}"/>
              </a:ext>
            </a:extLst>
          </p:cNvPr>
          <p:cNvGraphicFramePr>
            <a:graphicFrameLocks noGrp="1"/>
          </p:cNvGraphicFramePr>
          <p:nvPr>
            <p:extLst>
              <p:ext uri="{D42A27DB-BD31-4B8C-83A1-F6EECF244321}">
                <p14:modId xmlns:p14="http://schemas.microsoft.com/office/powerpoint/2010/main" val="2666235092"/>
              </p:ext>
            </p:extLst>
          </p:nvPr>
        </p:nvGraphicFramePr>
        <p:xfrm>
          <a:off x="138545" y="771896"/>
          <a:ext cx="9587368" cy="5730240"/>
        </p:xfrm>
        <a:graphic>
          <a:graphicData uri="http://schemas.openxmlformats.org/drawingml/2006/table">
            <a:tbl>
              <a:tblPr firstRow="1" bandRow="1">
                <a:tableStyleId>{5C22544A-7EE6-4342-B048-85BDC9FD1C3A}</a:tableStyleId>
              </a:tblPr>
              <a:tblGrid>
                <a:gridCol w="4793684">
                  <a:extLst>
                    <a:ext uri="{9D8B030D-6E8A-4147-A177-3AD203B41FA5}">
                      <a16:colId xmlns:a16="http://schemas.microsoft.com/office/drawing/2014/main" val="1000514500"/>
                    </a:ext>
                  </a:extLst>
                </a:gridCol>
                <a:gridCol w="4793684">
                  <a:extLst>
                    <a:ext uri="{9D8B030D-6E8A-4147-A177-3AD203B41FA5}">
                      <a16:colId xmlns:a16="http://schemas.microsoft.com/office/drawing/2014/main" val="1958071933"/>
                    </a:ext>
                  </a:extLst>
                </a:gridCol>
              </a:tblGrid>
              <a:tr h="370840">
                <a:tc>
                  <a:txBody>
                    <a:bodyPr/>
                    <a:lstStyle/>
                    <a:p>
                      <a:pPr lvl="0" algn="ctr">
                        <a:buNone/>
                      </a:pPr>
                      <a:r>
                        <a:rPr lang="en-US" sz="2200" b="0" i="0" u="none" strike="noStrike" noProof="0" dirty="0">
                          <a:solidFill>
                            <a:srgbClr val="000000"/>
                          </a:solidFill>
                          <a:latin typeface="Calibri"/>
                        </a:rPr>
                        <a:t>Make sure meetings are supportive, regular and purposeful</a:t>
                      </a:r>
                      <a:endParaRPr lang="en-US" sz="2200" dirty="0"/>
                    </a:p>
                  </a:txBody>
                  <a:tcPr anchor="ctr">
                    <a:solidFill>
                      <a:schemeClr val="accent5">
                        <a:lumMod val="20000"/>
                        <a:lumOff val="80000"/>
                      </a:schemeClr>
                    </a:solidFill>
                  </a:tcPr>
                </a:tc>
                <a:tc>
                  <a:txBody>
                    <a:bodyPr/>
                    <a:lstStyle/>
                    <a:p>
                      <a:pPr lvl="0" algn="ctr">
                        <a:lnSpc>
                          <a:spcPct val="100000"/>
                        </a:lnSpc>
                        <a:spcBef>
                          <a:spcPts val="0"/>
                        </a:spcBef>
                        <a:spcAft>
                          <a:spcPts val="0"/>
                        </a:spcAft>
                        <a:buNone/>
                      </a:pPr>
                      <a:endParaRPr lang="en-US" sz="2200" b="0" i="0" u="none" strike="noStrike" noProof="0" dirty="0">
                        <a:solidFill>
                          <a:srgbClr val="000000"/>
                        </a:solidFill>
                        <a:latin typeface="Calibri"/>
                      </a:endParaRPr>
                    </a:p>
                    <a:p>
                      <a:pPr lvl="0" algn="ctr">
                        <a:lnSpc>
                          <a:spcPct val="100000"/>
                        </a:lnSpc>
                        <a:spcBef>
                          <a:spcPts val="0"/>
                        </a:spcBef>
                        <a:spcAft>
                          <a:spcPts val="0"/>
                        </a:spcAft>
                        <a:buNone/>
                      </a:pPr>
                      <a:r>
                        <a:rPr lang="en-US" sz="2200" b="0" i="0" u="none" strike="noStrike" noProof="0" dirty="0">
                          <a:solidFill>
                            <a:srgbClr val="000000"/>
                          </a:solidFill>
                          <a:latin typeface="Calibri"/>
                        </a:rPr>
                        <a:t>Listen to parents/ carers and their concerns about their child's development</a:t>
                      </a:r>
                    </a:p>
                  </a:txBody>
                  <a:tcPr anchor="ctr">
                    <a:solidFill>
                      <a:schemeClr val="accent1">
                        <a:lumMod val="40000"/>
                        <a:lumOff val="60000"/>
                      </a:schemeClr>
                    </a:solidFill>
                  </a:tcPr>
                </a:tc>
                <a:extLst>
                  <a:ext uri="{0D108BD9-81ED-4DB2-BD59-A6C34878D82A}">
                    <a16:rowId xmlns:a16="http://schemas.microsoft.com/office/drawing/2014/main" val="3061204790"/>
                  </a:ext>
                </a:extLst>
              </a:tr>
              <a:tr h="370840">
                <a:tc>
                  <a:txBody>
                    <a:bodyPr/>
                    <a:lstStyle/>
                    <a:p>
                      <a:pPr lvl="0" algn="ctr">
                        <a:lnSpc>
                          <a:spcPct val="100000"/>
                        </a:lnSpc>
                        <a:spcBef>
                          <a:spcPts val="0"/>
                        </a:spcBef>
                        <a:spcAft>
                          <a:spcPts val="0"/>
                        </a:spcAft>
                        <a:buNone/>
                      </a:pPr>
                      <a:r>
                        <a:rPr lang="en-US" sz="2200" b="0" i="0" u="none" strike="noStrike" noProof="0" dirty="0">
                          <a:solidFill>
                            <a:srgbClr val="000000"/>
                          </a:solidFill>
                          <a:latin typeface="Calibri"/>
                        </a:rPr>
                        <a:t>Appreciate that some parents/ carers struggle to accept their child's needs and need help with their understanding</a:t>
                      </a:r>
                      <a:endParaRPr lang="en-US" dirty="0"/>
                    </a:p>
                  </a:txBody>
                  <a:tcPr anchor="ctr">
                    <a:solidFill>
                      <a:schemeClr val="accent1">
                        <a:lumMod val="40000"/>
                        <a:lumOff val="60000"/>
                      </a:schemeClr>
                    </a:solidFill>
                  </a:tcPr>
                </a:tc>
                <a:tc>
                  <a:txBody>
                    <a:bodyPr/>
                    <a:lstStyle/>
                    <a:p>
                      <a:pPr lvl="0" algn="ctr">
                        <a:lnSpc>
                          <a:spcPct val="100000"/>
                        </a:lnSpc>
                        <a:spcBef>
                          <a:spcPts val="0"/>
                        </a:spcBef>
                        <a:spcAft>
                          <a:spcPts val="0"/>
                        </a:spcAft>
                        <a:buNone/>
                      </a:pPr>
                      <a:r>
                        <a:rPr lang="en-US" sz="2200" b="0" i="0" u="none" strike="noStrike" noProof="0" dirty="0">
                          <a:solidFill>
                            <a:srgbClr val="000000"/>
                          </a:solidFill>
                          <a:latin typeface="Calibri"/>
                        </a:rPr>
                        <a:t>Some parents need clear guidelines on how they can support at home</a:t>
                      </a:r>
                      <a:endParaRPr lang="en-US" dirty="0"/>
                    </a:p>
                  </a:txBody>
                  <a:tcPr anchor="ctr">
                    <a:solidFill>
                      <a:schemeClr val="accent5">
                        <a:lumMod val="20000"/>
                        <a:lumOff val="80000"/>
                      </a:schemeClr>
                    </a:solidFill>
                  </a:tcPr>
                </a:tc>
                <a:extLst>
                  <a:ext uri="{0D108BD9-81ED-4DB2-BD59-A6C34878D82A}">
                    <a16:rowId xmlns:a16="http://schemas.microsoft.com/office/drawing/2014/main" val="1344797838"/>
                  </a:ext>
                </a:extLst>
              </a:tr>
              <a:tr h="370839">
                <a:tc>
                  <a:txBody>
                    <a:bodyPr/>
                    <a:lstStyle/>
                    <a:p>
                      <a:pPr lvl="0" algn="ctr">
                        <a:lnSpc>
                          <a:spcPct val="100000"/>
                        </a:lnSpc>
                        <a:spcBef>
                          <a:spcPts val="0"/>
                        </a:spcBef>
                        <a:spcAft>
                          <a:spcPts val="0"/>
                        </a:spcAft>
                        <a:buNone/>
                      </a:pPr>
                      <a:r>
                        <a:rPr lang="en-US" sz="2200" b="0" i="0" u="none" strike="noStrike" noProof="0" dirty="0">
                          <a:solidFill>
                            <a:srgbClr val="000000"/>
                          </a:solidFill>
                          <a:latin typeface="Calibri"/>
                        </a:rPr>
                        <a:t>Keep the narrative positive. Celebrate pupils’ successes with parents as frequently as possible, using the team around you to support this...</a:t>
                      </a:r>
                    </a:p>
                    <a:p>
                      <a:pPr lvl="0" algn="ctr">
                        <a:lnSpc>
                          <a:spcPct val="100000"/>
                        </a:lnSpc>
                        <a:spcBef>
                          <a:spcPts val="0"/>
                        </a:spcBef>
                        <a:spcAft>
                          <a:spcPts val="0"/>
                        </a:spcAft>
                        <a:buNone/>
                      </a:pPr>
                      <a:endParaRPr lang="en-US" sz="2200" b="0" i="0" u="none" strike="noStrike" noProof="0" dirty="0">
                        <a:solidFill>
                          <a:srgbClr val="000000"/>
                        </a:solidFill>
                        <a:latin typeface="Calibri"/>
                      </a:endParaRPr>
                    </a:p>
                  </a:txBody>
                  <a:tcPr anchor="ctr">
                    <a:solidFill>
                      <a:schemeClr val="accent5">
                        <a:lumMod val="20000"/>
                        <a:lumOff val="80000"/>
                      </a:schemeClr>
                    </a:solidFill>
                  </a:tcPr>
                </a:tc>
                <a:tc>
                  <a:txBody>
                    <a:bodyPr/>
                    <a:lstStyle/>
                    <a:p>
                      <a:pPr lvl="0" algn="ctr">
                        <a:lnSpc>
                          <a:spcPct val="100000"/>
                        </a:lnSpc>
                        <a:spcBef>
                          <a:spcPts val="0"/>
                        </a:spcBef>
                        <a:spcAft>
                          <a:spcPts val="0"/>
                        </a:spcAft>
                        <a:buNone/>
                      </a:pPr>
                      <a:r>
                        <a:rPr lang="en-US" sz="2200" b="0" i="0" u="none" strike="noStrike" noProof="0" dirty="0">
                          <a:solidFill>
                            <a:srgbClr val="000000"/>
                          </a:solidFill>
                          <a:latin typeface="Calibri"/>
                        </a:rPr>
                        <a:t>...but also be honest and transparent about  their child's needs so there are no surprises </a:t>
                      </a:r>
                      <a:endParaRPr lang="en-US"/>
                    </a:p>
                  </a:txBody>
                  <a:tcPr anchor="ctr">
                    <a:solidFill>
                      <a:schemeClr val="accent1">
                        <a:lumMod val="40000"/>
                        <a:lumOff val="60000"/>
                      </a:schemeClr>
                    </a:solidFill>
                  </a:tcPr>
                </a:tc>
                <a:extLst>
                  <a:ext uri="{0D108BD9-81ED-4DB2-BD59-A6C34878D82A}">
                    <a16:rowId xmlns:a16="http://schemas.microsoft.com/office/drawing/2014/main" val="3034317732"/>
                  </a:ext>
                </a:extLst>
              </a:tr>
              <a:tr h="370840">
                <a:tc>
                  <a:txBody>
                    <a:bodyPr/>
                    <a:lstStyle/>
                    <a:p>
                      <a:pPr lvl="0" algn="ctr">
                        <a:buNone/>
                      </a:pPr>
                      <a:r>
                        <a:rPr lang="en-US" sz="2200" b="0" i="0" u="none" strike="noStrike" noProof="0" dirty="0">
                          <a:solidFill>
                            <a:srgbClr val="000000"/>
                          </a:solidFill>
                          <a:latin typeface="Calibri"/>
                        </a:rPr>
                        <a:t>Signpost- have an awareness of how parents can access services, agencies and networks for support should they need it- SENCO will help  with this</a:t>
                      </a:r>
                      <a:endParaRPr lang="en-US" sz="2200" dirty="0"/>
                    </a:p>
                  </a:txBody>
                  <a:tcPr anchor="ctr">
                    <a:solidFill>
                      <a:schemeClr val="accent1">
                        <a:lumMod val="40000"/>
                        <a:lumOff val="60000"/>
                      </a:schemeClr>
                    </a:solidFill>
                  </a:tcPr>
                </a:tc>
                <a:tc>
                  <a:txBody>
                    <a:bodyPr/>
                    <a:lstStyle/>
                    <a:p>
                      <a:pPr lvl="0" algn="ctr">
                        <a:buNone/>
                      </a:pPr>
                      <a:r>
                        <a:rPr lang="en-US" sz="2200" b="0" i="0" u="none" strike="noStrike" noProof="0" dirty="0">
                          <a:latin typeface="Calibri"/>
                        </a:rPr>
                        <a:t>Understanding whether parents require different access; it might mean asking whether in-person or remote meetings are more convenient</a:t>
                      </a:r>
                    </a:p>
                  </a:txBody>
                  <a:tcPr anchor="ctr">
                    <a:solidFill>
                      <a:schemeClr val="accent5">
                        <a:lumMod val="20000"/>
                        <a:lumOff val="80000"/>
                      </a:schemeClr>
                    </a:solidFill>
                  </a:tcPr>
                </a:tc>
                <a:extLst>
                  <a:ext uri="{0D108BD9-81ED-4DB2-BD59-A6C34878D82A}">
                    <a16:rowId xmlns:a16="http://schemas.microsoft.com/office/drawing/2014/main" val="3576732768"/>
                  </a:ext>
                </a:extLst>
              </a:tr>
            </a:tbl>
          </a:graphicData>
        </a:graphic>
      </p:graphicFrame>
    </p:spTree>
    <p:extLst>
      <p:ext uri="{BB962C8B-B14F-4D97-AF65-F5344CB8AC3E}">
        <p14:creationId xmlns:p14="http://schemas.microsoft.com/office/powerpoint/2010/main" val="308235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447171" y="5500184"/>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B2855A64-422F-5C99-93EC-333E4B6EF5C8}"/>
              </a:ext>
            </a:extLst>
          </p:cNvPr>
          <p:cNvSpPr txBox="1"/>
          <p:nvPr/>
        </p:nvSpPr>
        <p:spPr>
          <a:xfrm>
            <a:off x="136477" y="136477"/>
            <a:ext cx="1204112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dirty="0">
                <a:solidFill>
                  <a:srgbClr val="0070C0"/>
                </a:solidFill>
                <a:latin typeface="Calibri"/>
                <a:ea typeface="Calibri"/>
                <a:cs typeface="Calibri"/>
              </a:rPr>
              <a:t>Transition- what information should be passed </a:t>
            </a:r>
            <a:r>
              <a:rPr lang="en-US" sz="3200" b="1" dirty="0">
                <a:solidFill>
                  <a:srgbClr val="0070C0"/>
                </a:solidFill>
                <a:latin typeface="Calibri"/>
                <a:ea typeface="Calibri"/>
                <a:cs typeface="Calibri"/>
              </a:rPr>
              <a:t>on and how do we prepare a child for their move to the next class?</a:t>
            </a:r>
          </a:p>
        </p:txBody>
      </p:sp>
      <p:pic>
        <p:nvPicPr>
          <p:cNvPr id="7" name="Picture 6" descr="See related image detail. 30 Sunday School Promotion Certificates | Example Document Template">
            <a:extLst>
              <a:ext uri="{FF2B5EF4-FFF2-40B4-BE49-F238E27FC236}">
                <a16:creationId xmlns:a16="http://schemas.microsoft.com/office/drawing/2014/main" id="{7D01A940-52DB-57F5-2F9D-BCF6C3887FBC}"/>
              </a:ext>
            </a:extLst>
          </p:cNvPr>
          <p:cNvPicPr>
            <a:picLocks noChangeAspect="1"/>
          </p:cNvPicPr>
          <p:nvPr/>
        </p:nvPicPr>
        <p:blipFill>
          <a:blip r:embed="rId4"/>
          <a:stretch>
            <a:fillRect/>
          </a:stretch>
        </p:blipFill>
        <p:spPr>
          <a:xfrm>
            <a:off x="9435476" y="874755"/>
            <a:ext cx="2411627" cy="2965686"/>
          </a:xfrm>
          <a:prstGeom prst="rect">
            <a:avLst/>
          </a:prstGeom>
        </p:spPr>
      </p:pic>
      <p:graphicFrame>
        <p:nvGraphicFramePr>
          <p:cNvPr id="6" name="Table 5">
            <a:extLst>
              <a:ext uri="{FF2B5EF4-FFF2-40B4-BE49-F238E27FC236}">
                <a16:creationId xmlns:a16="http://schemas.microsoft.com/office/drawing/2014/main" id="{F054E1EA-DE93-D06B-6830-896D96050B63}"/>
              </a:ext>
            </a:extLst>
          </p:cNvPr>
          <p:cNvGraphicFramePr>
            <a:graphicFrameLocks noGrp="1"/>
          </p:cNvGraphicFramePr>
          <p:nvPr>
            <p:extLst>
              <p:ext uri="{D42A27DB-BD31-4B8C-83A1-F6EECF244321}">
                <p14:modId xmlns:p14="http://schemas.microsoft.com/office/powerpoint/2010/main" val="3009121763"/>
              </p:ext>
            </p:extLst>
          </p:nvPr>
        </p:nvGraphicFramePr>
        <p:xfrm>
          <a:off x="280753" y="1221549"/>
          <a:ext cx="8903460" cy="5452153"/>
        </p:xfrm>
        <a:graphic>
          <a:graphicData uri="http://schemas.openxmlformats.org/drawingml/2006/table">
            <a:tbl>
              <a:tblPr firstRow="1" bandRow="1">
                <a:tableStyleId>{5C22544A-7EE6-4342-B048-85BDC9FD1C3A}</a:tableStyleId>
              </a:tblPr>
              <a:tblGrid>
                <a:gridCol w="2225865">
                  <a:extLst>
                    <a:ext uri="{9D8B030D-6E8A-4147-A177-3AD203B41FA5}">
                      <a16:colId xmlns:a16="http://schemas.microsoft.com/office/drawing/2014/main" val="3604720510"/>
                    </a:ext>
                  </a:extLst>
                </a:gridCol>
                <a:gridCol w="2225865">
                  <a:extLst>
                    <a:ext uri="{9D8B030D-6E8A-4147-A177-3AD203B41FA5}">
                      <a16:colId xmlns:a16="http://schemas.microsoft.com/office/drawing/2014/main" val="541558154"/>
                    </a:ext>
                  </a:extLst>
                </a:gridCol>
                <a:gridCol w="2225865">
                  <a:extLst>
                    <a:ext uri="{9D8B030D-6E8A-4147-A177-3AD203B41FA5}">
                      <a16:colId xmlns:a16="http://schemas.microsoft.com/office/drawing/2014/main" val="3279204858"/>
                    </a:ext>
                  </a:extLst>
                </a:gridCol>
                <a:gridCol w="2225865">
                  <a:extLst>
                    <a:ext uri="{9D8B030D-6E8A-4147-A177-3AD203B41FA5}">
                      <a16:colId xmlns:a16="http://schemas.microsoft.com/office/drawing/2014/main" val="337018276"/>
                    </a:ext>
                  </a:extLst>
                </a:gridCol>
              </a:tblGrid>
              <a:tr h="1215433">
                <a:tc>
                  <a:txBody>
                    <a:bodyPr/>
                    <a:lstStyle/>
                    <a:p>
                      <a:pPr algn="ctr"/>
                      <a:r>
                        <a:rPr lang="en-US" sz="2000" dirty="0"/>
                        <a:t>Overview of needs</a:t>
                      </a:r>
                    </a:p>
                  </a:txBody>
                  <a:tcPr anchor="ctr">
                    <a:solidFill>
                      <a:srgbClr val="00B050"/>
                    </a:solidFill>
                  </a:tcPr>
                </a:tc>
                <a:tc>
                  <a:txBody>
                    <a:bodyPr/>
                    <a:lstStyle/>
                    <a:p>
                      <a:pPr algn="ctr"/>
                      <a:r>
                        <a:rPr lang="en-US" sz="2000" dirty="0"/>
                        <a:t>Family/ external factors</a:t>
                      </a:r>
                    </a:p>
                  </a:txBody>
                  <a:tcPr anchor="ctr">
                    <a:solidFill>
                      <a:srgbClr val="00B0F0"/>
                    </a:solidFill>
                  </a:tcPr>
                </a:tc>
                <a:tc>
                  <a:txBody>
                    <a:bodyPr/>
                    <a:lstStyle/>
                    <a:p>
                      <a:pPr algn="ctr"/>
                      <a:r>
                        <a:rPr lang="en-US" sz="2000" dirty="0">
                          <a:solidFill>
                            <a:schemeClr val="accent1"/>
                          </a:solidFill>
                        </a:rPr>
                        <a:t>Health/ Medical needs</a:t>
                      </a:r>
                    </a:p>
                  </a:txBody>
                  <a:tcPr anchor="ctr">
                    <a:solidFill>
                      <a:srgbClr val="FFFF00"/>
                    </a:solidFill>
                  </a:tcPr>
                </a:tc>
                <a:tc>
                  <a:txBody>
                    <a:bodyPr/>
                    <a:lstStyle/>
                    <a:p>
                      <a:pPr algn="ctr"/>
                      <a:r>
                        <a:rPr lang="en-US" sz="2000" dirty="0"/>
                        <a:t>Academic overview- attainment and progress</a:t>
                      </a:r>
                    </a:p>
                  </a:txBody>
                  <a:tcPr anchor="ctr">
                    <a:solidFill>
                      <a:srgbClr val="FF0000"/>
                    </a:solidFill>
                  </a:tcPr>
                </a:tc>
                <a:extLst>
                  <a:ext uri="{0D108BD9-81ED-4DB2-BD59-A6C34878D82A}">
                    <a16:rowId xmlns:a16="http://schemas.microsoft.com/office/drawing/2014/main" val="2076649072"/>
                  </a:ext>
                </a:extLst>
              </a:tr>
              <a:tr h="1215433">
                <a:tc>
                  <a:txBody>
                    <a:bodyPr/>
                    <a:lstStyle/>
                    <a:p>
                      <a:pPr algn="ctr"/>
                      <a:r>
                        <a:rPr lang="en-US" sz="2000" b="1" dirty="0">
                          <a:solidFill>
                            <a:schemeClr val="bg1"/>
                          </a:solidFill>
                        </a:rPr>
                        <a:t>Interests and motivators</a:t>
                      </a:r>
                    </a:p>
                  </a:txBody>
                  <a:tcPr anchor="ctr">
                    <a:solidFill>
                      <a:srgbClr val="C000F0"/>
                    </a:solidFill>
                  </a:tcPr>
                </a:tc>
                <a:tc>
                  <a:txBody>
                    <a:bodyPr/>
                    <a:lstStyle/>
                    <a:p>
                      <a:pPr algn="ctr"/>
                      <a:r>
                        <a:rPr lang="en-US" sz="2000" b="1" dirty="0">
                          <a:solidFill>
                            <a:schemeClr val="accent1"/>
                          </a:solidFill>
                        </a:rPr>
                        <a:t>Strengths and skills</a:t>
                      </a:r>
                    </a:p>
                  </a:txBody>
                  <a:tcPr anchor="ctr">
                    <a:solidFill>
                      <a:srgbClr val="92D050"/>
                    </a:solidFill>
                  </a:tcPr>
                </a:tc>
                <a:tc>
                  <a:txBody>
                    <a:bodyPr/>
                    <a:lstStyle/>
                    <a:p>
                      <a:pPr algn="ctr"/>
                      <a:r>
                        <a:rPr lang="en-US" sz="2000" b="1" dirty="0">
                          <a:solidFill>
                            <a:srgbClr val="0070C0"/>
                          </a:solidFill>
                        </a:rPr>
                        <a:t>Environment and sensory needs</a:t>
                      </a:r>
                    </a:p>
                  </a:txBody>
                  <a:tcPr anchor="ctr">
                    <a:solidFill>
                      <a:srgbClr val="FFC000"/>
                    </a:solidFill>
                  </a:tcPr>
                </a:tc>
                <a:tc>
                  <a:txBody>
                    <a:bodyPr/>
                    <a:lstStyle/>
                    <a:p>
                      <a:pPr algn="ctr"/>
                      <a:r>
                        <a:rPr lang="en-US" sz="2000" b="1" dirty="0">
                          <a:solidFill>
                            <a:schemeClr val="bg1"/>
                          </a:solidFill>
                        </a:rPr>
                        <a:t>Reasonable adjustments required- successful strategies</a:t>
                      </a:r>
                    </a:p>
                  </a:txBody>
                  <a:tcPr anchor="ctr">
                    <a:solidFill>
                      <a:srgbClr val="F01AD7"/>
                    </a:solidFill>
                  </a:tcPr>
                </a:tc>
                <a:extLst>
                  <a:ext uri="{0D108BD9-81ED-4DB2-BD59-A6C34878D82A}">
                    <a16:rowId xmlns:a16="http://schemas.microsoft.com/office/drawing/2014/main" val="4062125595"/>
                  </a:ext>
                </a:extLst>
              </a:tr>
              <a:tr h="1215433">
                <a:tc>
                  <a:txBody>
                    <a:bodyPr/>
                    <a:lstStyle/>
                    <a:p>
                      <a:pPr algn="ctr"/>
                      <a:r>
                        <a:rPr lang="en-US" sz="2000" b="1" dirty="0">
                          <a:solidFill>
                            <a:schemeClr val="bg1"/>
                          </a:solidFill>
                        </a:rPr>
                        <a:t>Resources/ support/ equipment needed</a:t>
                      </a:r>
                    </a:p>
                  </a:txBody>
                  <a:tcPr anchor="ctr">
                    <a:solidFill>
                      <a:srgbClr val="00B050"/>
                    </a:solidFill>
                  </a:tcPr>
                </a:tc>
                <a:tc>
                  <a:txBody>
                    <a:bodyPr/>
                    <a:lstStyle/>
                    <a:p>
                      <a:pPr algn="ctr"/>
                      <a:r>
                        <a:rPr lang="en-US" sz="2000" b="1" dirty="0">
                          <a:solidFill>
                            <a:schemeClr val="bg1"/>
                          </a:solidFill>
                        </a:rPr>
                        <a:t>Signs of escalation and successful de-escalation techniques</a:t>
                      </a:r>
                    </a:p>
                  </a:txBody>
                  <a:tcPr anchor="ctr">
                    <a:solidFill>
                      <a:srgbClr val="00B0F0"/>
                    </a:solidFill>
                  </a:tcPr>
                </a:tc>
                <a:tc>
                  <a:txBody>
                    <a:bodyPr/>
                    <a:lstStyle/>
                    <a:p>
                      <a:pPr algn="ctr"/>
                      <a:r>
                        <a:rPr lang="en-US" sz="2000" b="1" dirty="0">
                          <a:solidFill>
                            <a:srgbClr val="0070C0"/>
                          </a:solidFill>
                        </a:rPr>
                        <a:t>How they learn best- professionals and pupils views</a:t>
                      </a:r>
                    </a:p>
                  </a:txBody>
                  <a:tcPr anchor="ctr">
                    <a:solidFill>
                      <a:srgbClr val="FFFF00"/>
                    </a:solidFill>
                  </a:tcPr>
                </a:tc>
                <a:tc>
                  <a:txBody>
                    <a:bodyPr/>
                    <a:lstStyle/>
                    <a:p>
                      <a:pPr algn="ctr"/>
                      <a:r>
                        <a:rPr lang="en-US" sz="2000" b="1" dirty="0">
                          <a:solidFill>
                            <a:schemeClr val="bg1"/>
                          </a:solidFill>
                        </a:rPr>
                        <a:t>Friendships and relationships</a:t>
                      </a:r>
                    </a:p>
                  </a:txBody>
                  <a:tcPr anchor="ctr">
                    <a:solidFill>
                      <a:srgbClr val="FF0000"/>
                    </a:solidFill>
                  </a:tcPr>
                </a:tc>
                <a:extLst>
                  <a:ext uri="{0D108BD9-81ED-4DB2-BD59-A6C34878D82A}">
                    <a16:rowId xmlns:a16="http://schemas.microsoft.com/office/drawing/2014/main" val="2087060806"/>
                  </a:ext>
                </a:extLst>
              </a:tr>
              <a:tr h="1215433">
                <a:tc>
                  <a:txBody>
                    <a:bodyPr/>
                    <a:lstStyle/>
                    <a:p>
                      <a:pPr lvl="0" algn="ctr">
                        <a:buNone/>
                      </a:pPr>
                      <a:r>
                        <a:rPr lang="en-US" sz="2000" b="1" dirty="0">
                          <a:solidFill>
                            <a:schemeClr val="bg1"/>
                          </a:solidFill>
                        </a:rPr>
                        <a:t>Additional transition activities required?</a:t>
                      </a:r>
                    </a:p>
                  </a:txBody>
                  <a:tcPr anchor="ctr">
                    <a:solidFill>
                      <a:srgbClr val="C000F0"/>
                    </a:solidFill>
                  </a:tcPr>
                </a:tc>
                <a:tc>
                  <a:txBody>
                    <a:bodyPr/>
                    <a:lstStyle/>
                    <a:p>
                      <a:pPr lvl="0" algn="ctr">
                        <a:buNone/>
                      </a:pPr>
                      <a:r>
                        <a:rPr lang="en-US" sz="2000" b="1" dirty="0">
                          <a:solidFill>
                            <a:schemeClr val="accent1"/>
                          </a:solidFill>
                        </a:rPr>
                        <a:t>All previous plans and reports</a:t>
                      </a:r>
                    </a:p>
                  </a:txBody>
                  <a:tcPr anchor="ctr">
                    <a:solidFill>
                      <a:srgbClr val="92D050"/>
                    </a:solidFill>
                  </a:tcPr>
                </a:tc>
                <a:tc>
                  <a:txBody>
                    <a:bodyPr/>
                    <a:lstStyle/>
                    <a:p>
                      <a:pPr lvl="0" algn="ctr">
                        <a:buNone/>
                      </a:pPr>
                      <a:endParaRPr lang="en-US" sz="2000" dirty="0"/>
                    </a:p>
                  </a:txBody>
                  <a:tcPr anchor="ctr">
                    <a:solidFill>
                      <a:srgbClr val="FFC000"/>
                    </a:solidFill>
                  </a:tcPr>
                </a:tc>
                <a:tc>
                  <a:txBody>
                    <a:bodyPr/>
                    <a:lstStyle/>
                    <a:p>
                      <a:pPr lvl="0" algn="ctr">
                        <a:buNone/>
                      </a:pPr>
                      <a:endParaRPr lang="en-US" sz="2000" b="1" dirty="0">
                        <a:solidFill>
                          <a:schemeClr val="bg1"/>
                        </a:solidFill>
                      </a:endParaRPr>
                    </a:p>
                  </a:txBody>
                  <a:tcPr anchor="ctr">
                    <a:solidFill>
                      <a:srgbClr val="F01AD7"/>
                    </a:solidFill>
                  </a:tcPr>
                </a:tc>
                <a:extLst>
                  <a:ext uri="{0D108BD9-81ED-4DB2-BD59-A6C34878D82A}">
                    <a16:rowId xmlns:a16="http://schemas.microsoft.com/office/drawing/2014/main" val="1395105645"/>
                  </a:ext>
                </a:extLst>
              </a:tr>
            </a:tbl>
          </a:graphicData>
        </a:graphic>
      </p:graphicFrame>
    </p:spTree>
    <p:extLst>
      <p:ext uri="{BB962C8B-B14F-4D97-AF65-F5344CB8AC3E}">
        <p14:creationId xmlns:p14="http://schemas.microsoft.com/office/powerpoint/2010/main" val="277827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DE9EEEF3-B1EA-7600-B145-141741F390B9}"/>
              </a:ext>
            </a:extLst>
          </p:cNvPr>
          <p:cNvSpPr txBox="1"/>
          <p:nvPr/>
        </p:nvSpPr>
        <p:spPr>
          <a:xfrm>
            <a:off x="136477" y="133227"/>
            <a:ext cx="117711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cs typeface="Calibri"/>
              </a:rPr>
              <a:t>Any questions?</a:t>
            </a:r>
          </a:p>
        </p:txBody>
      </p:sp>
      <p:pic>
        <p:nvPicPr>
          <p:cNvPr id="7" name="Picture 6" descr="What Questions Should I ask When I'm visiting Potential Christian ...">
            <a:extLst>
              <a:ext uri="{FF2B5EF4-FFF2-40B4-BE49-F238E27FC236}">
                <a16:creationId xmlns:a16="http://schemas.microsoft.com/office/drawing/2014/main" id="{D99AF6E0-5A75-A45D-8D1E-585352D7A0A7}"/>
              </a:ext>
            </a:extLst>
          </p:cNvPr>
          <p:cNvPicPr>
            <a:picLocks noChangeAspect="1"/>
          </p:cNvPicPr>
          <p:nvPr/>
        </p:nvPicPr>
        <p:blipFill>
          <a:blip r:embed="rId4"/>
          <a:stretch>
            <a:fillRect/>
          </a:stretch>
        </p:blipFill>
        <p:spPr>
          <a:xfrm>
            <a:off x="1899722" y="713677"/>
            <a:ext cx="8255012" cy="4854488"/>
          </a:xfrm>
          <a:prstGeom prst="rect">
            <a:avLst/>
          </a:prstGeom>
        </p:spPr>
      </p:pic>
    </p:spTree>
    <p:extLst>
      <p:ext uri="{BB962C8B-B14F-4D97-AF65-F5344CB8AC3E}">
        <p14:creationId xmlns:p14="http://schemas.microsoft.com/office/powerpoint/2010/main" val="152591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488CF819-289F-0366-8233-D6E4E7ECB34D}"/>
              </a:ext>
            </a:extLst>
          </p:cNvPr>
          <p:cNvSpPr txBox="1"/>
          <p:nvPr/>
        </p:nvSpPr>
        <p:spPr>
          <a:xfrm>
            <a:off x="153625" y="87265"/>
            <a:ext cx="113276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3200" b="1" i="0" dirty="0">
                <a:solidFill>
                  <a:srgbClr val="0070C0"/>
                </a:solidFill>
                <a:latin typeface="Calibri"/>
                <a:ea typeface="Calibri"/>
                <a:cs typeface="Calibri"/>
              </a:rPr>
              <a:t>Early </a:t>
            </a:r>
            <a:r>
              <a:rPr lang="en-US" sz="3200" b="1" i="0" dirty="0">
                <a:solidFill>
                  <a:schemeClr val="accent1"/>
                </a:solidFill>
                <a:latin typeface="Calibri"/>
                <a:ea typeface="Calibri"/>
                <a:cs typeface="Calibri"/>
              </a:rPr>
              <a:t>identification</a:t>
            </a:r>
            <a:r>
              <a:rPr lang="en-US" sz="3200" b="1" i="0" dirty="0">
                <a:solidFill>
                  <a:srgbClr val="0070C0"/>
                </a:solidFill>
                <a:latin typeface="Calibri"/>
                <a:ea typeface="Calibri"/>
                <a:cs typeface="Calibri"/>
              </a:rPr>
              <a:t> of needs by all  </a:t>
            </a:r>
          </a:p>
          <a:p>
            <a:pPr algn="l" rtl="0"/>
            <a:endParaRPr lang="en-US" sz="2400" dirty="0"/>
          </a:p>
        </p:txBody>
      </p:sp>
      <p:sp>
        <p:nvSpPr>
          <p:cNvPr id="5" name="TextBox 4">
            <a:extLst>
              <a:ext uri="{FF2B5EF4-FFF2-40B4-BE49-F238E27FC236}">
                <a16:creationId xmlns:a16="http://schemas.microsoft.com/office/drawing/2014/main" id="{7638B2A3-C2E5-B678-D6E1-5719654300D7}"/>
              </a:ext>
            </a:extLst>
          </p:cNvPr>
          <p:cNvSpPr txBox="1"/>
          <p:nvPr/>
        </p:nvSpPr>
        <p:spPr>
          <a:xfrm>
            <a:off x="1646" y="260161"/>
            <a:ext cx="809452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sz="2200" dirty="0">
              <a:solidFill>
                <a:srgbClr val="1F1F1F"/>
              </a:solidFill>
            </a:endParaRPr>
          </a:p>
          <a:p>
            <a:pPr marL="342900" indent="-342900">
              <a:buFont typeface="Arial"/>
              <a:buChar char="•"/>
            </a:pPr>
            <a:r>
              <a:rPr lang="en-US" sz="2200" dirty="0">
                <a:solidFill>
                  <a:srgbClr val="1F1F1F"/>
                </a:solidFill>
              </a:rPr>
              <a:t>Early identification of SEND is </a:t>
            </a:r>
            <a:r>
              <a:rPr lang="en-US" sz="2200" dirty="0">
                <a:solidFill>
                  <a:srgbClr val="040C28"/>
                </a:solidFill>
              </a:rPr>
              <a:t>crucial to  removing  educational  barriers</a:t>
            </a:r>
            <a:r>
              <a:rPr lang="en-US" sz="2200" dirty="0">
                <a:solidFill>
                  <a:srgbClr val="1F1F1F"/>
                </a:solidFill>
              </a:rPr>
              <a:t>.</a:t>
            </a:r>
            <a:endParaRPr lang="en-US" sz="2200" dirty="0">
              <a:solidFill>
                <a:srgbClr val="000000"/>
              </a:solidFill>
              <a:ea typeface="Calibri" panose="020F0502020204030204"/>
              <a:cs typeface="Calibri" panose="020F0502020204030204"/>
            </a:endParaRPr>
          </a:p>
          <a:p>
            <a:pPr marL="342900" indent="-342900">
              <a:buFont typeface="Arial"/>
              <a:buChar char="•"/>
            </a:pPr>
            <a:endParaRPr lang="en-US" sz="2200" dirty="0">
              <a:solidFill>
                <a:srgbClr val="1F1F1F"/>
              </a:solidFill>
            </a:endParaRPr>
          </a:p>
          <a:p>
            <a:pPr marL="342900" indent="-342900">
              <a:buFont typeface="Arial"/>
              <a:buChar char="•"/>
            </a:pPr>
            <a:r>
              <a:rPr lang="en-US" sz="2200" dirty="0"/>
              <a:t>You may identify children or young people who are: </a:t>
            </a:r>
            <a:endParaRPr lang="en-US" sz="2200" dirty="0">
              <a:ea typeface="+mn-lt"/>
              <a:cs typeface="+mn-lt"/>
            </a:endParaRPr>
          </a:p>
        </p:txBody>
      </p:sp>
      <p:pic>
        <p:nvPicPr>
          <p:cNvPr id="7" name="Picture 6" descr="t3.ftcdn.net/jpg/00/97/29/60/360_F_97296090_rxbhlP...">
            <a:extLst>
              <a:ext uri="{FF2B5EF4-FFF2-40B4-BE49-F238E27FC236}">
                <a16:creationId xmlns:a16="http://schemas.microsoft.com/office/drawing/2014/main" id="{95A6BCD5-34AF-C55D-A2B1-D06C01E0AABE}"/>
              </a:ext>
            </a:extLst>
          </p:cNvPr>
          <p:cNvPicPr>
            <a:picLocks noChangeAspect="1"/>
          </p:cNvPicPr>
          <p:nvPr/>
        </p:nvPicPr>
        <p:blipFill rotWithShape="1">
          <a:blip r:embed="rId3"/>
          <a:srcRect t="22523" r="-302" b="4292"/>
          <a:stretch/>
        </p:blipFill>
        <p:spPr>
          <a:xfrm>
            <a:off x="7867392" y="207819"/>
            <a:ext cx="3796510" cy="1563144"/>
          </a:xfrm>
          <a:prstGeom prst="rect">
            <a:avLst/>
          </a:prstGeom>
        </p:spPr>
      </p:pic>
      <p:graphicFrame>
        <p:nvGraphicFramePr>
          <p:cNvPr id="6" name="Table 5">
            <a:extLst>
              <a:ext uri="{FF2B5EF4-FFF2-40B4-BE49-F238E27FC236}">
                <a16:creationId xmlns:a16="http://schemas.microsoft.com/office/drawing/2014/main" id="{B61842D8-A454-A6F2-E18B-97A279A76041}"/>
              </a:ext>
            </a:extLst>
          </p:cNvPr>
          <p:cNvGraphicFramePr>
            <a:graphicFrameLocks noGrp="1"/>
          </p:cNvGraphicFramePr>
          <p:nvPr>
            <p:extLst>
              <p:ext uri="{D42A27DB-BD31-4B8C-83A1-F6EECF244321}">
                <p14:modId xmlns:p14="http://schemas.microsoft.com/office/powerpoint/2010/main" val="2276097202"/>
              </p:ext>
            </p:extLst>
          </p:nvPr>
        </p:nvGraphicFramePr>
        <p:xfrm>
          <a:off x="154459" y="2127421"/>
          <a:ext cx="11891166" cy="4754880"/>
        </p:xfrm>
        <a:graphic>
          <a:graphicData uri="http://schemas.openxmlformats.org/drawingml/2006/table">
            <a:tbl>
              <a:tblPr firstRow="1" bandRow="1">
                <a:tableStyleId>{5C22544A-7EE6-4342-B048-85BDC9FD1C3A}</a:tableStyleId>
              </a:tblPr>
              <a:tblGrid>
                <a:gridCol w="3963722">
                  <a:extLst>
                    <a:ext uri="{9D8B030D-6E8A-4147-A177-3AD203B41FA5}">
                      <a16:colId xmlns:a16="http://schemas.microsoft.com/office/drawing/2014/main" val="913175982"/>
                    </a:ext>
                  </a:extLst>
                </a:gridCol>
                <a:gridCol w="3963722">
                  <a:extLst>
                    <a:ext uri="{9D8B030D-6E8A-4147-A177-3AD203B41FA5}">
                      <a16:colId xmlns:a16="http://schemas.microsoft.com/office/drawing/2014/main" val="3770944262"/>
                    </a:ext>
                  </a:extLst>
                </a:gridCol>
                <a:gridCol w="3963722">
                  <a:extLst>
                    <a:ext uri="{9D8B030D-6E8A-4147-A177-3AD203B41FA5}">
                      <a16:colId xmlns:a16="http://schemas.microsoft.com/office/drawing/2014/main" val="528456700"/>
                    </a:ext>
                  </a:extLst>
                </a:gridCol>
              </a:tblGrid>
              <a:tr h="1305432">
                <a:tc>
                  <a:txBody>
                    <a:bodyPr/>
                    <a:lstStyle/>
                    <a:p>
                      <a:pPr marL="0" marR="0" lvl="0" indent="0" algn="ctr">
                        <a:lnSpc>
                          <a:spcPct val="100000"/>
                        </a:lnSpc>
                        <a:spcBef>
                          <a:spcPts val="0"/>
                        </a:spcBef>
                        <a:spcAft>
                          <a:spcPts val="0"/>
                        </a:spcAft>
                        <a:buNone/>
                      </a:pPr>
                      <a:endParaRPr lang="en-US" sz="2000" b="0" i="0" u="none" strike="noStrike" noProof="0" dirty="0">
                        <a:solidFill>
                          <a:srgbClr val="000000"/>
                        </a:solidFill>
                        <a:latin typeface="Calibri"/>
                      </a:endParaRPr>
                    </a:p>
                    <a:p>
                      <a:pPr marL="0" marR="0" lvl="0" indent="0" algn="ctr">
                        <a:lnSpc>
                          <a:spcPct val="100000"/>
                        </a:lnSpc>
                        <a:spcBef>
                          <a:spcPts val="0"/>
                        </a:spcBef>
                        <a:spcAft>
                          <a:spcPts val="0"/>
                        </a:spcAft>
                        <a:buNone/>
                      </a:pPr>
                      <a:r>
                        <a:rPr lang="en-US" sz="2000" b="0" i="0" u="none" strike="noStrike" noProof="0" dirty="0">
                          <a:solidFill>
                            <a:srgbClr val="000000"/>
                          </a:solidFill>
                          <a:latin typeface="Calibri"/>
                        </a:rPr>
                        <a:t>Making little or no progress, even when teaching approaches are targeted</a:t>
                      </a:r>
                      <a:endParaRPr lang="en-US" sz="2000"/>
                    </a:p>
                    <a:p>
                      <a:pPr lvl="0" algn="ctr">
                        <a:buNone/>
                      </a:pPr>
                      <a:endParaRPr lang="en-US" sz="2000" dirty="0"/>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buNone/>
                      </a:pPr>
                      <a:endParaRPr lang="en-US" sz="2000" b="0" i="0" u="none" strike="noStrike" noProof="0" dirty="0">
                        <a:solidFill>
                          <a:srgbClr val="000000"/>
                        </a:solidFill>
                        <a:latin typeface="Calibri"/>
                      </a:endParaRPr>
                    </a:p>
                    <a:p>
                      <a:pPr lvl="0" algn="ctr">
                        <a:buNone/>
                      </a:pPr>
                      <a:endParaRPr lang="en-US" sz="2000" b="0" i="0" u="none" strike="noStrike" noProof="0" dirty="0">
                        <a:solidFill>
                          <a:srgbClr val="000000"/>
                        </a:solidFill>
                        <a:latin typeface="Calibri"/>
                      </a:endParaRPr>
                    </a:p>
                    <a:p>
                      <a:pPr lvl="0" algn="ctr">
                        <a:buNone/>
                      </a:pPr>
                      <a:r>
                        <a:rPr lang="en-US" sz="2000" b="0" i="0" u="none" strike="noStrike" noProof="0" dirty="0">
                          <a:solidFill>
                            <a:srgbClr val="000000"/>
                          </a:solidFill>
                          <a:latin typeface="Calibri"/>
                        </a:rPr>
                        <a:t>Showing signs of difficulty in developing literacy or mathematics skills which result in poor attainment</a:t>
                      </a:r>
                      <a:endParaRPr lang="en-US"/>
                    </a:p>
                    <a:p>
                      <a:pPr lvl="0" algn="ctr">
                        <a:buNone/>
                      </a:pPr>
                      <a:endParaRPr lang="en-US" sz="2000" b="0" i="0" u="none" strike="noStrike" noProof="0" dirty="0">
                        <a:solidFill>
                          <a:srgbClr val="000000"/>
                        </a:solidFill>
                        <a:latin typeface="Calibri"/>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2000" b="0" i="0" u="none" strike="noStrike" noProof="0" dirty="0">
                          <a:solidFill>
                            <a:srgbClr val="000000"/>
                          </a:solidFill>
                          <a:latin typeface="Calibri"/>
                        </a:rPr>
                        <a:t>Needing  provision that is different from or additional to our core offer.</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97723961"/>
                  </a:ext>
                </a:extLst>
              </a:tr>
              <a:tr h="2216199">
                <a:tc>
                  <a:txBody>
                    <a:bodyPr/>
                    <a:lstStyle/>
                    <a:p>
                      <a:pPr lvl="0" algn="ctr">
                        <a:buNone/>
                      </a:pPr>
                      <a:r>
                        <a:rPr lang="en-US" sz="2000" b="0" i="0" u="none" strike="noStrike" noProof="0" dirty="0">
                          <a:solidFill>
                            <a:srgbClr val="000000"/>
                          </a:solidFill>
                          <a:latin typeface="Calibri"/>
                        </a:rPr>
                        <a:t>Demonstrating sensory or physical problems and making little or no progress, despite the provision of specialist equipment or support</a:t>
                      </a:r>
                      <a:endParaRPr lang="en-US" sz="20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2000" b="0" i="0" u="none" strike="noStrike" noProof="0" dirty="0">
                          <a:solidFill>
                            <a:srgbClr val="000000"/>
                          </a:solidFill>
                          <a:latin typeface="Calibri"/>
                        </a:rPr>
                        <a:t>Presenting with communication and/or interaction difficulties, who continue to make little or no progress</a:t>
                      </a:r>
                      <a:endParaRPr lang="en-US" sz="20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000" b="0" i="0" u="none" strike="noStrike" noProof="0" dirty="0">
                          <a:solidFill>
                            <a:srgbClr val="000000"/>
                          </a:solidFill>
                          <a:latin typeface="Calibri"/>
                        </a:rPr>
                        <a:t>Presenting persistent emotional, </a:t>
                      </a:r>
                      <a:endParaRPr lang="en-US" dirty="0"/>
                    </a:p>
                    <a:p>
                      <a:pPr lvl="0" algn="ctr">
                        <a:buNone/>
                      </a:pPr>
                      <a:r>
                        <a:rPr lang="en-US" sz="2000" b="0" i="0" u="none" strike="noStrike" noProof="0" dirty="0">
                          <a:solidFill>
                            <a:srgbClr val="000000"/>
                          </a:solidFill>
                          <a:latin typeface="Calibri"/>
                        </a:rPr>
                        <a:t>social or </a:t>
                      </a:r>
                      <a:r>
                        <a:rPr lang="en-US" sz="2000" b="0" i="0" u="none" strike="noStrike" noProof="0" err="1">
                          <a:solidFill>
                            <a:srgbClr val="000000"/>
                          </a:solidFill>
                          <a:latin typeface="Calibri"/>
                        </a:rPr>
                        <a:t>behavioural</a:t>
                      </a:r>
                      <a:r>
                        <a:rPr lang="en-US" sz="2000" b="0" i="0" u="none" strike="noStrike" noProof="0" dirty="0">
                          <a:solidFill>
                            <a:srgbClr val="000000"/>
                          </a:solidFill>
                          <a:latin typeface="Calibri"/>
                        </a:rPr>
                        <a:t> difficulties </a:t>
                      </a:r>
                      <a:endParaRPr lang="en-US" dirty="0"/>
                    </a:p>
                    <a:p>
                      <a:pPr lvl="0" algn="ctr">
                        <a:buNone/>
                      </a:pPr>
                      <a:r>
                        <a:rPr lang="en-US" sz="2000" b="0" i="0" u="none" strike="noStrike" noProof="0" dirty="0">
                          <a:solidFill>
                            <a:srgbClr val="000000"/>
                          </a:solidFill>
                          <a:latin typeface="Calibri"/>
                        </a:rPr>
                        <a:t>which are not improved        by the </a:t>
                      </a:r>
                      <a:r>
                        <a:rPr lang="en-US" sz="2000" b="0" i="0" u="none" strike="noStrike" noProof="0" err="1">
                          <a:solidFill>
                            <a:srgbClr val="000000"/>
                          </a:solidFill>
                          <a:latin typeface="Calibri"/>
                        </a:rPr>
                        <a:t>behaviour</a:t>
                      </a:r>
                      <a:r>
                        <a:rPr lang="en-US" sz="2000" b="0" i="0" u="none" strike="noStrike" noProof="0" dirty="0">
                          <a:solidFill>
                            <a:srgbClr val="000000"/>
                          </a:solidFill>
                          <a:latin typeface="Calibri"/>
                        </a:rPr>
                        <a:t> management </a:t>
                      </a:r>
                      <a:endParaRPr lang="en-US" dirty="0"/>
                    </a:p>
                    <a:p>
                      <a:pPr lvl="0" algn="ctr">
                        <a:buNone/>
                      </a:pPr>
                      <a:r>
                        <a:rPr lang="en-US" sz="2000" b="0" i="0" u="none" strike="noStrike" noProof="0" dirty="0">
                          <a:solidFill>
                            <a:srgbClr val="000000"/>
                          </a:solidFill>
                          <a:latin typeface="Calibri"/>
                        </a:rPr>
                        <a:t>techniques employed in the school or additional pastoral support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469588530"/>
                  </a:ext>
                </a:extLst>
              </a:tr>
            </a:tbl>
          </a:graphicData>
        </a:graphic>
      </p:graphicFrame>
    </p:spTree>
    <p:extLst>
      <p:ext uri="{BB962C8B-B14F-4D97-AF65-F5344CB8AC3E}">
        <p14:creationId xmlns:p14="http://schemas.microsoft.com/office/powerpoint/2010/main" val="100691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605D082-8177-D656-DAFE-0982B7B36B73}"/>
              </a:ext>
            </a:extLst>
          </p:cNvPr>
          <p:cNvGraphicFramePr>
            <a:graphicFrameLocks noGrp="1"/>
          </p:cNvGraphicFramePr>
          <p:nvPr>
            <p:extLst>
              <p:ext uri="{D42A27DB-BD31-4B8C-83A1-F6EECF244321}">
                <p14:modId xmlns:p14="http://schemas.microsoft.com/office/powerpoint/2010/main" val="2836131031"/>
              </p:ext>
            </p:extLst>
          </p:nvPr>
        </p:nvGraphicFramePr>
        <p:xfrm>
          <a:off x="195648" y="216243"/>
          <a:ext cx="11794072" cy="6347665"/>
        </p:xfrm>
        <a:graphic>
          <a:graphicData uri="http://schemas.openxmlformats.org/drawingml/2006/table">
            <a:tbl>
              <a:tblPr firstRow="1" bandRow="1">
                <a:tableStyleId>{5FD0F851-EC5A-4D38-B0AD-8093EC10F338}</a:tableStyleId>
              </a:tblPr>
              <a:tblGrid>
                <a:gridCol w="2958352">
                  <a:extLst>
                    <a:ext uri="{9D8B030D-6E8A-4147-A177-3AD203B41FA5}">
                      <a16:colId xmlns:a16="http://schemas.microsoft.com/office/drawing/2014/main" val="4026382548"/>
                    </a:ext>
                  </a:extLst>
                </a:gridCol>
                <a:gridCol w="2945240">
                  <a:extLst>
                    <a:ext uri="{9D8B030D-6E8A-4147-A177-3AD203B41FA5}">
                      <a16:colId xmlns:a16="http://schemas.microsoft.com/office/drawing/2014/main" val="1404742019"/>
                    </a:ext>
                  </a:extLst>
                </a:gridCol>
                <a:gridCol w="2945240">
                  <a:extLst>
                    <a:ext uri="{9D8B030D-6E8A-4147-A177-3AD203B41FA5}">
                      <a16:colId xmlns:a16="http://schemas.microsoft.com/office/drawing/2014/main" val="20357988"/>
                    </a:ext>
                  </a:extLst>
                </a:gridCol>
                <a:gridCol w="2945240">
                  <a:extLst>
                    <a:ext uri="{9D8B030D-6E8A-4147-A177-3AD203B41FA5}">
                      <a16:colId xmlns:a16="http://schemas.microsoft.com/office/drawing/2014/main" val="3877477958"/>
                    </a:ext>
                  </a:extLst>
                </a:gridCol>
              </a:tblGrid>
              <a:tr h="586945">
                <a:tc gridSpan="4">
                  <a:txBody>
                    <a:bodyPr/>
                    <a:lstStyle/>
                    <a:p>
                      <a:pPr lvl="0">
                        <a:buNone/>
                      </a:pPr>
                      <a:r>
                        <a:rPr lang="en-US" sz="3200" u="none" strike="noStrike" noProof="0" dirty="0">
                          <a:solidFill>
                            <a:srgbClr val="4472C4"/>
                          </a:solidFill>
                        </a:rPr>
                        <a:t>Other signs that may indicate unmet needs: </a:t>
                      </a: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972460014"/>
                  </a:ext>
                </a:extLst>
              </a:tr>
              <a:tr h="941201">
                <a:tc>
                  <a:txBody>
                    <a:bodyPr/>
                    <a:lstStyle/>
                    <a:p>
                      <a:pPr lvl="0" algn="ctr">
                        <a:buNone/>
                      </a:pPr>
                      <a:r>
                        <a:rPr lang="en-US" sz="2000" u="none" strike="noStrike" noProof="0" dirty="0">
                          <a:solidFill>
                            <a:srgbClr val="000000"/>
                          </a:solidFill>
                        </a:rPr>
                        <a:t>Work refusal</a:t>
                      </a:r>
                      <a:endParaRPr lang="en-US" sz="200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000" u="none" strike="noStrike" noProof="0" dirty="0">
                          <a:solidFill>
                            <a:srgbClr val="000000"/>
                          </a:solidFill>
                        </a:rPr>
                        <a:t>Constant disturbance (calling out, talking to peers, distracting others)</a:t>
                      </a:r>
                      <a:endParaRPr lang="en-US" sz="200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endParaRPr lang="en-US" sz="2000" u="none" strike="noStrike" noProof="0" dirty="0">
                        <a:solidFill>
                          <a:srgbClr val="000000"/>
                        </a:solidFill>
                      </a:endParaRPr>
                    </a:p>
                    <a:p>
                      <a:pPr lvl="0" algn="ctr">
                        <a:buNone/>
                      </a:pPr>
                      <a:r>
                        <a:rPr lang="en-US" sz="2000" u="none" strike="noStrike" noProof="0" dirty="0">
                          <a:solidFill>
                            <a:srgbClr val="000000"/>
                          </a:solidFill>
                        </a:rPr>
                        <a:t>Difficulties in the playground or when </a:t>
                      </a:r>
                    </a:p>
                    <a:p>
                      <a:pPr lvl="0" algn="ctr">
                        <a:buNone/>
                      </a:pPr>
                      <a:r>
                        <a:rPr lang="en-US" sz="2000" u="none" strike="noStrike" noProof="0" dirty="0" err="1">
                          <a:solidFill>
                            <a:srgbClr val="000000"/>
                          </a:solidFill>
                        </a:rPr>
                        <a:t>socialising</a:t>
                      </a:r>
                      <a:endParaRPr lang="en-US" sz="2000" u="none" strike="noStrike" noProof="0" dirty="0">
                        <a:solidFill>
                          <a:srgbClr val="000000"/>
                        </a:solidFill>
                      </a:endParaRPr>
                    </a:p>
                    <a:p>
                      <a:pPr lvl="0" algn="ctr">
                        <a:buNone/>
                      </a:pPr>
                      <a:endParaRPr lang="en-US" sz="2000" u="none" strike="noStrike" noProof="0" dirty="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000" u="none" strike="noStrike" noProof="0" dirty="0">
                          <a:solidFill>
                            <a:srgbClr val="000000"/>
                          </a:solidFill>
                        </a:rPr>
                        <a:t>Rude or disrespectful language</a:t>
                      </a:r>
                    </a:p>
                    <a:p>
                      <a:pPr lvl="0" algn="ctr">
                        <a:buNone/>
                      </a:pPr>
                      <a:endParaRPr lang="en-US" sz="2000" u="none" strike="noStrike" noProof="0" dirty="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10290861"/>
                  </a:ext>
                </a:extLst>
              </a:tr>
              <a:tr h="941201">
                <a:tc>
                  <a:txBody>
                    <a:bodyPr/>
                    <a:lstStyle/>
                    <a:p>
                      <a:pPr lvl="0" algn="ctr">
                        <a:buNone/>
                      </a:pPr>
                      <a:r>
                        <a:rPr lang="en-US" sz="2000" u="none" strike="noStrike" noProof="0" dirty="0">
                          <a:solidFill>
                            <a:srgbClr val="000000"/>
                          </a:solidFill>
                        </a:rPr>
                        <a:t>Inability to follow instructions or know what to do </a:t>
                      </a:r>
                      <a:endParaRPr lang="en-US" sz="200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r>
                        <a:rPr lang="en-US" sz="2000" u="none" strike="noStrike" noProof="0" dirty="0">
                          <a:solidFill>
                            <a:srgbClr val="000000"/>
                          </a:solidFill>
                        </a:rPr>
                        <a:t>Difficulty with sharing or paired work</a:t>
                      </a:r>
                      <a:endParaRPr lang="en-US" sz="200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endParaRPr lang="en-US" sz="2000" u="none" strike="noStrike" noProof="0" dirty="0">
                        <a:solidFill>
                          <a:srgbClr val="000000"/>
                        </a:solidFill>
                      </a:endParaRPr>
                    </a:p>
                    <a:p>
                      <a:pPr lvl="0" algn="ctr">
                        <a:buNone/>
                      </a:pPr>
                      <a:r>
                        <a:rPr lang="en-US" sz="2000" u="none" strike="noStrike" noProof="0" dirty="0">
                          <a:solidFill>
                            <a:srgbClr val="000000"/>
                          </a:solidFill>
                        </a:rPr>
                        <a:t>Often have angry or emotional outbursts, seemingly over nothing</a:t>
                      </a:r>
                    </a:p>
                    <a:p>
                      <a:pPr lvl="0" algn="ctr">
                        <a:buNone/>
                      </a:pPr>
                      <a:endParaRPr lang="en-US" sz="2000" u="none" strike="noStrike" noProof="0" dirty="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endParaRPr lang="en-US" sz="2000" u="none" strike="noStrike" noProof="0" dirty="0">
                        <a:solidFill>
                          <a:srgbClr val="000000"/>
                        </a:solidFill>
                      </a:endParaRPr>
                    </a:p>
                    <a:p>
                      <a:pPr lvl="0" algn="ctr">
                        <a:buNone/>
                      </a:pPr>
                      <a:r>
                        <a:rPr lang="en-US" sz="2000" u="none" strike="noStrike" noProof="0" dirty="0">
                          <a:solidFill>
                            <a:srgbClr val="000000"/>
                          </a:solidFill>
                        </a:rPr>
                        <a:t>Poor attendance/ </a:t>
                      </a:r>
                      <a:endParaRPr lang="en-US" dirty="0">
                        <a:solidFill>
                          <a:srgbClr val="000000"/>
                        </a:solidFill>
                      </a:endParaRPr>
                    </a:p>
                    <a:p>
                      <a:pPr lvl="0" algn="ctr">
                        <a:buNone/>
                      </a:pPr>
                      <a:r>
                        <a:rPr lang="en-US" sz="2000" u="none" strike="noStrike" noProof="0" dirty="0">
                          <a:solidFill>
                            <a:srgbClr val="000000"/>
                          </a:solidFill>
                        </a:rPr>
                        <a:t>School-related anxiety</a:t>
                      </a:r>
                    </a:p>
                    <a:p>
                      <a:pPr lvl="0" algn="ctr">
                        <a:buNone/>
                      </a:pPr>
                      <a:endParaRPr lang="en-US" sz="2000" u="none" strike="noStrike" noProof="0" dirty="0">
                        <a:solidFill>
                          <a:srgbClr val="000000"/>
                        </a:solidFill>
                      </a:endParaRPr>
                    </a:p>
                    <a:p>
                      <a:pPr lvl="0" algn="ctr">
                        <a:buNone/>
                      </a:pPr>
                      <a:endParaRPr lang="en-US" sz="2000" u="none" strike="noStrike" noProof="0" dirty="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extLst>
                  <a:ext uri="{0D108BD9-81ED-4DB2-BD59-A6C34878D82A}">
                    <a16:rowId xmlns:a16="http://schemas.microsoft.com/office/drawing/2014/main" val="2957816088"/>
                  </a:ext>
                </a:extLst>
              </a:tr>
              <a:tr h="941201">
                <a:tc>
                  <a:txBody>
                    <a:bodyPr/>
                    <a:lstStyle/>
                    <a:p>
                      <a:pPr lvl="0" algn="ctr">
                        <a:buNone/>
                      </a:pPr>
                      <a:r>
                        <a:rPr lang="en-US" sz="2000" u="none" strike="noStrike" noProof="0" dirty="0">
                          <a:solidFill>
                            <a:srgbClr val="000000"/>
                          </a:solidFill>
                        </a:rPr>
                        <a:t>Attention-needing </a:t>
                      </a:r>
                      <a:r>
                        <a:rPr lang="en-US" sz="2000" u="none" strike="noStrike" noProof="0" dirty="0" err="1">
                          <a:solidFill>
                            <a:srgbClr val="000000"/>
                          </a:solidFill>
                        </a:rPr>
                        <a:t>behaviours</a:t>
                      </a:r>
                      <a:r>
                        <a:rPr lang="en-US" sz="2000" u="none" strike="noStrike" noProof="0" dirty="0">
                          <a:solidFill>
                            <a:srgbClr val="000000"/>
                          </a:solidFill>
                        </a:rPr>
                        <a:t>-constantly seeking reassurance, repeating or asking questions they know the answer to, calling out, being the 'class clown'</a:t>
                      </a:r>
                      <a:endParaRPr lang="en-US" sz="2000" dirty="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000" u="none" strike="noStrike" noProof="0" dirty="0">
                          <a:solidFill>
                            <a:srgbClr val="000000"/>
                          </a:solidFill>
                        </a:rPr>
                        <a:t>Sensory seeking </a:t>
                      </a:r>
                      <a:r>
                        <a:rPr lang="en-US" sz="2000" u="none" strike="noStrike" noProof="0" dirty="0" err="1">
                          <a:solidFill>
                            <a:srgbClr val="000000"/>
                          </a:solidFill>
                        </a:rPr>
                        <a:t>behaviour</a:t>
                      </a:r>
                      <a:r>
                        <a:rPr lang="en-US" sz="2000" u="none" strike="noStrike" noProof="0" dirty="0">
                          <a:solidFill>
                            <a:srgbClr val="000000"/>
                          </a:solidFill>
                        </a:rPr>
                        <a:t>-rocking back and forth on chair, putting things in mouth, inability to stay in seat, constant fiddling, needing to touch others, making noises</a:t>
                      </a:r>
                      <a:endParaRPr lang="en-US" sz="200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000" u="none" strike="noStrike" noProof="0" dirty="0">
                          <a:solidFill>
                            <a:srgbClr val="000000"/>
                          </a:solidFill>
                        </a:rPr>
                        <a:t>Difficulty paying attention - often not knowing the answer to a question or what was being asked, only able to work for short periods of time, easily digresses from a topic</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000" u="none" strike="noStrike" noProof="0" dirty="0">
                          <a:solidFill>
                            <a:srgbClr val="000000"/>
                          </a:solidFill>
                        </a:rPr>
                        <a:t>Poor </a:t>
                      </a:r>
                      <a:r>
                        <a:rPr lang="en-US" sz="2000" u="none" strike="noStrike" noProof="0" dirty="0" err="1">
                          <a:solidFill>
                            <a:srgbClr val="000000"/>
                          </a:solidFill>
                        </a:rPr>
                        <a:t>organisational</a:t>
                      </a:r>
                      <a:r>
                        <a:rPr lang="en-US" sz="2000" u="none" strike="noStrike" noProof="0" dirty="0">
                          <a:solidFill>
                            <a:srgbClr val="000000"/>
                          </a:solidFill>
                        </a:rPr>
                        <a:t> skills-not being able to start work, losing things, never remembering the correct equipment, forgetting homework, continually missing deadlines</a:t>
                      </a:r>
                      <a:endParaRPr lang="en-US" sz="200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47778429"/>
                  </a:ext>
                </a:extLst>
              </a:tr>
            </a:tbl>
          </a:graphicData>
        </a:graphic>
      </p:graphicFrame>
    </p:spTree>
    <p:extLst>
      <p:ext uri="{BB962C8B-B14F-4D97-AF65-F5344CB8AC3E}">
        <p14:creationId xmlns:p14="http://schemas.microsoft.com/office/powerpoint/2010/main" val="266939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fused Teacher Vector Images (over 210)">
            <a:extLst>
              <a:ext uri="{FF2B5EF4-FFF2-40B4-BE49-F238E27FC236}">
                <a16:creationId xmlns:a16="http://schemas.microsoft.com/office/drawing/2014/main" id="{8C52F72A-ACED-4023-382C-C13E6DF36FF8}"/>
              </a:ext>
            </a:extLst>
          </p:cNvPr>
          <p:cNvPicPr>
            <a:picLocks noChangeAspect="1"/>
          </p:cNvPicPr>
          <p:nvPr/>
        </p:nvPicPr>
        <p:blipFill>
          <a:blip r:embed="rId3"/>
          <a:stretch>
            <a:fillRect/>
          </a:stretch>
        </p:blipFill>
        <p:spPr>
          <a:xfrm>
            <a:off x="9983616" y="1641132"/>
            <a:ext cx="2089578" cy="3205033"/>
          </a:xfrm>
          <a:prstGeom prst="rect">
            <a:avLst/>
          </a:prstGeom>
        </p:spPr>
      </p:pic>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4"/>
          <a:stretch>
            <a:fillRect/>
          </a:stretch>
        </p:blipFill>
        <p:spPr>
          <a:xfrm>
            <a:off x="9447171" y="5776081"/>
            <a:ext cx="2743200" cy="1085850"/>
          </a:xfrm>
          <a:prstGeom prst="rect">
            <a:avLst/>
          </a:prstGeom>
        </p:spPr>
      </p:pic>
      <p:sp>
        <p:nvSpPr>
          <p:cNvPr id="4" name="TextBox 3">
            <a:extLst>
              <a:ext uri="{FF2B5EF4-FFF2-40B4-BE49-F238E27FC236}">
                <a16:creationId xmlns:a16="http://schemas.microsoft.com/office/drawing/2014/main" id="{494A37C5-10F8-84CD-8AD4-B1EB7E88DE6B}"/>
              </a:ext>
            </a:extLst>
          </p:cNvPr>
          <p:cNvSpPr txBox="1"/>
          <p:nvPr/>
        </p:nvSpPr>
        <p:spPr>
          <a:xfrm>
            <a:off x="-2380" y="186697"/>
            <a:ext cx="12202871"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ea typeface="Calibri"/>
                <a:cs typeface="Calibri"/>
              </a:rPr>
              <a:t>What do I do if I have a concern?- Who? How? When? </a:t>
            </a:r>
          </a:p>
          <a:p>
            <a:endParaRPr lang="en-US" sz="3200" b="1" dirty="0">
              <a:solidFill>
                <a:srgbClr val="0070C0"/>
              </a:solidFill>
              <a:ea typeface="+mn-lt"/>
              <a:cs typeface="+mn-lt"/>
            </a:endParaRPr>
          </a:p>
          <a:p>
            <a:r>
              <a:rPr lang="en-US" sz="2200" dirty="0">
                <a:solidFill>
                  <a:srgbClr val="000000"/>
                </a:solidFill>
                <a:ea typeface="+mn-lt"/>
                <a:cs typeface="+mn-lt"/>
              </a:rPr>
              <a:t>If you have a concern about a child or young person in your class, whether it academic, </a:t>
            </a:r>
            <a:r>
              <a:rPr lang="en-US" sz="2200" dirty="0" err="1">
                <a:solidFill>
                  <a:srgbClr val="000000"/>
                </a:solidFill>
                <a:ea typeface="+mn-lt"/>
                <a:cs typeface="+mn-lt"/>
              </a:rPr>
              <a:t>behavioural</a:t>
            </a:r>
            <a:r>
              <a:rPr lang="en-US" sz="2200" dirty="0">
                <a:solidFill>
                  <a:srgbClr val="000000"/>
                </a:solidFill>
                <a:ea typeface="+mn-lt"/>
                <a:cs typeface="+mn-lt"/>
              </a:rPr>
              <a:t> or socially you need to talk to the SENCO, </a:t>
            </a:r>
            <a:r>
              <a:rPr lang="en-US" sz="2200" dirty="0">
                <a:solidFill>
                  <a:srgbClr val="000000"/>
                </a:solidFill>
                <a:highlight>
                  <a:srgbClr val="FFFF00"/>
                </a:highlight>
                <a:ea typeface="+mn-lt"/>
                <a:cs typeface="+mn-lt"/>
              </a:rPr>
              <a:t>(insert name).</a:t>
            </a:r>
            <a:endParaRPr lang="en-US" sz="2200">
              <a:solidFill>
                <a:srgbClr val="4472C4"/>
              </a:solidFill>
              <a:highlight>
                <a:srgbClr val="FFFF00"/>
              </a:highlight>
              <a:ea typeface="+mn-lt"/>
              <a:cs typeface="+mn-lt"/>
            </a:endParaRPr>
          </a:p>
          <a:p>
            <a:endParaRPr lang="en-US" sz="2200" dirty="0">
              <a:ea typeface="+mn-lt"/>
              <a:cs typeface="+mn-lt"/>
            </a:endParaRPr>
          </a:p>
          <a:p>
            <a:r>
              <a:rPr lang="en-US" sz="2200" dirty="0">
                <a:ea typeface="+mn-lt"/>
                <a:cs typeface="+mn-lt"/>
              </a:rPr>
              <a:t>Before seeking advice from the SENCO, it would be valuable if you have: </a:t>
            </a:r>
          </a:p>
          <a:p>
            <a:endParaRPr lang="en-US" sz="2200" dirty="0">
              <a:ea typeface="+mn-lt"/>
              <a:cs typeface="+mn-lt"/>
            </a:endParaRPr>
          </a:p>
          <a:p>
            <a:r>
              <a:rPr lang="en-US" sz="2200" dirty="0">
                <a:ea typeface="+mn-lt"/>
                <a:cs typeface="+mn-lt"/>
              </a:rPr>
              <a:t>• Observed the learner and noted any patterns or triggers </a:t>
            </a:r>
          </a:p>
          <a:p>
            <a:r>
              <a:rPr lang="en-US" sz="2200" dirty="0">
                <a:ea typeface="+mn-lt"/>
                <a:cs typeface="+mn-lt"/>
              </a:rPr>
              <a:t>• An awareness of the learner’s strengths, interests, and difficulties </a:t>
            </a:r>
          </a:p>
          <a:p>
            <a:r>
              <a:rPr lang="en-US" sz="2200" dirty="0">
                <a:ea typeface="+mn-lt"/>
                <a:cs typeface="+mn-lt"/>
              </a:rPr>
              <a:t>• Spoken with the child’s family and the child </a:t>
            </a:r>
          </a:p>
          <a:p>
            <a:r>
              <a:rPr lang="en-US" sz="2200" dirty="0">
                <a:ea typeface="+mn-lt"/>
                <a:cs typeface="+mn-lt"/>
              </a:rPr>
              <a:t>• Put adjustments and/or additional support in place, and recorded these and their impact </a:t>
            </a:r>
          </a:p>
          <a:p>
            <a:r>
              <a:rPr lang="en-US" sz="2200" dirty="0">
                <a:ea typeface="+mn-lt"/>
                <a:cs typeface="+mn-lt"/>
              </a:rPr>
              <a:t>• Trialed incremental changes and reviewed progress </a:t>
            </a:r>
          </a:p>
          <a:p>
            <a:endParaRPr lang="en-US" sz="2200" dirty="0">
              <a:ea typeface="Calibri" panose="020F0502020204030204"/>
              <a:cs typeface="Calibri" panose="020F0502020204030204"/>
            </a:endParaRPr>
          </a:p>
          <a:p>
            <a:r>
              <a:rPr lang="en-US" sz="2200" dirty="0">
                <a:ea typeface="Calibri" panose="020F0502020204030204"/>
                <a:cs typeface="Calibri" panose="020F0502020204030204"/>
              </a:rPr>
              <a:t>When logging concerns with your SENCO you should:  </a:t>
            </a:r>
          </a:p>
          <a:p>
            <a:endParaRPr lang="en-US" sz="2200" dirty="0">
              <a:ea typeface="Calibri" panose="020F0502020204030204"/>
              <a:cs typeface="Calibri" panose="020F0502020204030204"/>
            </a:endParaRPr>
          </a:p>
          <a:p>
            <a:r>
              <a:rPr lang="en-US" sz="2200" dirty="0">
                <a:highlight>
                  <a:srgbClr val="FFFF00"/>
                </a:highlight>
                <a:ea typeface="Calibri" panose="020F0502020204030204"/>
                <a:cs typeface="Calibri" panose="020F0502020204030204"/>
              </a:rPr>
              <a:t>(outline school's procedures to highlight how to raise concerns for all staff)</a:t>
            </a:r>
            <a:endParaRPr lang="en-US" sz="2200" dirty="0">
              <a:ea typeface="Calibri" panose="020F0502020204030204"/>
              <a:cs typeface="Calibri" panose="020F0502020204030204"/>
            </a:endParaRPr>
          </a:p>
          <a:p>
            <a:endParaRPr lang="en-US" sz="2000" dirty="0">
              <a:ea typeface="Calibri" panose="020F0502020204030204"/>
              <a:cs typeface="Calibri" panose="020F0502020204030204"/>
            </a:endParaRPr>
          </a:p>
        </p:txBody>
      </p:sp>
    </p:spTree>
    <p:extLst>
      <p:ext uri="{BB962C8B-B14F-4D97-AF65-F5344CB8AC3E}">
        <p14:creationId xmlns:p14="http://schemas.microsoft.com/office/powerpoint/2010/main" val="227564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478063" y="5776081"/>
            <a:ext cx="2743200" cy="1085850"/>
          </a:xfrm>
          <a:prstGeom prst="rect">
            <a:avLst/>
          </a:prstGeom>
        </p:spPr>
      </p:pic>
      <p:sp>
        <p:nvSpPr>
          <p:cNvPr id="4" name="TextBox 3">
            <a:extLst>
              <a:ext uri="{FF2B5EF4-FFF2-40B4-BE49-F238E27FC236}">
                <a16:creationId xmlns:a16="http://schemas.microsoft.com/office/drawing/2014/main" id="{19564014-7261-3A11-763E-35AA97FAD5F9}"/>
              </a:ext>
            </a:extLst>
          </p:cNvPr>
          <p:cNvSpPr txBox="1"/>
          <p:nvPr/>
        </p:nvSpPr>
        <p:spPr>
          <a:xfrm>
            <a:off x="277435" y="338117"/>
            <a:ext cx="62636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dirty="0">
                <a:solidFill>
                  <a:srgbClr val="0070C0"/>
                </a:solidFill>
                <a:latin typeface="Calibri"/>
                <a:ea typeface="Calibri"/>
                <a:cs typeface="Calibri"/>
              </a:rPr>
              <a:t>Understanding </a:t>
            </a:r>
            <a:r>
              <a:rPr lang="en-US" sz="3200" b="1" dirty="0">
                <a:solidFill>
                  <a:srgbClr val="0070C0"/>
                </a:solidFill>
                <a:latin typeface="Calibri"/>
                <a:ea typeface="Calibri"/>
                <a:cs typeface="Calibri"/>
              </a:rPr>
              <a:t>the processes</a:t>
            </a:r>
            <a:r>
              <a:rPr lang="en-US" sz="3200" b="1" i="0" u="none" strike="noStrike" baseline="0" dirty="0">
                <a:solidFill>
                  <a:srgbClr val="0070C0"/>
                </a:solidFill>
                <a:latin typeface="Calibri"/>
                <a:ea typeface="Calibri"/>
                <a:cs typeface="Calibri"/>
              </a:rPr>
              <a:t>:</a:t>
            </a:r>
            <a:r>
              <a:rPr lang="en-US" sz="3200" b="1" dirty="0">
                <a:solidFill>
                  <a:srgbClr val="0070C0"/>
                </a:solidFill>
                <a:latin typeface="Calibri"/>
                <a:ea typeface="Calibri"/>
                <a:cs typeface="Calibri"/>
              </a:rPr>
              <a:t> </a:t>
            </a:r>
          </a:p>
          <a:p>
            <a:r>
              <a:rPr lang="en-US" sz="3200" b="1" i="0" u="none" strike="noStrike" baseline="0" dirty="0">
                <a:solidFill>
                  <a:srgbClr val="0070C0"/>
                </a:solidFill>
                <a:latin typeface="Calibri"/>
                <a:ea typeface="Calibri"/>
                <a:cs typeface="Calibri"/>
              </a:rPr>
              <a:t>The </a:t>
            </a:r>
            <a:r>
              <a:rPr lang="en-US" sz="3200" b="1" dirty="0">
                <a:solidFill>
                  <a:srgbClr val="0070C0"/>
                </a:solidFill>
                <a:latin typeface="Calibri"/>
                <a:ea typeface="Calibri"/>
                <a:cs typeface="Calibri"/>
              </a:rPr>
              <a:t>Graduated</a:t>
            </a:r>
            <a:r>
              <a:rPr lang="en-US" sz="3200" b="1" i="0" u="none" strike="noStrike" baseline="0" dirty="0">
                <a:solidFill>
                  <a:srgbClr val="0070C0"/>
                </a:solidFill>
                <a:latin typeface="Calibri"/>
                <a:ea typeface="Calibri"/>
                <a:cs typeface="Calibri"/>
              </a:rPr>
              <a:t> </a:t>
            </a:r>
            <a:r>
              <a:rPr lang="en-US" sz="3200" b="1" dirty="0">
                <a:solidFill>
                  <a:srgbClr val="0070C0"/>
                </a:solidFill>
                <a:latin typeface="Calibri"/>
                <a:ea typeface="Calibri"/>
                <a:cs typeface="Calibri"/>
              </a:rPr>
              <a:t>Approach</a:t>
            </a:r>
            <a:r>
              <a:rPr lang="en-US" sz="3200" b="1" i="0" u="none" strike="noStrike" baseline="0" dirty="0">
                <a:solidFill>
                  <a:srgbClr val="0070C0"/>
                </a:solidFill>
                <a:latin typeface="Calibri"/>
                <a:ea typeface="Calibri"/>
                <a:cs typeface="Calibri"/>
              </a:rPr>
              <a:t> </a:t>
            </a:r>
            <a:endParaRPr lang="en-US" sz="3200" b="1">
              <a:solidFill>
                <a:srgbClr val="0070C0"/>
              </a:solidFill>
              <a:ea typeface="Calibri"/>
              <a:cs typeface="Calibri"/>
            </a:endParaRPr>
          </a:p>
        </p:txBody>
      </p:sp>
      <p:sp>
        <p:nvSpPr>
          <p:cNvPr id="5" name="TextBox 4">
            <a:extLst>
              <a:ext uri="{FF2B5EF4-FFF2-40B4-BE49-F238E27FC236}">
                <a16:creationId xmlns:a16="http://schemas.microsoft.com/office/drawing/2014/main" id="{0EA8E35C-0EC0-C70F-B127-8B72B7B84547}"/>
              </a:ext>
            </a:extLst>
          </p:cNvPr>
          <p:cNvSpPr txBox="1"/>
          <p:nvPr/>
        </p:nvSpPr>
        <p:spPr>
          <a:xfrm>
            <a:off x="3383004" y="3432638"/>
            <a:ext cx="8812803" cy="22621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solidFill>
                  <a:srgbClr val="333333"/>
                </a:solidFill>
                <a:ea typeface="+mn-lt"/>
                <a:cs typeface="+mn-lt"/>
              </a:rPr>
              <a:t>The Graduated Approach is the system we use to assess the needs of children, and then provide appropriate support.</a:t>
            </a:r>
            <a:endParaRPr lang="en-US">
              <a:solidFill>
                <a:srgbClr val="000000"/>
              </a:solidFill>
              <a:ea typeface="+mn-lt"/>
              <a:cs typeface="+mn-lt"/>
            </a:endParaRPr>
          </a:p>
          <a:p>
            <a:pPr marL="342900" indent="-342900">
              <a:buFont typeface="Arial"/>
              <a:buChar char="•"/>
            </a:pPr>
            <a:endParaRPr lang="en-US" sz="2200" dirty="0">
              <a:solidFill>
                <a:srgbClr val="333333"/>
              </a:solidFill>
              <a:ea typeface="+mn-lt"/>
              <a:cs typeface="+mn-lt"/>
            </a:endParaRPr>
          </a:p>
          <a:p>
            <a:pPr marL="342900" indent="-342900">
              <a:buFont typeface="Arial"/>
              <a:buChar char="•"/>
            </a:pPr>
            <a:r>
              <a:rPr lang="en-US" sz="2200" dirty="0">
                <a:solidFill>
                  <a:srgbClr val="333333"/>
                </a:solidFill>
                <a:ea typeface="+mn-lt"/>
                <a:cs typeface="+mn-lt"/>
              </a:rPr>
              <a:t>The system follows four stages, often referred to as a 'cycle'.</a:t>
            </a:r>
            <a:endParaRPr lang="en-US" sz="1100" dirty="0">
              <a:solidFill>
                <a:srgbClr val="333333"/>
              </a:solidFill>
              <a:cs typeface="Calibri" panose="020F0502020204030204"/>
            </a:endParaRPr>
          </a:p>
          <a:p>
            <a:pPr marL="342900" indent="-342900">
              <a:buFont typeface="Arial"/>
              <a:buChar char="•"/>
            </a:pPr>
            <a:endParaRPr lang="en-US" sz="1100" dirty="0">
              <a:solidFill>
                <a:srgbClr val="333333"/>
              </a:solidFill>
              <a:ea typeface="+mn-lt"/>
              <a:cs typeface="+mn-lt"/>
            </a:endParaRPr>
          </a:p>
          <a:p>
            <a:pPr marL="342900" indent="-342900">
              <a:buFont typeface="Arial"/>
              <a:buChar char="•"/>
            </a:pPr>
            <a:r>
              <a:rPr lang="en-US" sz="2200" dirty="0">
                <a:ea typeface="+mn-lt"/>
                <a:cs typeface="+mn-lt"/>
                <a:hlinkClick r:id="rId4"/>
              </a:rPr>
              <a:t>Understanding the Graduated Approach (youtube.com)</a:t>
            </a:r>
            <a:r>
              <a:rPr lang="en-US" sz="2200" dirty="0">
                <a:ea typeface="+mn-lt"/>
                <a:cs typeface="+mn-lt"/>
              </a:rPr>
              <a:t> (1m23sec video)</a:t>
            </a:r>
          </a:p>
          <a:p>
            <a:pPr marL="342900" indent="-342900">
              <a:buFont typeface="Arial"/>
              <a:buChar char="•"/>
            </a:pPr>
            <a:endParaRPr lang="en-US" sz="2000" dirty="0">
              <a:ea typeface="Calibri"/>
              <a:cs typeface="Calibri"/>
            </a:endParaRPr>
          </a:p>
        </p:txBody>
      </p:sp>
      <p:pic>
        <p:nvPicPr>
          <p:cNvPr id="8" name="Picture 7" descr="Climb The Stairs of Success With The Help &amp; Support of Your Mentor | by  Arty Kakreja | Medium">
            <a:extLst>
              <a:ext uri="{FF2B5EF4-FFF2-40B4-BE49-F238E27FC236}">
                <a16:creationId xmlns:a16="http://schemas.microsoft.com/office/drawing/2014/main" id="{C0131A30-BF25-E216-7839-395CD9819B86}"/>
              </a:ext>
            </a:extLst>
          </p:cNvPr>
          <p:cNvPicPr>
            <a:picLocks noChangeAspect="1"/>
          </p:cNvPicPr>
          <p:nvPr/>
        </p:nvPicPr>
        <p:blipFill rotWithShape="1">
          <a:blip r:embed="rId5"/>
          <a:srcRect l="6926" t="25338" r="5187" b="4054"/>
          <a:stretch/>
        </p:blipFill>
        <p:spPr>
          <a:xfrm>
            <a:off x="9294152" y="868530"/>
            <a:ext cx="2556771" cy="2069763"/>
          </a:xfrm>
          <a:prstGeom prst="rect">
            <a:avLst/>
          </a:prstGeom>
        </p:spPr>
      </p:pic>
      <p:pic>
        <p:nvPicPr>
          <p:cNvPr id="9" name="Picture 8" descr="Fillable Online Assess-Plan-Do- Review Cycle Guide for Schools - DSPL3 ...">
            <a:extLst>
              <a:ext uri="{FF2B5EF4-FFF2-40B4-BE49-F238E27FC236}">
                <a16:creationId xmlns:a16="http://schemas.microsoft.com/office/drawing/2014/main" id="{B1B4420C-6823-221F-C3C8-9896A93368C9}"/>
              </a:ext>
            </a:extLst>
          </p:cNvPr>
          <p:cNvPicPr>
            <a:picLocks noChangeAspect="1"/>
          </p:cNvPicPr>
          <p:nvPr/>
        </p:nvPicPr>
        <p:blipFill rotWithShape="1">
          <a:blip r:embed="rId6"/>
          <a:srcRect l="4565" t="5582" r="7512" b="9603"/>
          <a:stretch/>
        </p:blipFill>
        <p:spPr>
          <a:xfrm>
            <a:off x="1596" y="2935967"/>
            <a:ext cx="3222080" cy="2754998"/>
          </a:xfrm>
          <a:prstGeom prst="rect">
            <a:avLst/>
          </a:prstGeom>
        </p:spPr>
      </p:pic>
      <p:sp>
        <p:nvSpPr>
          <p:cNvPr id="11" name="TextBox 10">
            <a:extLst>
              <a:ext uri="{FF2B5EF4-FFF2-40B4-BE49-F238E27FC236}">
                <a16:creationId xmlns:a16="http://schemas.microsoft.com/office/drawing/2014/main" id="{89886619-4122-6054-844A-E53195E8E6EF}"/>
              </a:ext>
            </a:extLst>
          </p:cNvPr>
          <p:cNvSpPr txBox="1"/>
          <p:nvPr/>
        </p:nvSpPr>
        <p:spPr>
          <a:xfrm>
            <a:off x="278027" y="1590932"/>
            <a:ext cx="97154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cs typeface="Calibri"/>
              </a:rPr>
              <a:t>Where a pupil is identified as having SEND, our job is to take action to remove barriers to learning and put effective special educational provision in place. </a:t>
            </a:r>
            <a:endParaRPr lang="en-US" dirty="0"/>
          </a:p>
        </p:txBody>
      </p:sp>
    </p:spTree>
    <p:extLst>
      <p:ext uri="{BB962C8B-B14F-4D97-AF65-F5344CB8AC3E}">
        <p14:creationId xmlns:p14="http://schemas.microsoft.com/office/powerpoint/2010/main" val="96900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family&#10;&#10;Description automatically generated">
            <a:extLst>
              <a:ext uri="{FF2B5EF4-FFF2-40B4-BE49-F238E27FC236}">
                <a16:creationId xmlns:a16="http://schemas.microsoft.com/office/drawing/2014/main" id="{35751C45-A22C-5420-F67D-C628209F8246}"/>
              </a:ext>
            </a:extLst>
          </p:cNvPr>
          <p:cNvPicPr>
            <a:picLocks noChangeAspect="1"/>
          </p:cNvPicPr>
          <p:nvPr/>
        </p:nvPicPr>
        <p:blipFill rotWithShape="1">
          <a:blip r:embed="rId3"/>
          <a:srcRect t="1590" b="2168"/>
          <a:stretch/>
        </p:blipFill>
        <p:spPr>
          <a:xfrm>
            <a:off x="932901" y="-595"/>
            <a:ext cx="10319683" cy="6863321"/>
          </a:xfrm>
          <a:prstGeom prst="rect">
            <a:avLst/>
          </a:prstGeom>
        </p:spPr>
      </p:pic>
    </p:spTree>
    <p:extLst>
      <p:ext uri="{BB962C8B-B14F-4D97-AF65-F5344CB8AC3E}">
        <p14:creationId xmlns:p14="http://schemas.microsoft.com/office/powerpoint/2010/main" val="380423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261380" y="5775762"/>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5" name="TextBox 4">
            <a:extLst>
              <a:ext uri="{FF2B5EF4-FFF2-40B4-BE49-F238E27FC236}">
                <a16:creationId xmlns:a16="http://schemas.microsoft.com/office/drawing/2014/main" id="{D3370A3A-B057-746F-F720-11CD5EE90DC3}"/>
              </a:ext>
            </a:extLst>
          </p:cNvPr>
          <p:cNvSpPr txBox="1"/>
          <p:nvPr/>
        </p:nvSpPr>
        <p:spPr>
          <a:xfrm>
            <a:off x="189329" y="3214"/>
            <a:ext cx="11818475"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solidFill>
                <a:cs typeface="Calibri"/>
              </a:rPr>
              <a:t>Assess</a:t>
            </a:r>
            <a:r>
              <a:rPr lang="en-US" sz="4000" b="1" dirty="0">
                <a:solidFill>
                  <a:schemeClr val="accent1"/>
                </a:solidFill>
                <a:ea typeface="+mn-lt"/>
                <a:cs typeface="+mn-lt"/>
              </a:rPr>
              <a:t> </a:t>
            </a:r>
          </a:p>
          <a:p>
            <a:pPr marL="285750" indent="-285750">
              <a:buFont typeface="Arial"/>
              <a:buChar char="•"/>
            </a:pPr>
            <a:r>
              <a:rPr lang="en-US" sz="2200" dirty="0">
                <a:ea typeface="+mn-lt"/>
                <a:cs typeface="+mn-lt"/>
              </a:rPr>
              <a:t>The teacher, working with the SENCO, should carry out a clear analysis of the pupil’s needs which should draw on:</a:t>
            </a: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285750" indent="-285750">
              <a:buFont typeface="Arial"/>
              <a:buChar char="•"/>
            </a:pPr>
            <a:endParaRPr lang="en-US" sz="2200" dirty="0">
              <a:ea typeface="+mn-lt"/>
              <a:cs typeface="+mn-lt"/>
            </a:endParaRPr>
          </a:p>
          <a:p>
            <a:pPr marL="742950" lvl="1" indent="-285750">
              <a:buFont typeface="Courier New"/>
              <a:buChar char="o"/>
            </a:pPr>
            <a:endParaRPr lang="en-US" sz="2200">
              <a:ea typeface="Calibri"/>
              <a:cs typeface="Calibri"/>
            </a:endParaRPr>
          </a:p>
        </p:txBody>
      </p:sp>
      <p:pic>
        <p:nvPicPr>
          <p:cNvPr id="4" name="Picture 3" descr="13,824 Clip Art Teacher Students ...">
            <a:extLst>
              <a:ext uri="{FF2B5EF4-FFF2-40B4-BE49-F238E27FC236}">
                <a16:creationId xmlns:a16="http://schemas.microsoft.com/office/drawing/2014/main" id="{3527C311-73E9-1A41-1D10-9F1D8FF79E46}"/>
              </a:ext>
            </a:extLst>
          </p:cNvPr>
          <p:cNvPicPr>
            <a:picLocks noChangeAspect="1"/>
          </p:cNvPicPr>
          <p:nvPr/>
        </p:nvPicPr>
        <p:blipFill>
          <a:blip r:embed="rId4"/>
          <a:stretch>
            <a:fillRect/>
          </a:stretch>
        </p:blipFill>
        <p:spPr>
          <a:xfrm>
            <a:off x="8562495" y="2764041"/>
            <a:ext cx="3336387" cy="2469871"/>
          </a:xfrm>
          <a:prstGeom prst="rect">
            <a:avLst/>
          </a:prstGeom>
        </p:spPr>
      </p:pic>
      <p:graphicFrame>
        <p:nvGraphicFramePr>
          <p:cNvPr id="6" name="Table 5">
            <a:extLst>
              <a:ext uri="{FF2B5EF4-FFF2-40B4-BE49-F238E27FC236}">
                <a16:creationId xmlns:a16="http://schemas.microsoft.com/office/drawing/2014/main" id="{3A8A21DC-E1D7-A094-9D9A-A640FBD74EBB}"/>
              </a:ext>
            </a:extLst>
          </p:cNvPr>
          <p:cNvGraphicFramePr>
            <a:graphicFrameLocks noGrp="1"/>
          </p:cNvGraphicFramePr>
          <p:nvPr>
            <p:extLst>
              <p:ext uri="{D42A27DB-BD31-4B8C-83A1-F6EECF244321}">
                <p14:modId xmlns:p14="http://schemas.microsoft.com/office/powerpoint/2010/main" val="2508246535"/>
              </p:ext>
            </p:extLst>
          </p:nvPr>
        </p:nvGraphicFramePr>
        <p:xfrm>
          <a:off x="351396" y="1327597"/>
          <a:ext cx="7955279" cy="5334000"/>
        </p:xfrm>
        <a:graphic>
          <a:graphicData uri="http://schemas.openxmlformats.org/drawingml/2006/table">
            <a:tbl>
              <a:tblPr firstRow="1" bandRow="1">
                <a:tableStyleId>{5C22544A-7EE6-4342-B048-85BDC9FD1C3A}</a:tableStyleId>
              </a:tblPr>
              <a:tblGrid>
                <a:gridCol w="7955279">
                  <a:extLst>
                    <a:ext uri="{9D8B030D-6E8A-4147-A177-3AD203B41FA5}">
                      <a16:colId xmlns:a16="http://schemas.microsoft.com/office/drawing/2014/main" val="3714278484"/>
                    </a:ext>
                  </a:extLst>
                </a:gridCol>
              </a:tblGrid>
              <a:tr h="370840">
                <a:tc>
                  <a:txBody>
                    <a:bodyPr/>
                    <a:lstStyle/>
                    <a:p>
                      <a:pPr marL="342900" lvl="0" indent="-342900">
                        <a:buFont typeface="Arial"/>
                        <a:buChar char="•"/>
                      </a:pPr>
                      <a:r>
                        <a:rPr lang="en-US" sz="2200" b="0" i="0" u="none" strike="noStrike" noProof="0" dirty="0">
                          <a:solidFill>
                            <a:srgbClr val="000000"/>
                          </a:solidFill>
                          <a:latin typeface="Calibri"/>
                        </a:rPr>
                        <a:t>the teacher’s assessment and experience of the pupil</a:t>
                      </a:r>
                    </a:p>
                    <a:p>
                      <a:pPr marL="342900" lvl="0" indent="-342900">
                        <a:buFont typeface="Arial"/>
                        <a:buChar char="•"/>
                      </a:pPr>
                      <a:endParaRPr lang="en-US" sz="2200" b="0" i="0" u="none" strike="noStrike" noProof="0" dirty="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129770560"/>
                  </a:ext>
                </a:extLst>
              </a:tr>
              <a:tr h="370840">
                <a:tc>
                  <a:txBody>
                    <a:bodyPr/>
                    <a:lstStyle/>
                    <a:p>
                      <a:pPr marL="342900" lvl="0" indent="-342900">
                        <a:buFont typeface="Arial"/>
                        <a:buChar char="•"/>
                      </a:pPr>
                      <a:r>
                        <a:rPr lang="en-US" sz="2200" b="0" i="0" u="none" strike="noStrike" noProof="0" dirty="0">
                          <a:solidFill>
                            <a:srgbClr val="000000"/>
                          </a:solidFill>
                          <a:latin typeface="Calibri"/>
                        </a:rPr>
                        <a:t>their previous progress and attainment</a:t>
                      </a:r>
                    </a:p>
                    <a:p>
                      <a:pPr marL="342900" lvl="0" indent="-342900">
                        <a:buFont typeface="Arial"/>
                        <a:buChar char="•"/>
                      </a:pPr>
                      <a:endParaRPr lang="en-US" sz="2200" b="0" i="0" u="none" strike="noStrike" noProof="0" dirty="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49528285"/>
                  </a:ext>
                </a:extLst>
              </a:tr>
              <a:tr h="370840">
                <a:tc>
                  <a:txBody>
                    <a:bodyPr/>
                    <a:lstStyle/>
                    <a:p>
                      <a:pPr marL="342900" lvl="0" indent="-342900">
                        <a:buFont typeface="Arial"/>
                        <a:buChar char="•"/>
                      </a:pPr>
                      <a:r>
                        <a:rPr lang="en-US" sz="2200" b="0" i="0" u="none" strike="noStrike" noProof="0" dirty="0">
                          <a:solidFill>
                            <a:srgbClr val="000000"/>
                          </a:solidFill>
                          <a:latin typeface="Calibri"/>
                        </a:rPr>
                        <a:t>their </a:t>
                      </a:r>
                      <a:r>
                        <a:rPr lang="en-US" sz="2200" b="0" i="0" u="none" strike="noStrike" noProof="0" err="1">
                          <a:solidFill>
                            <a:srgbClr val="000000"/>
                          </a:solidFill>
                          <a:latin typeface="Calibri"/>
                        </a:rPr>
                        <a:t>behaviour</a:t>
                      </a:r>
                      <a:r>
                        <a:rPr lang="en-US" sz="2200" b="0" i="0" u="none" strike="noStrike" noProof="0" dirty="0">
                          <a:solidFill>
                            <a:srgbClr val="000000"/>
                          </a:solidFill>
                          <a:latin typeface="Calibri"/>
                        </a:rPr>
                        <a:t>, learning, social and emotional difficulties</a:t>
                      </a:r>
                    </a:p>
                    <a:p>
                      <a:pPr marL="342900" lvl="0" indent="-342900">
                        <a:buFont typeface="Arial"/>
                        <a:buChar char="•"/>
                      </a:pPr>
                      <a:endParaRPr lang="en-US" sz="2200" b="0" i="0" u="none" strike="noStrike" noProof="0" dirty="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1774811936"/>
                  </a:ext>
                </a:extLst>
              </a:tr>
              <a:tr h="370840">
                <a:tc>
                  <a:txBody>
                    <a:bodyPr/>
                    <a:lstStyle/>
                    <a:p>
                      <a:pPr marL="342900" lvl="0" indent="-342900">
                        <a:buFont typeface="Arial"/>
                        <a:buChar char="•"/>
                      </a:pPr>
                      <a:r>
                        <a:rPr lang="en-US" sz="2200" b="0" i="0" u="none" strike="noStrike" noProof="0" dirty="0">
                          <a:solidFill>
                            <a:srgbClr val="000000"/>
                          </a:solidFill>
                          <a:latin typeface="Calibri"/>
                        </a:rPr>
                        <a:t>development in comparison to their peers and age-related  expectations </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68790337"/>
                  </a:ext>
                </a:extLst>
              </a:tr>
              <a:tr h="370840">
                <a:tc>
                  <a:txBody>
                    <a:bodyPr/>
                    <a:lstStyle/>
                    <a:p>
                      <a:pPr marL="342900" lvl="0" indent="-342900">
                        <a:buFont typeface="Arial"/>
                        <a:buChar char="•"/>
                      </a:pPr>
                      <a:r>
                        <a:rPr lang="en-US" sz="2200" b="0" i="0" u="none" strike="noStrike" noProof="0" dirty="0">
                          <a:solidFill>
                            <a:srgbClr val="000000"/>
                          </a:solidFill>
                          <a:latin typeface="Calibri"/>
                        </a:rPr>
                        <a:t>the views and experience of parents and other staff</a:t>
                      </a:r>
                    </a:p>
                    <a:p>
                      <a:pPr marL="342900" lvl="0" indent="-342900">
                        <a:buFont typeface="Arial"/>
                        <a:buChar char="•"/>
                      </a:pPr>
                      <a:endParaRPr lang="en-US" sz="2200" b="0" i="0" u="none" strike="noStrike" noProof="0" dirty="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72941740"/>
                  </a:ext>
                </a:extLst>
              </a:tr>
              <a:tr h="370840">
                <a:tc>
                  <a:txBody>
                    <a:bodyPr/>
                    <a:lstStyle/>
                    <a:p>
                      <a:pPr marL="342900" lvl="0" indent="-342900">
                        <a:buFont typeface="Arial"/>
                        <a:buChar char="•"/>
                      </a:pPr>
                      <a:r>
                        <a:rPr lang="en-US" sz="2200" b="0" i="0" u="none" strike="noStrike" noProof="0" dirty="0">
                          <a:solidFill>
                            <a:srgbClr val="000000"/>
                          </a:solidFill>
                          <a:latin typeface="Calibri"/>
                        </a:rPr>
                        <a:t>the pupil’s own views</a:t>
                      </a:r>
                    </a:p>
                    <a:p>
                      <a:pPr marL="342900" lvl="0" indent="-342900">
                        <a:buFont typeface="Arial"/>
                        <a:buChar char="•"/>
                      </a:pPr>
                      <a:endParaRPr lang="en-US" sz="2200" b="0" i="0" u="none" strike="noStrike" noProof="0" dirty="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11424950"/>
                  </a:ext>
                </a:extLst>
              </a:tr>
              <a:tr h="370839">
                <a:tc>
                  <a:txBody>
                    <a:bodyPr/>
                    <a:lstStyle/>
                    <a:p>
                      <a:pPr marL="342900" lvl="0" indent="-342900">
                        <a:buFont typeface="Arial"/>
                        <a:buChar char="•"/>
                      </a:pPr>
                      <a:r>
                        <a:rPr lang="en-US" sz="2200" b="0" i="0" u="none" strike="noStrike" noProof="0" dirty="0">
                          <a:solidFill>
                            <a:srgbClr val="000000"/>
                          </a:solidFill>
                          <a:latin typeface="Calibri"/>
                        </a:rPr>
                        <a:t>advice from external support services, if relevant</a:t>
                      </a:r>
                    </a:p>
                    <a:p>
                      <a:pPr marL="342900" lvl="0" indent="-342900">
                        <a:buFont typeface="Arial"/>
                        <a:buChar char="•"/>
                      </a:pPr>
                      <a:endParaRPr lang="en-US" sz="2200" b="0" i="0" u="none" strike="noStrike" noProof="0" dirty="0">
                        <a:solidFill>
                          <a:srgbClr val="00000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568095815"/>
                  </a:ext>
                </a:extLst>
              </a:tr>
            </a:tbl>
          </a:graphicData>
        </a:graphic>
      </p:graphicFrame>
    </p:spTree>
    <p:extLst>
      <p:ext uri="{BB962C8B-B14F-4D97-AF65-F5344CB8AC3E}">
        <p14:creationId xmlns:p14="http://schemas.microsoft.com/office/powerpoint/2010/main" val="289664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rotWithShape="1">
          <a:blip r:embed="rId3"/>
          <a:srcRect r="-376" b="11385"/>
          <a:stretch/>
        </p:blipFill>
        <p:spPr>
          <a:xfrm>
            <a:off x="9396075" y="5896259"/>
            <a:ext cx="2753514" cy="962224"/>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43277B2B-AFEE-874A-3BC3-9CB9595F2519}"/>
              </a:ext>
            </a:extLst>
          </p:cNvPr>
          <p:cNvSpPr txBox="1"/>
          <p:nvPr/>
        </p:nvSpPr>
        <p:spPr>
          <a:xfrm>
            <a:off x="117186" y="62984"/>
            <a:ext cx="117711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0070C0"/>
                </a:solidFill>
                <a:latin typeface="Calibri"/>
                <a:ea typeface="Calibri"/>
                <a:cs typeface="Calibri"/>
              </a:rPr>
              <a:t>Plan</a:t>
            </a:r>
            <a:endParaRPr lang="en-US" sz="4000" b="1" dirty="0">
              <a:solidFill>
                <a:srgbClr val="0070C0"/>
              </a:solidFill>
              <a:ea typeface="Calibri"/>
              <a:cs typeface="Calibri"/>
            </a:endParaRPr>
          </a:p>
        </p:txBody>
      </p:sp>
      <p:sp>
        <p:nvSpPr>
          <p:cNvPr id="5" name="TextBox 4">
            <a:extLst>
              <a:ext uri="{FF2B5EF4-FFF2-40B4-BE49-F238E27FC236}">
                <a16:creationId xmlns:a16="http://schemas.microsoft.com/office/drawing/2014/main" id="{ED751420-3A9B-8847-8832-D9399CA5FDCF}"/>
              </a:ext>
            </a:extLst>
          </p:cNvPr>
          <p:cNvSpPr txBox="1"/>
          <p:nvPr/>
        </p:nvSpPr>
        <p:spPr>
          <a:xfrm>
            <a:off x="116549" y="772988"/>
            <a:ext cx="9412696"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t>Where SEND Support is required, the teacher and SENCO will put together an </a:t>
            </a:r>
            <a:r>
              <a:rPr lang="en-US" sz="2200" err="1"/>
              <a:t>individualised</a:t>
            </a:r>
            <a:r>
              <a:rPr lang="en-US" sz="2200" dirty="0"/>
              <a:t> plan which in our school we call a </a:t>
            </a:r>
            <a:r>
              <a:rPr lang="en-US" sz="2200" dirty="0">
                <a:highlight>
                  <a:srgbClr val="FFFF00"/>
                </a:highlight>
              </a:rPr>
              <a:t>XXXXXXX.</a:t>
            </a:r>
            <a:endParaRPr lang="en-US" sz="2200">
              <a:highlight>
                <a:srgbClr val="FFFF00"/>
              </a:highlight>
              <a:ea typeface="Calibri"/>
              <a:cs typeface="Calibri"/>
            </a:endParaRPr>
          </a:p>
          <a:p>
            <a:endParaRPr lang="en-US" sz="2200" dirty="0">
              <a:cs typeface="Calibri"/>
            </a:endParaRPr>
          </a:p>
          <a:p>
            <a:r>
              <a:rPr lang="en-US" sz="2200" dirty="0"/>
              <a:t>The plan should outline: </a:t>
            </a:r>
            <a:r>
              <a:rPr lang="en-US" sz="2200" dirty="0">
                <a:highlight>
                  <a:srgbClr val="FFFF00"/>
                </a:highlight>
              </a:rPr>
              <a:t>(adapt where necessary to suit school's plans)</a:t>
            </a:r>
            <a:endParaRPr lang="en-US" sz="2200" dirty="0">
              <a:solidFill>
                <a:srgbClr val="000000"/>
              </a:solidFill>
              <a:highlight>
                <a:srgbClr val="FFFF00"/>
              </a:highlight>
              <a:ea typeface="Calibri"/>
              <a:cs typeface="Calibri"/>
            </a:endParaRPr>
          </a:p>
          <a:p>
            <a:endParaRPr lang="en-US" sz="2200" dirty="0">
              <a:highlight>
                <a:srgbClr val="FFFF00"/>
              </a:highlight>
              <a:ea typeface="+mn-lt"/>
              <a:cs typeface="+mn-lt"/>
            </a:endParaRPr>
          </a:p>
          <a:p>
            <a:endParaRPr lang="en-US" sz="2200" dirty="0">
              <a:highlight>
                <a:srgbClr val="FFFF00"/>
              </a:highlight>
              <a:ea typeface="+mn-lt"/>
              <a:cs typeface="+mn-lt"/>
            </a:endParaRPr>
          </a:p>
          <a:p>
            <a:endParaRPr lang="en-US" sz="2200" dirty="0">
              <a:ea typeface="Calibri"/>
              <a:cs typeface="Calibri"/>
            </a:endParaRPr>
          </a:p>
          <a:p>
            <a:endParaRPr lang="en-US" sz="2200" dirty="0">
              <a:ea typeface="+mn-lt"/>
              <a:cs typeface="+mn-lt"/>
            </a:endParaRPr>
          </a:p>
          <a:p>
            <a:endParaRPr lang="en-US" sz="2200" dirty="0">
              <a:ea typeface="+mn-lt"/>
              <a:cs typeface="+mn-lt"/>
            </a:endParaRPr>
          </a:p>
          <a:p>
            <a:endParaRPr lang="en-US" sz="2200" dirty="0">
              <a:ea typeface="+mn-lt"/>
              <a:cs typeface="+mn-lt"/>
            </a:endParaRPr>
          </a:p>
          <a:p>
            <a:endParaRPr lang="en-US" sz="2200" dirty="0">
              <a:ea typeface="+mn-lt"/>
              <a:cs typeface="+mn-lt"/>
            </a:endParaRPr>
          </a:p>
          <a:p>
            <a:pPr marL="342900" indent="-342900">
              <a:buFont typeface="Arial"/>
              <a:buChar char="•"/>
            </a:pPr>
            <a:endParaRPr lang="en-US" sz="2200" dirty="0">
              <a:ea typeface="+mn-lt"/>
              <a:cs typeface="+mn-lt"/>
            </a:endParaRPr>
          </a:p>
          <a:p>
            <a:pPr marL="342900" indent="-342900">
              <a:buFont typeface="Arial"/>
              <a:buChar char="•"/>
            </a:pPr>
            <a:endParaRPr lang="en-US" sz="2200" dirty="0">
              <a:ea typeface="+mn-lt"/>
              <a:cs typeface="+mn-lt"/>
            </a:endParaRPr>
          </a:p>
          <a:p>
            <a:r>
              <a:rPr lang="en-US" sz="2200" dirty="0">
                <a:ea typeface="+mn-lt"/>
                <a:cs typeface="+mn-lt"/>
              </a:rPr>
              <a:t>The following people should be aware of the plan and targets:</a:t>
            </a:r>
          </a:p>
          <a:p>
            <a:pPr marL="342900" indent="-342900">
              <a:buFont typeface="Arial"/>
              <a:buChar char="•"/>
            </a:pPr>
            <a:r>
              <a:rPr lang="en-US" sz="2200" dirty="0">
                <a:ea typeface="+mn-lt"/>
                <a:cs typeface="+mn-lt"/>
              </a:rPr>
              <a:t>The pupil (using age-appropriate language)</a:t>
            </a:r>
          </a:p>
          <a:p>
            <a:pPr marL="342900" indent="-342900">
              <a:buFont typeface="Arial"/>
              <a:buChar char="•"/>
            </a:pPr>
            <a:r>
              <a:rPr lang="en-US" sz="2200" dirty="0">
                <a:ea typeface="+mn-lt"/>
                <a:cs typeface="+mn-lt"/>
              </a:rPr>
              <a:t>Parents/ carers </a:t>
            </a:r>
          </a:p>
          <a:p>
            <a:pPr marL="342900" indent="-342900">
              <a:buFont typeface="Arial"/>
              <a:buChar char="•"/>
            </a:pPr>
            <a:r>
              <a:rPr lang="en-US" sz="2200" dirty="0">
                <a:ea typeface="+mn-lt"/>
                <a:cs typeface="+mn-lt"/>
              </a:rPr>
              <a:t>All staff who work with the pupil</a:t>
            </a:r>
            <a:endParaRPr lang="en-US" sz="2200" dirty="0">
              <a:ea typeface="Calibri"/>
              <a:cs typeface="Calibri"/>
            </a:endParaRPr>
          </a:p>
        </p:txBody>
      </p:sp>
      <p:graphicFrame>
        <p:nvGraphicFramePr>
          <p:cNvPr id="6" name="Table 5">
            <a:extLst>
              <a:ext uri="{FF2B5EF4-FFF2-40B4-BE49-F238E27FC236}">
                <a16:creationId xmlns:a16="http://schemas.microsoft.com/office/drawing/2014/main" id="{3D9EF03D-D08B-B879-21A0-1CA4F1B6331E}"/>
              </a:ext>
            </a:extLst>
          </p:cNvPr>
          <p:cNvGraphicFramePr>
            <a:graphicFrameLocks noGrp="1"/>
          </p:cNvGraphicFramePr>
          <p:nvPr>
            <p:extLst>
              <p:ext uri="{D42A27DB-BD31-4B8C-83A1-F6EECF244321}">
                <p14:modId xmlns:p14="http://schemas.microsoft.com/office/powerpoint/2010/main" val="3685919108"/>
              </p:ext>
            </p:extLst>
          </p:nvPr>
        </p:nvGraphicFramePr>
        <p:xfrm>
          <a:off x="304800" y="2387600"/>
          <a:ext cx="11567160" cy="2286000"/>
        </p:xfrm>
        <a:graphic>
          <a:graphicData uri="http://schemas.openxmlformats.org/drawingml/2006/table">
            <a:tbl>
              <a:tblPr firstRow="1" bandRow="1">
                <a:tableStyleId>{5C22544A-7EE6-4342-B048-85BDC9FD1C3A}</a:tableStyleId>
              </a:tblPr>
              <a:tblGrid>
                <a:gridCol w="3855720">
                  <a:extLst>
                    <a:ext uri="{9D8B030D-6E8A-4147-A177-3AD203B41FA5}">
                      <a16:colId xmlns:a16="http://schemas.microsoft.com/office/drawing/2014/main" val="4277949280"/>
                    </a:ext>
                  </a:extLst>
                </a:gridCol>
                <a:gridCol w="3855720">
                  <a:extLst>
                    <a:ext uri="{9D8B030D-6E8A-4147-A177-3AD203B41FA5}">
                      <a16:colId xmlns:a16="http://schemas.microsoft.com/office/drawing/2014/main" val="3666138530"/>
                    </a:ext>
                  </a:extLst>
                </a:gridCol>
                <a:gridCol w="3855720">
                  <a:extLst>
                    <a:ext uri="{9D8B030D-6E8A-4147-A177-3AD203B41FA5}">
                      <a16:colId xmlns:a16="http://schemas.microsoft.com/office/drawing/2014/main" val="2817634470"/>
                    </a:ext>
                  </a:extLst>
                </a:gridCol>
              </a:tblGrid>
              <a:tr h="370840">
                <a:tc>
                  <a:txBody>
                    <a:bodyPr/>
                    <a:lstStyle/>
                    <a:p>
                      <a:pPr lvl="0" algn="ctr">
                        <a:buNone/>
                      </a:pPr>
                      <a:r>
                        <a:rPr lang="en-US" sz="2200" b="0" i="0" u="none" strike="noStrike" noProof="0" dirty="0">
                          <a:solidFill>
                            <a:srgbClr val="000000"/>
                          </a:solidFill>
                          <a:latin typeface="Calibri"/>
                        </a:rPr>
                        <a:t>Learning or developmental difficulties </a:t>
                      </a:r>
                      <a:endParaRPr lang="en-US" sz="2200"/>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r>
                        <a:rPr lang="en-US" sz="2200" b="0" i="0" u="none" strike="noStrike" noProof="0" dirty="0">
                          <a:solidFill>
                            <a:srgbClr val="000000"/>
                          </a:solidFill>
                          <a:latin typeface="Calibri"/>
                        </a:rPr>
                        <a:t>Strengths</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200" b="0" i="0" u="none" strike="noStrike" noProof="0" dirty="0">
                          <a:solidFill>
                            <a:srgbClr val="000000"/>
                          </a:solidFill>
                          <a:latin typeface="Calibri"/>
                        </a:rPr>
                        <a:t>Help that should be given- who and what</a:t>
                      </a:r>
                      <a:endParaRPr lang="en-US" sz="2200"/>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3944464556"/>
                  </a:ext>
                </a:extLst>
              </a:tr>
              <a:tr h="370840">
                <a:tc>
                  <a:txBody>
                    <a:bodyPr/>
                    <a:lstStyle/>
                    <a:p>
                      <a:pPr lvl="0" algn="ctr">
                        <a:buNone/>
                      </a:pPr>
                      <a:r>
                        <a:rPr lang="en-US" sz="2200" b="0" i="0" u="none" strike="noStrike" noProof="0" dirty="0">
                          <a:solidFill>
                            <a:srgbClr val="000000"/>
                          </a:solidFill>
                          <a:latin typeface="Calibri"/>
                        </a:rPr>
                        <a:t>When, where and how often the help will be given</a:t>
                      </a:r>
                      <a:endParaRPr lang="en-US" sz="2200"/>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200" b="0" i="0" u="none" strike="noStrike" noProof="0" dirty="0">
                          <a:solidFill>
                            <a:srgbClr val="000000"/>
                          </a:solidFill>
                          <a:latin typeface="Calibri"/>
                        </a:rPr>
                        <a:t>Views of the child/ young person and the parents</a:t>
                      </a:r>
                      <a:endParaRPr lang="en-US" sz="2200"/>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r>
                        <a:rPr lang="en-US" sz="2200" b="0" i="0" u="none" strike="noStrike" noProof="0" dirty="0">
                          <a:solidFill>
                            <a:srgbClr val="000000"/>
                          </a:solidFill>
                          <a:latin typeface="Calibri"/>
                        </a:rPr>
                        <a:t>Support required from home</a:t>
                      </a:r>
                      <a:endParaRPr lang="en-US" sz="2200"/>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extLst>
                  <a:ext uri="{0D108BD9-81ED-4DB2-BD59-A6C34878D82A}">
                    <a16:rowId xmlns:a16="http://schemas.microsoft.com/office/drawing/2014/main" val="819478756"/>
                  </a:ext>
                </a:extLst>
              </a:tr>
              <a:tr h="370840">
                <a:tc>
                  <a:txBody>
                    <a:bodyPr/>
                    <a:lstStyle/>
                    <a:p>
                      <a:pPr lvl="0" algn="ctr">
                        <a:buNone/>
                      </a:pPr>
                      <a:r>
                        <a:rPr lang="en-US" sz="2200" b="0" i="0" u="none" strike="noStrike" noProof="0" dirty="0">
                          <a:solidFill>
                            <a:srgbClr val="000000"/>
                          </a:solidFill>
                          <a:latin typeface="Calibri"/>
                        </a:rPr>
                        <a:t>Any pastoral care or medical requirements</a:t>
                      </a:r>
                      <a:endParaRPr lang="en-US" sz="2200"/>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tc>
                  <a:txBody>
                    <a:bodyPr/>
                    <a:lstStyle/>
                    <a:p>
                      <a:pPr lvl="0" algn="ctr">
                        <a:buNone/>
                      </a:pPr>
                      <a:r>
                        <a:rPr lang="en-US" sz="2200" b="0" i="0" u="none" strike="noStrike" noProof="0" dirty="0">
                          <a:solidFill>
                            <a:srgbClr val="000000"/>
                          </a:solidFill>
                          <a:latin typeface="Calibri"/>
                        </a:rPr>
                        <a:t>Targets, monitoring and review arrangements</a:t>
                      </a:r>
                      <a:endParaRPr lang="en-US" sz="2200"/>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lgn="ctr">
                        <a:buNone/>
                      </a:pPr>
                      <a:r>
                        <a:rPr lang="en-US" sz="2200" b="0" i="0" u="none" strike="noStrike" noProof="0" dirty="0">
                          <a:solidFill>
                            <a:srgbClr val="000000"/>
                          </a:solidFill>
                          <a:latin typeface="Calibri"/>
                        </a:rPr>
                        <a:t>How it will be decided if the help has been successful</a:t>
                      </a:r>
                      <a:endParaRPr lang="en-US" sz="22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20000"/>
                        <a:lumOff val="80000"/>
                      </a:schemeClr>
                    </a:solidFill>
                  </a:tcPr>
                </a:tc>
                <a:extLst>
                  <a:ext uri="{0D108BD9-81ED-4DB2-BD59-A6C34878D82A}">
                    <a16:rowId xmlns:a16="http://schemas.microsoft.com/office/drawing/2014/main" val="2543822235"/>
                  </a:ext>
                </a:extLst>
              </a:tr>
            </a:tbl>
          </a:graphicData>
        </a:graphic>
      </p:graphicFrame>
      <p:pic>
        <p:nvPicPr>
          <p:cNvPr id="7" name="Picture 6" descr="Project planning clipart 20 free Cliparts | Download images on ...">
            <a:extLst>
              <a:ext uri="{FF2B5EF4-FFF2-40B4-BE49-F238E27FC236}">
                <a16:creationId xmlns:a16="http://schemas.microsoft.com/office/drawing/2014/main" id="{98EC2D1C-C7C1-6FD7-9E80-51FAF0261CA6}"/>
              </a:ext>
            </a:extLst>
          </p:cNvPr>
          <p:cNvPicPr>
            <a:picLocks noChangeAspect="1"/>
          </p:cNvPicPr>
          <p:nvPr/>
        </p:nvPicPr>
        <p:blipFill>
          <a:blip r:embed="rId4"/>
          <a:stretch>
            <a:fillRect/>
          </a:stretch>
        </p:blipFill>
        <p:spPr>
          <a:xfrm>
            <a:off x="9397813" y="66395"/>
            <a:ext cx="2343150" cy="2314575"/>
          </a:xfrm>
          <a:prstGeom prst="rect">
            <a:avLst/>
          </a:prstGeom>
        </p:spPr>
      </p:pic>
    </p:spTree>
    <p:extLst>
      <p:ext uri="{BB962C8B-B14F-4D97-AF65-F5344CB8AC3E}">
        <p14:creationId xmlns:p14="http://schemas.microsoft.com/office/powerpoint/2010/main" val="276367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751420-3A9B-8847-8832-D9399CA5FDCF}"/>
              </a:ext>
            </a:extLst>
          </p:cNvPr>
          <p:cNvSpPr txBox="1"/>
          <p:nvPr/>
        </p:nvSpPr>
        <p:spPr>
          <a:xfrm>
            <a:off x="147487" y="124258"/>
            <a:ext cx="11895555"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solidFill>
                <a:ea typeface="Calibri"/>
                <a:cs typeface="Calibri"/>
              </a:rPr>
              <a:t>Do</a:t>
            </a:r>
            <a:endParaRPr lang="en-US" sz="2000" dirty="0">
              <a:solidFill>
                <a:schemeClr val="accent1"/>
              </a:solidFill>
              <a:ea typeface="Calibri"/>
              <a:cs typeface="Calibri"/>
            </a:endParaRPr>
          </a:p>
          <a:p>
            <a:r>
              <a:rPr lang="en-US" sz="2200" dirty="0">
                <a:ea typeface="+mn-lt"/>
                <a:cs typeface="+mn-lt"/>
              </a:rPr>
              <a:t>The planned interventions should then be put into place:</a:t>
            </a:r>
          </a:p>
        </p:txBody>
      </p:sp>
      <p:graphicFrame>
        <p:nvGraphicFramePr>
          <p:cNvPr id="2" name="Table 1">
            <a:extLst>
              <a:ext uri="{FF2B5EF4-FFF2-40B4-BE49-F238E27FC236}">
                <a16:creationId xmlns:a16="http://schemas.microsoft.com/office/drawing/2014/main" id="{8DF2BC9A-8145-75AD-951B-54919300FA2C}"/>
              </a:ext>
            </a:extLst>
          </p:cNvPr>
          <p:cNvGraphicFramePr>
            <a:graphicFrameLocks noGrp="1"/>
          </p:cNvGraphicFramePr>
          <p:nvPr>
            <p:extLst>
              <p:ext uri="{D42A27DB-BD31-4B8C-83A1-F6EECF244321}">
                <p14:modId xmlns:p14="http://schemas.microsoft.com/office/powerpoint/2010/main" val="416648521"/>
              </p:ext>
            </p:extLst>
          </p:nvPr>
        </p:nvGraphicFramePr>
        <p:xfrm>
          <a:off x="116541" y="1174375"/>
          <a:ext cx="11960760" cy="5491480"/>
        </p:xfrm>
        <a:graphic>
          <a:graphicData uri="http://schemas.openxmlformats.org/drawingml/2006/table">
            <a:tbl>
              <a:tblPr firstRow="1" bandRow="1">
                <a:tableStyleId>{5C22544A-7EE6-4342-B048-85BDC9FD1C3A}</a:tableStyleId>
              </a:tblPr>
              <a:tblGrid>
                <a:gridCol w="5980380">
                  <a:extLst>
                    <a:ext uri="{9D8B030D-6E8A-4147-A177-3AD203B41FA5}">
                      <a16:colId xmlns:a16="http://schemas.microsoft.com/office/drawing/2014/main" val="1063308731"/>
                    </a:ext>
                  </a:extLst>
                </a:gridCol>
                <a:gridCol w="5980380">
                  <a:extLst>
                    <a:ext uri="{9D8B030D-6E8A-4147-A177-3AD203B41FA5}">
                      <a16:colId xmlns:a16="http://schemas.microsoft.com/office/drawing/2014/main" val="2683699943"/>
                    </a:ext>
                  </a:extLst>
                </a:gridCol>
              </a:tblGrid>
              <a:tr h="370840">
                <a:tc>
                  <a:txBody>
                    <a:bodyPr/>
                    <a:lstStyle/>
                    <a:p>
                      <a:r>
                        <a:rPr lang="en-US" dirty="0"/>
                        <a:t>The Teacher</a:t>
                      </a:r>
                    </a:p>
                  </a:txBody>
                  <a:tcPr/>
                </a:tc>
                <a:tc>
                  <a:txBody>
                    <a:bodyPr/>
                    <a:lstStyle/>
                    <a:p>
                      <a:r>
                        <a:rPr lang="en-US" dirty="0"/>
                        <a:t>The SENCO</a:t>
                      </a:r>
                    </a:p>
                  </a:txBody>
                  <a:tcPr/>
                </a:tc>
                <a:extLst>
                  <a:ext uri="{0D108BD9-81ED-4DB2-BD59-A6C34878D82A}">
                    <a16:rowId xmlns:a16="http://schemas.microsoft.com/office/drawing/2014/main" val="411486337"/>
                  </a:ext>
                </a:extLst>
              </a:tr>
              <a:tr h="4303058">
                <a:tc>
                  <a:txBody>
                    <a:bodyPr/>
                    <a:lstStyle/>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is accountable for the progress and development of the child/ young person and remains responsible for working with all learners daily</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should adapt the curriculum and timetable, making it accessible to match the pupil's needs and interests</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should plan for the pupil's daily learning opportunities considering the targets set out in the plan</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should communicate and work closely with any teaching assistants or specialist staff involved</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will regularly monitor any progress being made with input from other staff who work with the child/ young person</a:t>
                      </a:r>
                      <a:endParaRPr lang="en-US" sz="2200"/>
                    </a:p>
                  </a:txBody>
                  <a:tcPr/>
                </a:tc>
                <a:tc>
                  <a:txBody>
                    <a:bodyPr/>
                    <a:lstStyle/>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will work with the teacher to review the pupil’s progress and explore additional support and/or guidance </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can support teachers in the further assessment of a pupil’s particular strengths and weaknesses</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may need to complete additional observations and/or assessments to better understand needs</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can support staff to develop and implement additional provision to meet individual needs</a:t>
                      </a:r>
                    </a:p>
                    <a:p>
                      <a:pPr marL="342900" marR="0" lvl="0" indent="-342900" algn="l">
                        <a:lnSpc>
                          <a:spcPct val="100000"/>
                        </a:lnSpc>
                        <a:spcBef>
                          <a:spcPts val="0"/>
                        </a:spcBef>
                        <a:spcAft>
                          <a:spcPts val="0"/>
                        </a:spcAft>
                        <a:buClr>
                          <a:srgbClr val="000000"/>
                        </a:buClr>
                        <a:buFont typeface="Arial,Sans-Serif"/>
                        <a:buChar char="•"/>
                      </a:pPr>
                      <a:r>
                        <a:rPr lang="en-US" sz="2200" b="0" i="0" u="none" strike="noStrike" noProof="0" dirty="0">
                          <a:solidFill>
                            <a:srgbClr val="000000"/>
                          </a:solidFill>
                          <a:latin typeface="Calibri"/>
                        </a:rPr>
                        <a:t>may determine if there is also a need to seek specialist input and support, in agreement with the parents or carers</a:t>
                      </a:r>
                      <a:endParaRPr lang="en-US" sz="2200"/>
                    </a:p>
                  </a:txBody>
                  <a:tcPr/>
                </a:tc>
                <a:extLst>
                  <a:ext uri="{0D108BD9-81ED-4DB2-BD59-A6C34878D82A}">
                    <a16:rowId xmlns:a16="http://schemas.microsoft.com/office/drawing/2014/main" val="2722564319"/>
                  </a:ext>
                </a:extLst>
              </a:tr>
            </a:tbl>
          </a:graphicData>
        </a:graphic>
      </p:graphicFrame>
      <p:pic>
        <p:nvPicPr>
          <p:cNvPr id="6" name="Picture 5" descr="See related image detail. Dibujos clipart">
            <a:extLst>
              <a:ext uri="{FF2B5EF4-FFF2-40B4-BE49-F238E27FC236}">
                <a16:creationId xmlns:a16="http://schemas.microsoft.com/office/drawing/2014/main" id="{0808EFDB-59C5-02EB-88B7-7F8AF3002453}"/>
              </a:ext>
            </a:extLst>
          </p:cNvPr>
          <p:cNvPicPr>
            <a:picLocks noChangeAspect="1"/>
          </p:cNvPicPr>
          <p:nvPr/>
        </p:nvPicPr>
        <p:blipFill>
          <a:blip r:embed="rId3"/>
          <a:stretch>
            <a:fillRect/>
          </a:stretch>
        </p:blipFill>
        <p:spPr>
          <a:xfrm>
            <a:off x="8570774" y="3860"/>
            <a:ext cx="1935287" cy="1555694"/>
          </a:xfrm>
          <a:prstGeom prst="rect">
            <a:avLst/>
          </a:prstGeom>
        </p:spPr>
      </p:pic>
    </p:spTree>
    <p:extLst>
      <p:ext uri="{BB962C8B-B14F-4D97-AF65-F5344CB8AC3E}">
        <p14:creationId xmlns:p14="http://schemas.microsoft.com/office/powerpoint/2010/main" val="518904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4128</cp:revision>
  <dcterms:created xsi:type="dcterms:W3CDTF">2024-02-13T14:17:08Z</dcterms:created>
  <dcterms:modified xsi:type="dcterms:W3CDTF">2024-06-17T11:33:27Z</dcterms:modified>
</cp:coreProperties>
</file>