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0" r:id="rId2"/>
    <p:sldId id="2009" r:id="rId3"/>
    <p:sldId id="2008" r:id="rId4"/>
    <p:sldId id="2007" r:id="rId5"/>
    <p:sldId id="2010" r:id="rId6"/>
    <p:sldId id="201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8CA23-82F8-5179-034E-E7C7A4BF92EE}" v="284" dt="2024-07-02T11:06:10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4F003-9DFB-462E-97E8-6E09325D28CF}" type="datetimeFigureOut"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B3D60-F055-4143-83A6-5360F6B173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0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This session 'How we do it here' is an opportunity for SENCos and Senior Leaders to set out with staff the processes and practice in their school relating to SEND.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82BD4-AE3E-4ECA-9794-1B27EA07D469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6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icky.aston@coventry.gov.uk" TargetMode="External"/><Relationship Id="rId7" Type="http://schemas.openxmlformats.org/officeDocument/2006/relationships/hyperlink" Target="mailto:Miranda.Carroll@coventry.gov.uk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rystle.Elvidge@coventry.gov.uk" TargetMode="External"/><Relationship Id="rId5" Type="http://schemas.openxmlformats.org/officeDocument/2006/relationships/hyperlink" Target="mailto:Marta.Paulo@coventry.gov.uk" TargetMode="External"/><Relationship Id="rId4" Type="http://schemas.openxmlformats.org/officeDocument/2006/relationships/hyperlink" Target="mailto:raj.pahil@coventry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7C8A3E-98AF-702D-48D3-ECB265AE3DA3}"/>
              </a:ext>
            </a:extLst>
          </p:cNvPr>
          <p:cNvSpPr txBox="1"/>
          <p:nvPr/>
        </p:nvSpPr>
        <p:spPr>
          <a:xfrm>
            <a:off x="921223" y="454925"/>
            <a:ext cx="1054289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cs typeface="Calibri"/>
              </a:rPr>
              <a:t>Coventry SEND: Core Training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ea typeface="Calibri"/>
                <a:cs typeface="Calibri"/>
              </a:rPr>
              <a:t>How to work through the sessions!</a:t>
            </a:r>
          </a:p>
        </p:txBody>
      </p:sp>
      <p:pic>
        <p:nvPicPr>
          <p:cNvPr id="7" name="Picture 6" descr="Coventry SEND Local Offer | Let's Talk Coventry">
            <a:extLst>
              <a:ext uri="{FF2B5EF4-FFF2-40B4-BE49-F238E27FC236}">
                <a16:creationId xmlns:a16="http://schemas.microsoft.com/office/drawing/2014/main" id="{C3FDED39-23C4-49F4-88C3-6A3F9134F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1" t="32166" r="4160" b="15974"/>
          <a:stretch/>
        </p:blipFill>
        <p:spPr>
          <a:xfrm>
            <a:off x="1640" y="3546708"/>
            <a:ext cx="12195661" cy="289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8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standing together&#10;&#10;Description automatically generated">
            <a:extLst>
              <a:ext uri="{FF2B5EF4-FFF2-40B4-BE49-F238E27FC236}">
                <a16:creationId xmlns:a16="http://schemas.microsoft.com/office/drawing/2014/main" id="{4594BE70-4B80-422D-217E-02BD6500E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96" r="-111" b="5018"/>
          <a:stretch/>
        </p:blipFill>
        <p:spPr>
          <a:xfrm>
            <a:off x="338224" y="1464764"/>
            <a:ext cx="3985285" cy="2096486"/>
          </a:xfrm>
          <a:prstGeom prst="rect">
            <a:avLst/>
          </a:prstGeom>
        </p:spPr>
      </p:pic>
      <p:pic>
        <p:nvPicPr>
          <p:cNvPr id="5" name="Picture 4" descr="A group of children standing together&#10;&#10;Description automatically generated">
            <a:extLst>
              <a:ext uri="{FF2B5EF4-FFF2-40B4-BE49-F238E27FC236}">
                <a16:creationId xmlns:a16="http://schemas.microsoft.com/office/drawing/2014/main" id="{0F1FF873-D580-EDDA-AF8E-E19918A2D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39" b="6061"/>
          <a:stretch/>
        </p:blipFill>
        <p:spPr>
          <a:xfrm>
            <a:off x="334183" y="3912186"/>
            <a:ext cx="3982781" cy="2037870"/>
          </a:xfrm>
          <a:prstGeom prst="rect">
            <a:avLst/>
          </a:prstGeom>
        </p:spPr>
      </p:pic>
      <p:pic>
        <p:nvPicPr>
          <p:cNvPr id="7" name="Picture 6" descr="A group of children standing together&#10;&#10;Description automatically generated">
            <a:extLst>
              <a:ext uri="{FF2B5EF4-FFF2-40B4-BE49-F238E27FC236}">
                <a16:creationId xmlns:a16="http://schemas.microsoft.com/office/drawing/2014/main" id="{91CAD84A-3FAD-D3A4-0220-15BF2ECEE3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" r="-368" b="5463"/>
          <a:stretch/>
        </p:blipFill>
        <p:spPr>
          <a:xfrm>
            <a:off x="4429293" y="156744"/>
            <a:ext cx="3990171" cy="2090087"/>
          </a:xfrm>
          <a:prstGeom prst="rect">
            <a:avLst/>
          </a:prstGeom>
        </p:spPr>
      </p:pic>
      <p:pic>
        <p:nvPicPr>
          <p:cNvPr id="9" name="Picture 8" descr="A group of kids standing together&#10;&#10;Description automatically generated">
            <a:extLst>
              <a:ext uri="{FF2B5EF4-FFF2-40B4-BE49-F238E27FC236}">
                <a16:creationId xmlns:a16="http://schemas.microsoft.com/office/drawing/2014/main" id="{595B2F56-8776-715D-5C18-0294FBF3DA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95" b="5599"/>
          <a:stretch/>
        </p:blipFill>
        <p:spPr>
          <a:xfrm>
            <a:off x="4432785" y="2382634"/>
            <a:ext cx="3997213" cy="2096982"/>
          </a:xfrm>
          <a:prstGeom prst="rect">
            <a:avLst/>
          </a:prstGeom>
        </p:spPr>
      </p:pic>
      <p:pic>
        <p:nvPicPr>
          <p:cNvPr id="2" name="Picture 1" descr="A group of children standing together&#10;&#10;Description automatically generated">
            <a:extLst>
              <a:ext uri="{FF2B5EF4-FFF2-40B4-BE49-F238E27FC236}">
                <a16:creationId xmlns:a16="http://schemas.microsoft.com/office/drawing/2014/main" id="{21DCC4A3-6754-6EBE-10CA-518B29E57B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431" t="3556" r="-350" b="5118"/>
          <a:stretch/>
        </p:blipFill>
        <p:spPr>
          <a:xfrm>
            <a:off x="4437757" y="4814841"/>
            <a:ext cx="3988261" cy="20496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88161-9399-8F69-BCEB-8662CB2AD10D}"/>
              </a:ext>
            </a:extLst>
          </p:cNvPr>
          <p:cNvSpPr txBox="1"/>
          <p:nvPr/>
        </p:nvSpPr>
        <p:spPr>
          <a:xfrm>
            <a:off x="8659113" y="284241"/>
            <a:ext cx="3219306" cy="286232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ptos"/>
              </a:rPr>
              <a:t>4 sessions to be adapted and delivered by SENCos/ School Leaders (option to record?)</a:t>
            </a:r>
            <a:endParaRPr lang="en-US" dirty="0">
              <a:solidFill>
                <a:schemeClr val="bg1"/>
              </a:solidFill>
              <a:latin typeface="Aptos"/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bg1"/>
              </a:solidFill>
              <a:latin typeface="Aptos"/>
            </a:endParaRPr>
          </a:p>
          <a:p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Aimed at Teachers/ Teaching Assistants/ Pastoral Teams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bg1"/>
              </a:solidFill>
              <a:latin typeface="Aptos"/>
            </a:endParaRPr>
          </a:p>
          <a:p>
            <a:r>
              <a:rPr lang="en-US" b="1" dirty="0">
                <a:solidFill>
                  <a:schemeClr val="bg1"/>
                </a:solidFill>
                <a:latin typeface="Aptos"/>
              </a:rPr>
              <a:t>Detailed notes to support 'presenters' plus briefing sessions x2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930A9-D07C-3C2B-A4EB-6D7E94C16394}"/>
              </a:ext>
            </a:extLst>
          </p:cNvPr>
          <p:cNvSpPr txBox="1"/>
          <p:nvPr/>
        </p:nvSpPr>
        <p:spPr>
          <a:xfrm>
            <a:off x="247238" y="154524"/>
            <a:ext cx="415671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Core Training package 2024-25</a:t>
            </a:r>
            <a:endParaRPr lang="en-US" sz="3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D52411-B44F-5E2D-2188-7EDBC52CD211}"/>
              </a:ext>
            </a:extLst>
          </p:cNvPr>
          <p:cNvSpPr txBox="1"/>
          <p:nvPr/>
        </p:nvSpPr>
        <p:spPr>
          <a:xfrm>
            <a:off x="8639227" y="3679887"/>
            <a:ext cx="3243139" cy="286232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n-US" sz="1800" b="1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1 x recorded session aimed at staff who come into contact with children but not directly in the classroom e.g. Office staff, site services team, lunchtime assistants, drivers...</a:t>
            </a:r>
            <a:r>
              <a:rPr lang="en-US" sz="1800" dirty="0">
                <a:latin typeface="Aptos"/>
                <a:ea typeface="Arial"/>
                <a:cs typeface="Arial"/>
              </a:rPr>
              <a:t>​</a:t>
            </a:r>
            <a:endParaRPr lang="en-US"/>
          </a:p>
          <a:p>
            <a:pPr lvl="0" rtl="0"/>
            <a:endParaRPr lang="en-US" sz="1800" dirty="0">
              <a:latin typeface="Aptos"/>
              <a:ea typeface="Arial"/>
              <a:cs typeface="Arial"/>
            </a:endParaRPr>
          </a:p>
          <a:p>
            <a:pPr lvl="0" rtl="0"/>
            <a:r>
              <a:rPr lang="en-US" sz="1800" b="1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Aim to support increased access and flexibility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7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91FEB5-95F2-4604-0FD0-5933CB54543D}"/>
              </a:ext>
            </a:extLst>
          </p:cNvPr>
          <p:cNvSpPr txBox="1"/>
          <p:nvPr/>
        </p:nvSpPr>
        <p:spPr>
          <a:xfrm>
            <a:off x="231787" y="293596"/>
            <a:ext cx="117747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cs typeface="Calibri"/>
              </a:rPr>
              <a:t>Coventry SEND Core Training: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EEF50-0353-FE7F-FBBC-15093C780224}"/>
              </a:ext>
            </a:extLst>
          </p:cNvPr>
          <p:cNvSpPr txBox="1"/>
          <p:nvPr/>
        </p:nvSpPr>
        <p:spPr>
          <a:xfrm>
            <a:off x="241445" y="1066283"/>
            <a:ext cx="5677418" cy="5324535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Calibri"/>
              <a:ea typeface="Arial"/>
              <a:cs typeface="Arial"/>
            </a:endParaRPr>
          </a:p>
          <a:p>
            <a:r>
              <a:rPr lang="en-US" sz="2000" b="1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The sessions have been put together by members of 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LA SEND and Specialist Service</a:t>
            </a:r>
            <a:r>
              <a:rPr lang="en-US" sz="2000" b="1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 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Teams​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lvl="0" indent="-285750" rtl="0">
              <a:buFont typeface="Arial,Sans-Serif"/>
              <a:buChar char="•"/>
            </a:pPr>
            <a:r>
              <a:rPr lang="en-US" sz="2000" b="1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Session 1: Nicky Aston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sz="2000" b="1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Session 2: Raj Pahil and Marta 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Paulo</a:t>
            </a:r>
            <a:r>
              <a:rPr lang="en-US" sz="2000" b="1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 EPS 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sz="2000" b="1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Session 3:Krystle Elvidge CCT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sz="2000" b="1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Session 4: Nicky Aston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b="1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Miranda Carroll (SEMHL) has supported 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session</a:t>
            </a:r>
            <a:r>
              <a:rPr lang="en-US" sz="2000" b="1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 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2 </a:t>
            </a:r>
            <a:r>
              <a:rPr lang="en-US" sz="2000" b="1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and 3 and has 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created</a:t>
            </a:r>
            <a:r>
              <a:rPr lang="en-US" sz="2000" b="1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 the 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recorded session</a:t>
            </a:r>
            <a:r>
              <a:rPr lang="en-US" sz="2000" b="1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 for 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staff</a:t>
            </a:r>
            <a:r>
              <a:rPr lang="en-US" sz="2000" b="1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 who do not have contact with the children in the classroom. </a:t>
            </a:r>
            <a:endParaRPr lang="en-US" sz="2000" b="1" baseline="0" dirty="0">
              <a:solidFill>
                <a:schemeClr val="bg1"/>
              </a:solidFill>
              <a:latin typeface="Calibri"/>
              <a:ea typeface="Arial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</a:pPr>
            <a:endParaRPr lang="en-US" sz="2000" b="1" dirty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b="1" dirty="0">
                <a:solidFill>
                  <a:schemeClr val="bg1"/>
                </a:solidFill>
                <a:ea typeface="Calibri"/>
                <a:cs typeface="Calibri"/>
              </a:rPr>
              <a:t>Using the slides is straightforward.</a:t>
            </a:r>
            <a:endParaRPr lang="en-US" sz="2000" b="1" dirty="0">
              <a:solidFill>
                <a:schemeClr val="bg1"/>
              </a:solidFill>
              <a:ea typeface="Calibri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endParaRPr lang="en-US" sz="2000" b="1" dirty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b="1" dirty="0">
                <a:solidFill>
                  <a:schemeClr val="bg1"/>
                </a:solidFill>
                <a:cs typeface="Arial"/>
              </a:rPr>
              <a:t>Mixture of text, images and links to other information or video clips plus transitions</a:t>
            </a:r>
            <a:endParaRPr lang="en-US" sz="2000" b="1" dirty="0">
              <a:solidFill>
                <a:schemeClr val="bg1"/>
              </a:solidFill>
              <a:ea typeface="Calibri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5B4F2-F1C7-3F58-CBB2-CCA8F692980F}"/>
              </a:ext>
            </a:extLst>
          </p:cNvPr>
          <p:cNvSpPr txBox="1"/>
          <p:nvPr/>
        </p:nvSpPr>
        <p:spPr>
          <a:xfrm>
            <a:off x="6086007" y="1066219"/>
            <a:ext cx="5920161" cy="5324535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cs typeface="Calibri"/>
              </a:rPr>
              <a:t>There's lots of information in the notes to support you to understand the content of each slide where needed- click on the notes symbol at the bottom of each slide page to access these. </a:t>
            </a:r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b="1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cs typeface="Calibri"/>
              </a:rPr>
              <a:t>It would be helpful to print off the slides including the notes so that you can annotate  them for your use</a:t>
            </a:r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ea typeface="Calibri"/>
                <a:cs typeface="Calibri"/>
              </a:rPr>
              <a:t>The aim is that each session takes around an hour to present and that they are delivered  in Autumn 1</a:t>
            </a:r>
          </a:p>
          <a:p>
            <a:pPr marL="285750" indent="-285750">
              <a:buFont typeface="Arial"/>
              <a:buChar char="•"/>
            </a:pPr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ea typeface="Calibri"/>
                <a:cs typeface="Calibri"/>
              </a:rPr>
              <a:t>There are sections for you to adapt to suit processes within your school... chance for SENCos to set out expectations for the year ahead.</a:t>
            </a:r>
          </a:p>
          <a:p>
            <a:pPr marL="285750" indent="-285750">
              <a:buFont typeface="Arial"/>
              <a:buChar char="•"/>
            </a:pPr>
            <a:endParaRPr lang="en-US" sz="20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3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blue text box with yellow text&#10;&#10;Description automatically generated">
            <a:extLst>
              <a:ext uri="{FF2B5EF4-FFF2-40B4-BE49-F238E27FC236}">
                <a16:creationId xmlns:a16="http://schemas.microsoft.com/office/drawing/2014/main" id="{C7A05B9D-D5FD-BA04-81C4-51424A2E2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91" y="264546"/>
            <a:ext cx="5679428" cy="3493966"/>
          </a:xfrm>
          <a:prstGeom prst="rect">
            <a:avLst/>
          </a:prstGeom>
        </p:spPr>
      </p:pic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1EC00F9-49F4-F0D6-89D4-CC42977D6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134" y="3428998"/>
            <a:ext cx="5653219" cy="3274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C227EE-6D6F-3B37-8AE6-9AD6D86AC0A4}"/>
              </a:ext>
            </a:extLst>
          </p:cNvPr>
          <p:cNvSpPr txBox="1"/>
          <p:nvPr/>
        </p:nvSpPr>
        <p:spPr>
          <a:xfrm>
            <a:off x="6330690" y="262691"/>
            <a:ext cx="5686048" cy="2862322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Highlighting shows where you need to adapt the slides </a:t>
            </a:r>
            <a:endParaRPr lang="en-US" sz="200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OR there may be something in the notes to say where you might want to change or add information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You may need to add names of relevant staff,  outline school practice, use terminology used in school e.g. IEPs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24840B2-BD1B-EE89-6B33-1546380E0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49" y="3614352"/>
            <a:ext cx="5807674" cy="32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31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FE7F9A-F847-5317-4B70-43DF3283E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90" y="991544"/>
            <a:ext cx="8641874" cy="486620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AECDA-401B-62A3-1E24-982E9B26AC07}"/>
              </a:ext>
            </a:extLst>
          </p:cNvPr>
          <p:cNvSpPr txBox="1"/>
          <p:nvPr/>
        </p:nvSpPr>
        <p:spPr>
          <a:xfrm>
            <a:off x="8802536" y="628680"/>
            <a:ext cx="3260637" cy="5601533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 session 1, there are cartoon faces on those slides that talk about each SEND specialist support service.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Currently collating photographs of specialist teachers and staff involved with each specialist team. 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Copy and paste your link workers onto the appropriate slide. 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Not all wanted to share...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5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y Questions Photo by porschalink | Photobucket">
            <a:extLst>
              <a:ext uri="{FF2B5EF4-FFF2-40B4-BE49-F238E27FC236}">
                <a16:creationId xmlns:a16="http://schemas.microsoft.com/office/drawing/2014/main" id="{4E3D94CA-9248-BE76-9D37-7CF241894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65" y="797924"/>
            <a:ext cx="5049670" cy="5509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85342-27E1-BBEB-04C1-E3117AD2C701}"/>
              </a:ext>
            </a:extLst>
          </p:cNvPr>
          <p:cNvSpPr txBox="1"/>
          <p:nvPr/>
        </p:nvSpPr>
        <p:spPr>
          <a:xfrm>
            <a:off x="5831109" y="1709624"/>
            <a:ext cx="561927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Contact details: </a:t>
            </a:r>
            <a:endParaRPr lang="en-US" sz="2400" b="1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Nicky Aston: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Nicky.Aston@coventry.gov.uk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Raj Pahil: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raj.pahil@coventry.gov.uk</a:t>
            </a:r>
            <a:endParaRPr lang="en-US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Marta Paulo: </a:t>
            </a: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Marta.Paulo@coventry.gov.uk</a:t>
            </a:r>
            <a:endParaRPr lang="en-US">
              <a:solidFill>
                <a:srgbClr val="0070C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070C0"/>
                </a:solidFill>
              </a:rPr>
              <a:t>Krystle Elvidge: </a:t>
            </a:r>
            <a:r>
              <a:rPr lang="en-US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Krystle.Elvidge@coventry.gov.uk</a:t>
            </a:r>
          </a:p>
          <a:p>
            <a:r>
              <a:rPr lang="en-US" dirty="0">
                <a:solidFill>
                  <a:srgbClr val="0070C0"/>
                </a:solidFill>
              </a:rPr>
              <a:t>Miranda Carroll: </a:t>
            </a:r>
            <a:r>
              <a:rPr lang="en-US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Miranda.Carroll@coventry.gov.uk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Please copy Nicky Aston into any queries over the summer holidays...</a:t>
            </a:r>
          </a:p>
        </p:txBody>
      </p:sp>
    </p:spTree>
    <p:extLst>
      <p:ext uri="{BB962C8B-B14F-4D97-AF65-F5344CB8AC3E}">
        <p14:creationId xmlns:p14="http://schemas.microsoft.com/office/powerpoint/2010/main" val="3062417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60</cp:revision>
  <dcterms:created xsi:type="dcterms:W3CDTF">2024-07-02T10:56:22Z</dcterms:created>
  <dcterms:modified xsi:type="dcterms:W3CDTF">2024-07-02T11:06:34Z</dcterms:modified>
</cp:coreProperties>
</file>