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4"/>
    <p:sldMasterId id="2147483737" r:id="rId5"/>
  </p:sldMasterIdLst>
  <p:notesMasterIdLst>
    <p:notesMasterId r:id="rId18"/>
  </p:notesMasterIdLst>
  <p:sldIdLst>
    <p:sldId id="256" r:id="rId6"/>
    <p:sldId id="263" r:id="rId7"/>
    <p:sldId id="260" r:id="rId8"/>
    <p:sldId id="258" r:id="rId9"/>
    <p:sldId id="266" r:id="rId10"/>
    <p:sldId id="291" r:id="rId11"/>
    <p:sldId id="261" r:id="rId12"/>
    <p:sldId id="514" r:id="rId13"/>
    <p:sldId id="513" r:id="rId14"/>
    <p:sldId id="515" r:id="rId15"/>
    <p:sldId id="275" r:id="rId16"/>
    <p:sldId id="29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3085"/>
    <a:srgbClr val="EA7B23"/>
    <a:srgbClr val="33A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224BC7-98DC-4E35-96DF-1F5DBA5EAA89}" v="3" dt="2024-10-08T07:54:03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794" autoAdjust="0"/>
  </p:normalViewPr>
  <p:slideViewPr>
    <p:cSldViewPr snapToGrid="0">
      <p:cViewPr varScale="1">
        <p:scale>
          <a:sx n="99" d="100"/>
          <a:sy n="99" d="100"/>
        </p:scale>
        <p:origin x="9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rsi Salehi" userId="807939a6-b89a-4ff7-985b-9f9347668e88" providerId="ADAL" clId="{53224BC7-98DC-4E35-96DF-1F5DBA5EAA89}"/>
    <pc:docChg chg="undo custSel modSld">
      <pc:chgData name="Nersi Salehi" userId="807939a6-b89a-4ff7-985b-9f9347668e88" providerId="ADAL" clId="{53224BC7-98DC-4E35-96DF-1F5DBA5EAA89}" dt="2024-10-08T10:13:22.371" v="419" actId="6549"/>
      <pc:docMkLst>
        <pc:docMk/>
      </pc:docMkLst>
      <pc:sldChg chg="modSp mod">
        <pc:chgData name="Nersi Salehi" userId="807939a6-b89a-4ff7-985b-9f9347668e88" providerId="ADAL" clId="{53224BC7-98DC-4E35-96DF-1F5DBA5EAA89}" dt="2024-10-08T10:13:22.371" v="419" actId="6549"/>
        <pc:sldMkLst>
          <pc:docMk/>
          <pc:sldMk cId="154682287" sldId="275"/>
        </pc:sldMkLst>
        <pc:spChg chg="mod">
          <ac:chgData name="Nersi Salehi" userId="807939a6-b89a-4ff7-985b-9f9347668e88" providerId="ADAL" clId="{53224BC7-98DC-4E35-96DF-1F5DBA5EAA89}" dt="2024-10-08T10:13:22.371" v="419" actId="6549"/>
          <ac:spMkLst>
            <pc:docMk/>
            <pc:sldMk cId="154682287" sldId="275"/>
            <ac:spMk id="6" creationId="{6F27517F-F8B2-52A2-DBE6-5B23927E9A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87796-4735-4BB5-96CA-F1A383974C4A}" type="datetimeFigureOut">
              <a:rPr lang="en-GB" smtClean="0"/>
              <a:t>08/10/2024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D2BB8-F9E9-4624-8DAA-DE5BA875CCE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54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statistics/business-population-estimates-2022/business-population-estimates-for-the-uk-and-regions-2022-statistical-release-html#:~:text=total%20employment%20in%20SMEs%20increased,2022%2C%20an%20increase%20of%200.6%2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ritish-business-bank.co.uk/research/smaller-businesses-and-the-transition-to-net-zero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Reference: </a:t>
            </a:r>
            <a:br>
              <a:rPr lang="en-GB" dirty="0"/>
            </a:br>
            <a:r>
              <a:rPr lang="en-GB" dirty="0"/>
              <a:t>- </a:t>
            </a:r>
            <a:r>
              <a:rPr lang="en-GB" sz="12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Account for </a:t>
            </a:r>
            <a:r>
              <a:rPr lang="en-GB" sz="1200" b="1" dirty="0">
                <a:solidFill>
                  <a:srgbClr val="EA7B23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99.9%</a:t>
            </a:r>
            <a:r>
              <a:rPr lang="en-GB" sz="12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UK </a:t>
            </a:r>
            <a:r>
              <a:rPr lang="en-GB" sz="12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businesses </a:t>
            </a:r>
            <a:br>
              <a:rPr lang="en-GB" sz="12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2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GB" sz="1200" b="1" dirty="0">
                <a:solidFill>
                  <a:srgbClr val="EA7B23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1/3</a:t>
            </a:r>
            <a:r>
              <a:rPr lang="en-GB" sz="12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total UK emissions</a:t>
            </a:r>
            <a:r>
              <a:rPr lang="en-GB" sz="12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GB" sz="12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1200" dirty="0">
              <a:solidFill>
                <a:schemeClr val="tx1"/>
              </a:solidFill>
              <a:latin typeface="WMCA Circular Book" panose="020B0604020101020102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D2BB8-F9E9-4624-8DAA-DE5BA875CCEA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919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D2BB8-F9E9-4624-8DAA-DE5BA875CCEA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9142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D2BB8-F9E9-4624-8DAA-DE5BA875CCEA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721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D2BB8-F9E9-4624-8DAA-DE5BA875CCEA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79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ing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8314" y="2546952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13" name="Picture 12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6510F30B-79C4-E0D2-5DE7-149F9EB3F2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24" name="Picture 23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E8ACAA45-181C-8FD6-D26E-76B94C1997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B4941A68-B900-DE33-77F1-B000A1406B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911653" y="797369"/>
            <a:ext cx="8784050" cy="7006929"/>
          </a:xfrm>
          <a:prstGeom prst="hexagon">
            <a:avLst/>
          </a:prstGeom>
        </p:spPr>
        <p:txBody>
          <a:bodyPr/>
          <a:lstStyle/>
          <a:p>
            <a:r>
              <a:rPr lang="en-US" dirty="0"/>
              <a:t>Insert title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0BA87-2EF3-560B-5799-77D7A26026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8314" y="3725790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design is ideal for grabbing people’s attention at conferences and events</a:t>
            </a:r>
          </a:p>
        </p:txBody>
      </p:sp>
    </p:spTree>
    <p:extLst>
      <p:ext uri="{BB962C8B-B14F-4D97-AF65-F5344CB8AC3E}">
        <p14:creationId xmlns:p14="http://schemas.microsoft.com/office/powerpoint/2010/main" val="76265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20" name="Picture 19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921208-8D9C-B41B-6B3E-0851979F5C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328386" y="1116013"/>
            <a:ext cx="300980" cy="438842"/>
          </a:xfrm>
          <a:prstGeom prst="rect">
            <a:avLst/>
          </a:prstGeom>
        </p:spPr>
      </p:pic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1C403A62-F0EA-B07A-6CE3-CF663D874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F725958-C44A-50F3-0803-360FB11618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187530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text-heavy presentations, perhaps for reporting to stakeholders</a:t>
            </a:r>
          </a:p>
        </p:txBody>
      </p:sp>
    </p:spTree>
    <p:extLst>
      <p:ext uri="{BB962C8B-B14F-4D97-AF65-F5344CB8AC3E}">
        <p14:creationId xmlns:p14="http://schemas.microsoft.com/office/powerpoint/2010/main" val="1476217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3" name="Picture 2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2357C65-064F-DD0C-C303-628E325978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328387" y="1116013"/>
            <a:ext cx="300980" cy="438842"/>
          </a:xfrm>
          <a:prstGeom prst="rect">
            <a:avLst/>
          </a:prstGeom>
        </p:spPr>
      </p:pic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4915F70C-70DE-CAB2-65C3-9B5562DAA7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4432C23-CD13-1920-122B-DD2C30F70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187530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text-heavy presentations, perhaps for reporting to stakeholders</a:t>
            </a:r>
          </a:p>
        </p:txBody>
      </p:sp>
    </p:spTree>
    <p:extLst>
      <p:ext uri="{BB962C8B-B14F-4D97-AF65-F5344CB8AC3E}">
        <p14:creationId xmlns:p14="http://schemas.microsoft.com/office/powerpoint/2010/main" val="1610044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20" name="Picture 19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921208-8D9C-B41B-6B3E-0851979F5C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328386" y="1116013"/>
            <a:ext cx="300980" cy="438842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7BE09F1-1268-7830-3A2A-E34A684E7B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49799" y="1554855"/>
            <a:ext cx="8784050" cy="7006929"/>
          </a:xfrm>
          <a:prstGeom prst="hexagon">
            <a:avLst/>
          </a:prstGeom>
        </p:spPr>
        <p:txBody>
          <a:bodyPr/>
          <a:lstStyle/>
          <a:p>
            <a:r>
              <a:rPr lang="en-US" dirty="0"/>
              <a:t>Insert title image here</a:t>
            </a:r>
          </a:p>
        </p:txBody>
      </p:sp>
      <p:pic>
        <p:nvPicPr>
          <p:cNvPr id="3" name="Picture 2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574C764A-49C8-B079-E1EA-84118DC2BD3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B19C00-FE82-383F-E541-61B0E2EB13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187530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text-heavy presentations, perhaps for reporting to stakeholders</a:t>
            </a:r>
          </a:p>
        </p:txBody>
      </p:sp>
    </p:spTree>
    <p:extLst>
      <p:ext uri="{BB962C8B-B14F-4D97-AF65-F5344CB8AC3E}">
        <p14:creationId xmlns:p14="http://schemas.microsoft.com/office/powerpoint/2010/main" val="649846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3" name="Picture 2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2357C65-064F-DD0C-C303-628E325978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328387" y="1116013"/>
            <a:ext cx="300980" cy="438842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85F6A27-B408-4E2C-B4BC-68EF9302A5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49799" y="1554855"/>
            <a:ext cx="8784050" cy="7006929"/>
          </a:xfrm>
          <a:prstGeom prst="hexagon">
            <a:avLst/>
          </a:prstGeom>
        </p:spPr>
        <p:txBody>
          <a:bodyPr/>
          <a:lstStyle/>
          <a:p>
            <a:r>
              <a:rPr lang="en-US" dirty="0"/>
              <a:t>Insert title image here</a:t>
            </a:r>
          </a:p>
        </p:txBody>
      </p:sp>
      <p:pic>
        <p:nvPicPr>
          <p:cNvPr id="4" name="Picture 3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6503029A-48BB-6461-87A8-7380A4A34A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2E371FC-6F90-649F-C99D-744A3509E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187530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13085"/>
                </a:solidFill>
              </a:defRPr>
            </a:lvl1pPr>
          </a:lstStyle>
          <a:p>
            <a:pPr lvl="0"/>
            <a:r>
              <a:rPr lang="en-US" dirty="0"/>
              <a:t>This slide design is ideal for text-heavy presentations, perhaps for reporting to stakeholders</a:t>
            </a:r>
          </a:p>
        </p:txBody>
      </p:sp>
    </p:spTree>
    <p:extLst>
      <p:ext uri="{BB962C8B-B14F-4D97-AF65-F5344CB8AC3E}">
        <p14:creationId xmlns:p14="http://schemas.microsoft.com/office/powerpoint/2010/main" val="635993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022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9816671-F2D1-66DE-E97A-31B5899FFA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022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99F142D-DB00-7324-293B-ECACC595F2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0283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118E0CC-B595-C5C9-D5FE-0FBBF357DF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0283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64EEDBC-F756-DBA6-E261-35906FBD01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5309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2ACC243-CC55-F9C7-3790-4DD57E0B76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5309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63F8DE1-E685-F349-8953-2C55C6081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0336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2D7B3DC-0F4A-05E5-D32F-F95134B709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90336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pic>
        <p:nvPicPr>
          <p:cNvPr id="21" name="Picture 20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DAA37FD-BBAB-9C1F-C698-30B536F24B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24133" y="1815541"/>
            <a:ext cx="1312798" cy="1914117"/>
          </a:xfrm>
          <a:prstGeom prst="rect">
            <a:avLst/>
          </a:prstGeom>
        </p:spPr>
      </p:pic>
      <p:pic>
        <p:nvPicPr>
          <p:cNvPr id="25" name="Picture 24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F2C1234-1654-5E25-3314-A478158C3A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3988156" y="1815542"/>
            <a:ext cx="1312798" cy="1914117"/>
          </a:xfrm>
          <a:prstGeom prst="rect">
            <a:avLst/>
          </a:prstGeom>
        </p:spPr>
      </p:pic>
      <p:pic>
        <p:nvPicPr>
          <p:cNvPr id="26" name="Picture 25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A909D1F-D54B-1029-E70A-4753717225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6863182" y="1815541"/>
            <a:ext cx="1312798" cy="1914117"/>
          </a:xfrm>
          <a:prstGeom prst="rect">
            <a:avLst/>
          </a:prstGeom>
        </p:spPr>
      </p:pic>
      <p:pic>
        <p:nvPicPr>
          <p:cNvPr id="27" name="Picture 26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86183EA-97FB-6743-7766-38A17AB5B2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9738208" y="1815540"/>
            <a:ext cx="1312798" cy="1914117"/>
          </a:xfrm>
          <a:prstGeom prst="rect">
            <a:avLst/>
          </a:prstGeom>
        </p:spPr>
      </p:pic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19DEA8D8-A7F0-6CEF-DDBC-3A663E5A7D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F4E975-5515-8C60-E37F-F40EEE02B2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3473" y="108591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2995250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BEE0B0D-9701-737B-8B1D-046955E37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9738205" y="1815536"/>
            <a:ext cx="1312802" cy="1914120"/>
          </a:xfrm>
          <a:prstGeom prst="rect">
            <a:avLst/>
          </a:prstGeom>
        </p:spPr>
      </p:pic>
      <p:pic>
        <p:nvPicPr>
          <p:cNvPr id="9" name="Picture 8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3B976AF-C46C-3CE2-668B-0CD5B0EB1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6863180" y="1815537"/>
            <a:ext cx="1312802" cy="1914120"/>
          </a:xfrm>
          <a:prstGeom prst="rect">
            <a:avLst/>
          </a:prstGeom>
        </p:spPr>
      </p:pic>
      <p:pic>
        <p:nvPicPr>
          <p:cNvPr id="8" name="Picture 7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B75C789-974F-FA30-206C-86F72673BB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988153" y="1815537"/>
            <a:ext cx="1312802" cy="1914120"/>
          </a:xfrm>
          <a:prstGeom prst="rect">
            <a:avLst/>
          </a:prstGeom>
        </p:spPr>
      </p:pic>
      <p:pic>
        <p:nvPicPr>
          <p:cNvPr id="7" name="Picture 6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411FBEE-FDC9-D673-DEEF-EAADC0F83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4132" y="1815537"/>
            <a:ext cx="1312802" cy="191412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022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9816671-F2D1-66DE-E97A-31B5899FFA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022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99F142D-DB00-7324-293B-ECACC595F2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0283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118E0CC-B595-C5C9-D5FE-0FBBF357DF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0283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64EEDBC-F756-DBA6-E261-35906FBD01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5309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2ACC243-CC55-F9C7-3790-4DD57E0B76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5309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63F8DE1-E685-F349-8953-2C55C6081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0336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2D7B3DC-0F4A-05E5-D32F-F95134B709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90336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19DEA8D8-A7F0-6CEF-DDBC-3A663E5A7D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11DDC89-EDCF-FD12-FC23-41CE9A97DC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3473" y="108591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721995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lum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222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EA2F3CC2-0AB0-062D-FCC7-3EFD00BBEED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35514285"/>
              </p:ext>
            </p:extLst>
          </p:nvPr>
        </p:nvGraphicFramePr>
        <p:xfrm>
          <a:off x="525222" y="1861250"/>
          <a:ext cx="11141556" cy="406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852">
                  <a:extLst>
                    <a:ext uri="{9D8B030D-6E8A-4147-A177-3AD203B41FA5}">
                      <a16:colId xmlns:a16="http://schemas.microsoft.com/office/drawing/2014/main" val="3996957391"/>
                    </a:ext>
                  </a:extLst>
                </a:gridCol>
                <a:gridCol w="3713852">
                  <a:extLst>
                    <a:ext uri="{9D8B030D-6E8A-4147-A177-3AD203B41FA5}">
                      <a16:colId xmlns:a16="http://schemas.microsoft.com/office/drawing/2014/main" val="1183091787"/>
                    </a:ext>
                  </a:extLst>
                </a:gridCol>
                <a:gridCol w="3713852">
                  <a:extLst>
                    <a:ext uri="{9D8B030D-6E8A-4147-A177-3AD203B41FA5}">
                      <a16:colId xmlns:a16="http://schemas.microsoft.com/office/drawing/2014/main" val="2455646976"/>
                    </a:ext>
                  </a:extLst>
                </a:gridCol>
              </a:tblGrid>
              <a:tr h="8126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198442"/>
                  </a:ext>
                </a:extLst>
              </a:tr>
              <a:tr h="325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24948"/>
                  </a:ext>
                </a:extLst>
              </a:tr>
            </a:tbl>
          </a:graphicData>
        </a:graphic>
      </p:graphicFrame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E0F6B68E-7C99-03A2-E60D-7262D526C0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D187D02-E80F-C924-1075-4B684960A7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87760" y="1034620"/>
            <a:ext cx="3706812" cy="6249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F948B97-E26A-1FAE-4515-D7274CFBB4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5463" y="1860550"/>
            <a:ext cx="3711575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5D78965-F53F-E7BF-B1D5-8B9BCE20A40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25463" y="2691188"/>
            <a:ext cx="3711575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DF5B00E-79EF-B133-5B1B-4E03384623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5885" y="1860550"/>
            <a:ext cx="3711575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DC9E280-2AFF-F863-1D2D-71484CBCD8F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52345" y="1860550"/>
            <a:ext cx="3711575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56D1854-3247-A82A-F115-CEE7BC8069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238904" y="2691188"/>
            <a:ext cx="3711575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B454EFB-31AD-1A6F-34B1-3F155F81CD0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952346" y="2691188"/>
            <a:ext cx="3711575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05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lum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222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EA2F3CC2-0AB0-062D-FCC7-3EFD00BBEED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76351307"/>
              </p:ext>
            </p:extLst>
          </p:nvPr>
        </p:nvGraphicFramePr>
        <p:xfrm>
          <a:off x="525222" y="1861250"/>
          <a:ext cx="11141556" cy="406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852">
                  <a:extLst>
                    <a:ext uri="{9D8B030D-6E8A-4147-A177-3AD203B41FA5}">
                      <a16:colId xmlns:a16="http://schemas.microsoft.com/office/drawing/2014/main" val="3996957391"/>
                    </a:ext>
                  </a:extLst>
                </a:gridCol>
                <a:gridCol w="3713852">
                  <a:extLst>
                    <a:ext uri="{9D8B030D-6E8A-4147-A177-3AD203B41FA5}">
                      <a16:colId xmlns:a16="http://schemas.microsoft.com/office/drawing/2014/main" val="1183091787"/>
                    </a:ext>
                  </a:extLst>
                </a:gridCol>
                <a:gridCol w="3713852">
                  <a:extLst>
                    <a:ext uri="{9D8B030D-6E8A-4147-A177-3AD203B41FA5}">
                      <a16:colId xmlns:a16="http://schemas.microsoft.com/office/drawing/2014/main" val="2455646976"/>
                    </a:ext>
                  </a:extLst>
                </a:gridCol>
              </a:tblGrid>
              <a:tr h="8126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198442"/>
                  </a:ext>
                </a:extLst>
              </a:tr>
              <a:tr h="325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24948"/>
                  </a:ext>
                </a:extLst>
              </a:tr>
            </a:tbl>
          </a:graphicData>
        </a:graphic>
      </p:graphicFrame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E0F6B68E-7C99-03A2-E60D-7262D526C0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DB125DD-55DE-F36A-D05C-37868DD26E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87760" y="1034620"/>
            <a:ext cx="3706812" cy="6249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13085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216387D-5830-B99E-D780-564224FC4D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5463" y="1860550"/>
            <a:ext cx="3711575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D8986F9-D407-2883-9B69-940360A62DF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52345" y="2691188"/>
            <a:ext cx="3711575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AC4660B6-8B83-A9D3-B93D-44DDA91796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31924" y="1860550"/>
            <a:ext cx="3711575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50E2828-85F4-9D10-536E-DE564D0D5CC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952345" y="1860550"/>
            <a:ext cx="3711575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824AB8B5-C15D-1400-538D-2D04A156828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38904" y="2691188"/>
            <a:ext cx="3711575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F7A2EFC4-A5B1-8DFE-8C94-BA46AC8D869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25463" y="2691188"/>
            <a:ext cx="3711575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41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lum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222" y="1022950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EA2F3CC2-0AB0-062D-FCC7-3EFD00BBEED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45478086"/>
              </p:ext>
            </p:extLst>
          </p:nvPr>
        </p:nvGraphicFramePr>
        <p:xfrm>
          <a:off x="525222" y="1861250"/>
          <a:ext cx="11141555" cy="4017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311">
                  <a:extLst>
                    <a:ext uri="{9D8B030D-6E8A-4147-A177-3AD203B41FA5}">
                      <a16:colId xmlns:a16="http://schemas.microsoft.com/office/drawing/2014/main" val="3996957391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1183091787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2455646976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50446839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2918162144"/>
                    </a:ext>
                  </a:extLst>
                </a:gridCol>
              </a:tblGrid>
              <a:tr h="8034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198442"/>
                  </a:ext>
                </a:extLst>
              </a:tr>
              <a:tr h="32139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24948"/>
                  </a:ext>
                </a:extLst>
              </a:tr>
            </a:tbl>
          </a:graphicData>
        </a:graphic>
      </p:graphicFrame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904668DC-AE1F-6797-1872-F8517BE39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75558-B1B5-FBEE-A89A-2A15D5A5C8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87760" y="1034620"/>
            <a:ext cx="3706812" cy="6249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E412E0E8-91DB-6E84-9C10-DCC421E4DF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5463" y="1860550"/>
            <a:ext cx="2217737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959624E0-F305-A571-B15B-75B61C20CC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25463" y="2691188"/>
            <a:ext cx="2217737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DC14720-84C8-6980-E24F-59DF2084316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52132" y="1860550"/>
            <a:ext cx="2217737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6296680-83CE-55B9-E6C5-D395FA3769F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752132" y="2691188"/>
            <a:ext cx="2217737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64D2A9D-07EB-65C3-FA4A-172181324D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978801" y="1860550"/>
            <a:ext cx="2217737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AA6460A-AF71-D963-58D9-D8E5F65763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78801" y="2691188"/>
            <a:ext cx="2217737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E6B6A11-76B9-6976-01BF-4FE11F50A3F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12450" y="1860550"/>
            <a:ext cx="2217737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2602B55-3E4E-21AB-10B4-ADD9F466B99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212450" y="2691188"/>
            <a:ext cx="2217737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9474CD2-CAA6-3487-8DE1-7D0A2791BCD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439119" y="1860550"/>
            <a:ext cx="2217737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3BBCA00-D710-B2E5-5AA1-56F6B9FD9AA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439119" y="2691188"/>
            <a:ext cx="2217737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410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Collum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222" y="1022950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EA2F3CC2-0AB0-062D-FCC7-3EFD00BBEED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283134"/>
              </p:ext>
            </p:extLst>
          </p:nvPr>
        </p:nvGraphicFramePr>
        <p:xfrm>
          <a:off x="525222" y="1861250"/>
          <a:ext cx="11141555" cy="4017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311">
                  <a:extLst>
                    <a:ext uri="{9D8B030D-6E8A-4147-A177-3AD203B41FA5}">
                      <a16:colId xmlns:a16="http://schemas.microsoft.com/office/drawing/2014/main" val="3996957391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1183091787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2455646976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50446839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2918162144"/>
                    </a:ext>
                  </a:extLst>
                </a:gridCol>
              </a:tblGrid>
              <a:tr h="8034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198442"/>
                  </a:ext>
                </a:extLst>
              </a:tr>
              <a:tr h="32139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24948"/>
                  </a:ext>
                </a:extLst>
              </a:tr>
            </a:tbl>
          </a:graphicData>
        </a:graphic>
      </p:graphicFrame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904668DC-AE1F-6797-1872-F8517BE39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D4A7F-018D-CAEA-3877-6AE4B83158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87760" y="1034620"/>
            <a:ext cx="3706812" cy="6249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13085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CCB0413-98EC-776A-2C16-45D1682008B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439119" y="1860550"/>
            <a:ext cx="2217737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4ABD3E5-FB19-BA99-84DD-58391DD9732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439119" y="2691188"/>
            <a:ext cx="2217737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F2EBC9D-8BBB-7003-B004-400E34FBB50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05470" y="1860550"/>
            <a:ext cx="2217737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BDE13F3-1648-2784-00DC-9BA7EE94579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05470" y="2691188"/>
            <a:ext cx="2217737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B5C0AD6-C579-AB3E-33B3-9A24237B145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78801" y="1860550"/>
            <a:ext cx="2217737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1F39191-D425-EE87-6B81-49F0AE312CF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978801" y="2691188"/>
            <a:ext cx="2217737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9CD1DD5-9ADF-34A8-2E54-899C8683DF7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752132" y="1860550"/>
            <a:ext cx="2217737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4C918BF-E929-50C5-877C-01000FB7593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52132" y="2691188"/>
            <a:ext cx="2217737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0BBE8C-1407-E52C-7C3F-A00345AE5BD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25463" y="1860550"/>
            <a:ext cx="2217737" cy="8064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70CAB2A-582A-7704-3849-3A3D2013058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25463" y="2691188"/>
            <a:ext cx="2217737" cy="32332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08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BEE0B0D-9701-737B-8B1D-046955E37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9738205" y="1815536"/>
            <a:ext cx="1312802" cy="1914120"/>
          </a:xfrm>
          <a:prstGeom prst="rect">
            <a:avLst/>
          </a:prstGeom>
        </p:spPr>
      </p:pic>
      <p:pic>
        <p:nvPicPr>
          <p:cNvPr id="9" name="Picture 8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3B976AF-C46C-3CE2-668B-0CD5B0EB1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6863180" y="1815537"/>
            <a:ext cx="1312802" cy="1914120"/>
          </a:xfrm>
          <a:prstGeom prst="rect">
            <a:avLst/>
          </a:prstGeom>
        </p:spPr>
      </p:pic>
      <p:pic>
        <p:nvPicPr>
          <p:cNvPr id="8" name="Picture 7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B75C789-974F-FA30-206C-86F72673BB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988153" y="1815537"/>
            <a:ext cx="1312802" cy="1914120"/>
          </a:xfrm>
          <a:prstGeom prst="rect">
            <a:avLst/>
          </a:prstGeom>
        </p:spPr>
      </p:pic>
      <p:pic>
        <p:nvPicPr>
          <p:cNvPr id="7" name="Picture 6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411FBEE-FDC9-D673-DEEF-EAADC0F83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4132" y="1815537"/>
            <a:ext cx="1312802" cy="191412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022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9816671-F2D1-66DE-E97A-31B5899FFA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022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99F142D-DB00-7324-293B-ECACC595F2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0283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118E0CC-B595-C5C9-D5FE-0FBBF357DF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0283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64EEDBC-F756-DBA6-E261-35906FBD01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5309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2ACC243-CC55-F9C7-3790-4DD57E0B76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5309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63F8DE1-E685-F349-8953-2C55C6081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0336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2D7B3DC-0F4A-05E5-D32F-F95134B709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90336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19DEA8D8-A7F0-6CEF-DDBC-3A663E5A7D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11DDC89-EDCF-FD12-FC23-41CE9A97DC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3473" y="108591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4290041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4346D83-775E-AA92-54DE-81C4A1D9F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811270">
            <a:off x="9663341" y="-1054029"/>
            <a:ext cx="3580194" cy="522007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12191999" cy="1073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Thank you!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1" name="Picture 10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8C95253-1D77-61A6-DE47-D490C9D21E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8491598">
            <a:off x="-594576" y="4217037"/>
            <a:ext cx="2268619" cy="33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44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E4C76-32C1-25A5-F220-AD400377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F548-F5F7-49A7-88AD-8AA5636F8188}" type="datetimeFigureOut">
              <a:rPr lang="en-GB" smtClean="0"/>
              <a:t>08/10/2024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D99F68-BF4B-782F-B6ED-A9E01197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65A44-CC42-31A0-0567-46464ECC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3016-F0C8-4956-8ED6-463954D64E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429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3ABCCF3-7358-6BEF-399D-4A1899C53B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96948" y="0"/>
            <a:ext cx="8597348" cy="6857999"/>
          </a:xfrm>
          <a:prstGeom prst="hexagon">
            <a:avLst/>
          </a:prstGeom>
        </p:spPr>
        <p:txBody>
          <a:bodyPr/>
          <a:lstStyle/>
          <a:p>
            <a:r>
              <a:rPr lang="en-US" dirty="0"/>
              <a:t>Insert title image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4595" y="357808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pic>
        <p:nvPicPr>
          <p:cNvPr id="14" name="Picture 13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CCD8ADC-B5DA-71AC-B491-7DA9D0289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595" y="2383762"/>
            <a:ext cx="3706812" cy="896152"/>
          </a:xfrm>
          <a:prstGeom prst="rect">
            <a:avLst/>
          </a:prstGeom>
        </p:spPr>
      </p:pic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37470" y="5740279"/>
            <a:ext cx="1986791" cy="130281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E6FB0E-0760-1545-4ACA-4D32F30B9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595" y="470999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design is ideal for grabbing people’s attention at conferences and events</a:t>
            </a:r>
          </a:p>
        </p:txBody>
      </p:sp>
    </p:spTree>
    <p:extLst>
      <p:ext uri="{BB962C8B-B14F-4D97-AF65-F5344CB8AC3E}">
        <p14:creationId xmlns:p14="http://schemas.microsoft.com/office/powerpoint/2010/main" val="783263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4346D83-775E-AA92-54DE-81C4A1D9F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83777">
            <a:off x="7752228" y="1700502"/>
            <a:ext cx="3580194" cy="5220073"/>
          </a:xfrm>
          <a:prstGeom prst="rect">
            <a:avLst/>
          </a:prstGeom>
        </p:spPr>
      </p:pic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11" name="Picture 10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8C95253-1D77-61A6-DE47-D490C9D21E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8491598">
            <a:off x="6800663" y="405125"/>
            <a:ext cx="1109843" cy="1618198"/>
          </a:xfrm>
          <a:prstGeom prst="rect">
            <a:avLst/>
          </a:prstGeom>
        </p:spPr>
      </p:pic>
      <p:pic>
        <p:nvPicPr>
          <p:cNvPr id="15" name="Picture 14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B0DDEA-DE5E-72CF-E8F8-25BE4466188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4595" y="2383762"/>
            <a:ext cx="3706812" cy="896152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EF971EA-6AB8-804F-177D-F981C679D8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4595" y="357808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18341AB-687B-1B74-1AC9-8F60904BB0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595" y="470999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design is ideal for grabbing people’s attention at conferences and events</a:t>
            </a:r>
          </a:p>
        </p:txBody>
      </p:sp>
    </p:spTree>
    <p:extLst>
      <p:ext uri="{BB962C8B-B14F-4D97-AF65-F5344CB8AC3E}">
        <p14:creationId xmlns:p14="http://schemas.microsoft.com/office/powerpoint/2010/main" val="3047688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8314" y="2546952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4" name="Picture 3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6422B-67A4-00F5-B537-BC31A75C35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8100000">
            <a:off x="-528020" y="3413288"/>
            <a:ext cx="3336664" cy="4864997"/>
          </a:xfrm>
          <a:prstGeom prst="rect">
            <a:avLst/>
          </a:prstGeom>
        </p:spPr>
      </p:pic>
      <p:pic>
        <p:nvPicPr>
          <p:cNvPr id="13" name="Picture 12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6510F30B-79C4-E0D2-5DE7-149F9EB3F2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17" name="Picture 16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7EEC95E7-6266-0588-9275-FDCA9F3A5D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pic>
        <p:nvPicPr>
          <p:cNvPr id="20" name="Picture 19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F9057CE-BB47-B14B-BF51-0631B69AA1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2700000">
            <a:off x="2690218" y="1924733"/>
            <a:ext cx="1168769" cy="1704114"/>
          </a:xfrm>
          <a:prstGeom prst="rect">
            <a:avLst/>
          </a:prstGeom>
        </p:spPr>
      </p:pic>
      <p:pic>
        <p:nvPicPr>
          <p:cNvPr id="24" name="Picture 23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E8ACAA45-181C-8FD6-D26E-76B94C1997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2C5EE07-E227-9FB8-6ACB-2539DA913A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8314" y="3725790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design is ideal for grabbing people’s attention at conferences and events</a:t>
            </a:r>
          </a:p>
        </p:txBody>
      </p:sp>
    </p:spTree>
    <p:extLst>
      <p:ext uri="{BB962C8B-B14F-4D97-AF65-F5344CB8AC3E}">
        <p14:creationId xmlns:p14="http://schemas.microsoft.com/office/powerpoint/2010/main" val="246290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ing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8314" y="2546952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13" name="Picture 12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6510F30B-79C4-E0D2-5DE7-149F9EB3F2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17" name="Picture 16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7EEC95E7-6266-0588-9275-FDCA9F3A5D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pic>
        <p:nvPicPr>
          <p:cNvPr id="24" name="Picture 23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E8ACAA45-181C-8FD6-D26E-76B94C1997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B4941A68-B900-DE33-77F1-B000A1406B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911653" y="797369"/>
            <a:ext cx="8784050" cy="7006929"/>
          </a:xfrm>
          <a:prstGeom prst="hexagon">
            <a:avLst/>
          </a:prstGeom>
        </p:spPr>
        <p:txBody>
          <a:bodyPr/>
          <a:lstStyle/>
          <a:p>
            <a:r>
              <a:rPr lang="en-US" dirty="0"/>
              <a:t>Insert title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0BA87-2EF3-560B-5799-77D7A26026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8314" y="3725790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design is ideal for grabbing people’s attention at conferences and events</a:t>
            </a:r>
          </a:p>
        </p:txBody>
      </p:sp>
    </p:spTree>
    <p:extLst>
      <p:ext uri="{BB962C8B-B14F-4D97-AF65-F5344CB8AC3E}">
        <p14:creationId xmlns:p14="http://schemas.microsoft.com/office/powerpoint/2010/main" val="3940155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1073288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0926DE-DE65-EF6B-F151-224E6DE4B2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9188" y="2463299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2" name="Picture 1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9E90B6A-94B4-4698-28D5-6B0FEC274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2718907"/>
            <a:ext cx="385498" cy="562072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838E33E-528F-CC73-0674-E2FFCC7FF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188" y="3688473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5" name="Picture 4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DF9B508-12AB-CABC-36EC-29E03CFA49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3944081"/>
            <a:ext cx="385498" cy="562072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F7A0E0-7487-1178-3D19-800AA9A90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9188" y="493144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7" name="Picture 6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86834E0-9DFD-6250-5ED4-6B9EF925CE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5187052"/>
            <a:ext cx="385498" cy="562072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4" name="Picture 3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7E546C95-6DC1-767B-0282-6DC3C6F41D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9" name="Picture 8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9CA5A34F-54BF-5662-5BA5-8EAE0EB8EB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BADC555-1A5B-83E7-28B2-8E50C373E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7496" y="1039865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1436964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1073288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0926DE-DE65-EF6B-F151-224E6DE4B2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9188" y="2463299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2" name="Picture 1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9E90B6A-94B4-4698-28D5-6B0FEC274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2718907"/>
            <a:ext cx="385498" cy="562072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838E33E-528F-CC73-0674-E2FFCC7FF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188" y="3688473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5" name="Picture 4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DF9B508-12AB-CABC-36EC-29E03CFA49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3944081"/>
            <a:ext cx="385498" cy="562072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F7A0E0-7487-1178-3D19-800AA9A90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9188" y="493144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7" name="Picture 6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86834E0-9DFD-6250-5ED4-6B9EF925CE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5187052"/>
            <a:ext cx="385498" cy="56207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CB19BC8-2160-4CD7-A3B4-3940A3170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1886" y="2439870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12" name="Picture 11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34F7010-0F2C-2EDB-4850-A191F39D6A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376194" y="2695478"/>
            <a:ext cx="385498" cy="562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9D56E98-897D-AFCE-6559-DC57CAFEE5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1886" y="366504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15" name="Picture 14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BBDECA-118F-9477-CBD2-59BD0C16BB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376194" y="3920652"/>
            <a:ext cx="385498" cy="562072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349A5A2-A52C-2AD5-59C6-3F5318D308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1886" y="4908015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21" name="Picture 20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BBE4B2B-7E27-F4A2-B3E5-FFCCB41758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376194" y="5163623"/>
            <a:ext cx="385498" cy="562072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4" name="Picture 3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B144CDD0-4339-3304-F3B5-8650DD7E66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9" name="Picture 8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985FF220-2611-B1ED-899B-F549024548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69B7CC5-6203-A4A5-1C69-A59E078F2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7496" y="1039865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3198004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20" name="Picture 19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921208-8D9C-B41B-6B3E-0851979F5C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328386" y="1116013"/>
            <a:ext cx="300980" cy="438842"/>
          </a:xfrm>
          <a:prstGeom prst="rect">
            <a:avLst/>
          </a:prstGeom>
        </p:spPr>
      </p:pic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1C403A62-F0EA-B07A-6CE3-CF663D874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A900C4E5-3297-A626-1BC4-79078E15A7D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F725958-C44A-50F3-0803-360FB11618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187530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text-heavy presentations, perhaps for reporting to stakeholders</a:t>
            </a:r>
          </a:p>
        </p:txBody>
      </p:sp>
    </p:spTree>
    <p:extLst>
      <p:ext uri="{BB962C8B-B14F-4D97-AF65-F5344CB8AC3E}">
        <p14:creationId xmlns:p14="http://schemas.microsoft.com/office/powerpoint/2010/main" val="781535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3" name="Picture 2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2357C65-064F-DD0C-C303-628E325978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328387" y="1116013"/>
            <a:ext cx="300980" cy="438842"/>
          </a:xfrm>
          <a:prstGeom prst="rect">
            <a:avLst/>
          </a:prstGeom>
        </p:spPr>
      </p:pic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4915F70C-70DE-CAB2-65C3-9B5562DAA7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4" name="Picture 3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EF0C8354-3502-BDAC-90CF-595A37B0C6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4432C23-CD13-1920-122B-DD2C30F70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187530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text-heavy presentations, perhaps for reporting to stakeholders</a:t>
            </a:r>
          </a:p>
        </p:txBody>
      </p:sp>
    </p:spTree>
    <p:extLst>
      <p:ext uri="{BB962C8B-B14F-4D97-AF65-F5344CB8AC3E}">
        <p14:creationId xmlns:p14="http://schemas.microsoft.com/office/powerpoint/2010/main" val="3025324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4346D83-775E-AA92-54DE-81C4A1D9F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83777">
            <a:off x="7752228" y="1700502"/>
            <a:ext cx="3580194" cy="5220073"/>
          </a:xfrm>
          <a:prstGeom prst="rect">
            <a:avLst/>
          </a:prstGeom>
        </p:spPr>
      </p:pic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11" name="Picture 10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8C95253-1D77-61A6-DE47-D490C9D21E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8491598">
            <a:off x="6800663" y="405125"/>
            <a:ext cx="1109843" cy="1618198"/>
          </a:xfrm>
          <a:prstGeom prst="rect">
            <a:avLst/>
          </a:prstGeom>
        </p:spPr>
      </p:pic>
      <p:pic>
        <p:nvPicPr>
          <p:cNvPr id="15" name="Picture 14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B0DDEA-DE5E-72CF-E8F8-25BE4466188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4595" y="2383762"/>
            <a:ext cx="3706812" cy="896152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EF971EA-6AB8-804F-177D-F981C679D8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4595" y="357808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18341AB-687B-1B74-1AC9-8F60904BB0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595" y="470999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design is ideal for grabbing people’s attention at conferences and events</a:t>
            </a:r>
          </a:p>
        </p:txBody>
      </p:sp>
    </p:spTree>
    <p:extLst>
      <p:ext uri="{BB962C8B-B14F-4D97-AF65-F5344CB8AC3E}">
        <p14:creationId xmlns:p14="http://schemas.microsoft.com/office/powerpoint/2010/main" val="4026365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20" name="Picture 19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921208-8D9C-B41B-6B3E-0851979F5C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328386" y="1116013"/>
            <a:ext cx="300980" cy="438842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7BE09F1-1268-7830-3A2A-E34A684E7B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49799" y="1554855"/>
            <a:ext cx="8784050" cy="7006929"/>
          </a:xfrm>
          <a:prstGeom prst="hexagon">
            <a:avLst/>
          </a:prstGeom>
        </p:spPr>
        <p:txBody>
          <a:bodyPr/>
          <a:lstStyle/>
          <a:p>
            <a:r>
              <a:rPr lang="en-US" dirty="0"/>
              <a:t>Insert title image here</a:t>
            </a:r>
          </a:p>
        </p:txBody>
      </p:sp>
      <p:pic>
        <p:nvPicPr>
          <p:cNvPr id="3" name="Picture 2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574C764A-49C8-B079-E1EA-84118DC2BD3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4" name="Picture 3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64A093A9-0B9C-2757-DD9A-65E4A06AAC1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B19C00-FE82-383F-E541-61B0E2EB13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187530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text-heavy presentations, perhaps for reporting to stakeholders</a:t>
            </a:r>
          </a:p>
        </p:txBody>
      </p:sp>
    </p:spTree>
    <p:extLst>
      <p:ext uri="{BB962C8B-B14F-4D97-AF65-F5344CB8AC3E}">
        <p14:creationId xmlns:p14="http://schemas.microsoft.com/office/powerpoint/2010/main" val="3511441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3" name="Picture 2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2357C65-064F-DD0C-C303-628E325978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328387" y="1116013"/>
            <a:ext cx="300980" cy="438842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85F6A27-B408-4E2C-B4BC-68EF9302A5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49799" y="1554855"/>
            <a:ext cx="8784050" cy="7006929"/>
          </a:xfrm>
          <a:prstGeom prst="hexagon">
            <a:avLst/>
          </a:prstGeom>
        </p:spPr>
        <p:txBody>
          <a:bodyPr/>
          <a:lstStyle/>
          <a:p>
            <a:r>
              <a:rPr lang="en-US" dirty="0"/>
              <a:t>Insert title image here</a:t>
            </a:r>
          </a:p>
        </p:txBody>
      </p:sp>
      <p:pic>
        <p:nvPicPr>
          <p:cNvPr id="4" name="Picture 3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6503029A-48BB-6461-87A8-7380A4A34A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FC334715-1F25-8576-59A9-65E0EC4735C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2E371FC-6F90-649F-C99D-744A3509E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187530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13085"/>
                </a:solidFill>
              </a:defRPr>
            </a:lvl1pPr>
          </a:lstStyle>
          <a:p>
            <a:pPr lvl="0"/>
            <a:r>
              <a:rPr lang="en-US" dirty="0"/>
              <a:t>This slide design is ideal for text-heavy presentations, perhaps for reporting to stakeholders</a:t>
            </a:r>
          </a:p>
        </p:txBody>
      </p:sp>
    </p:spTree>
    <p:extLst>
      <p:ext uri="{BB962C8B-B14F-4D97-AF65-F5344CB8AC3E}">
        <p14:creationId xmlns:p14="http://schemas.microsoft.com/office/powerpoint/2010/main" val="716158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022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9816671-F2D1-66DE-E97A-31B5899FFA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022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99F142D-DB00-7324-293B-ECACC595F2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0283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118E0CC-B595-C5C9-D5FE-0FBBF357DF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0283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64EEDBC-F756-DBA6-E261-35906FBD01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5309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2ACC243-CC55-F9C7-3790-4DD57E0B76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5309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63F8DE1-E685-F349-8953-2C55C6081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0336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2D7B3DC-0F4A-05E5-D32F-F95134B709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90336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pic>
        <p:nvPicPr>
          <p:cNvPr id="21" name="Picture 20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DAA37FD-BBAB-9C1F-C698-30B536F24B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24133" y="1815541"/>
            <a:ext cx="1312798" cy="1914117"/>
          </a:xfrm>
          <a:prstGeom prst="rect">
            <a:avLst/>
          </a:prstGeom>
        </p:spPr>
      </p:pic>
      <p:pic>
        <p:nvPicPr>
          <p:cNvPr id="25" name="Picture 24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F2C1234-1654-5E25-3314-A478158C3A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3988156" y="1815542"/>
            <a:ext cx="1312798" cy="1914117"/>
          </a:xfrm>
          <a:prstGeom prst="rect">
            <a:avLst/>
          </a:prstGeom>
        </p:spPr>
      </p:pic>
      <p:pic>
        <p:nvPicPr>
          <p:cNvPr id="26" name="Picture 25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A909D1F-D54B-1029-E70A-4753717225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6863182" y="1815541"/>
            <a:ext cx="1312798" cy="1914117"/>
          </a:xfrm>
          <a:prstGeom prst="rect">
            <a:avLst/>
          </a:prstGeom>
        </p:spPr>
      </p:pic>
      <p:pic>
        <p:nvPicPr>
          <p:cNvPr id="27" name="Picture 26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86183EA-97FB-6743-7766-38A17AB5B2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9738208" y="1815540"/>
            <a:ext cx="1312798" cy="1914117"/>
          </a:xfrm>
          <a:prstGeom prst="rect">
            <a:avLst/>
          </a:prstGeom>
        </p:spPr>
      </p:pic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19DEA8D8-A7F0-6CEF-DDBC-3A663E5A7D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5D15FB89-CCD0-CAC7-2E7A-5EB5FFD45F8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F4E975-5515-8C60-E37F-F40EEE02B2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3473" y="108591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3289496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BEE0B0D-9701-737B-8B1D-046955E37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9738205" y="1815536"/>
            <a:ext cx="1312802" cy="1914120"/>
          </a:xfrm>
          <a:prstGeom prst="rect">
            <a:avLst/>
          </a:prstGeom>
        </p:spPr>
      </p:pic>
      <p:pic>
        <p:nvPicPr>
          <p:cNvPr id="9" name="Picture 8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3B976AF-C46C-3CE2-668B-0CD5B0EB1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6863180" y="1815537"/>
            <a:ext cx="1312802" cy="1914120"/>
          </a:xfrm>
          <a:prstGeom prst="rect">
            <a:avLst/>
          </a:prstGeom>
        </p:spPr>
      </p:pic>
      <p:pic>
        <p:nvPicPr>
          <p:cNvPr id="8" name="Picture 7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B75C789-974F-FA30-206C-86F72673BB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988153" y="1815537"/>
            <a:ext cx="1312802" cy="1914120"/>
          </a:xfrm>
          <a:prstGeom prst="rect">
            <a:avLst/>
          </a:prstGeom>
        </p:spPr>
      </p:pic>
      <p:pic>
        <p:nvPicPr>
          <p:cNvPr id="7" name="Picture 6" descr="A purpl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411FBEE-FDC9-D673-DEEF-EAADC0F83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4132" y="1815537"/>
            <a:ext cx="1312802" cy="191412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022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9816671-F2D1-66DE-E97A-31B5899FFA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022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99F142D-DB00-7324-293B-ECACC595F2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0283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118E0CC-B595-C5C9-D5FE-0FBBF357DF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0283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64EEDBC-F756-DBA6-E261-35906FBD01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5309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2ACC243-CC55-F9C7-3790-4DD57E0B76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5309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63F8DE1-E685-F349-8953-2C55C6081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0336" y="3816046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2D7B3DC-0F4A-05E5-D32F-F95134B709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90336" y="4454674"/>
            <a:ext cx="2008544" cy="6249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19DEA8D8-A7F0-6CEF-DDBC-3A663E5A7D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5D15FB89-CCD0-CAC7-2E7A-5EB5FFD45F8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11DDC89-EDCF-FD12-FC23-41CE9A97DC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3473" y="108591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541629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lum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222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EA2F3CC2-0AB0-062D-FCC7-3EFD00BBEED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44985025"/>
              </p:ext>
            </p:extLst>
          </p:nvPr>
        </p:nvGraphicFramePr>
        <p:xfrm>
          <a:off x="525222" y="1861250"/>
          <a:ext cx="11141556" cy="406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852">
                  <a:extLst>
                    <a:ext uri="{9D8B030D-6E8A-4147-A177-3AD203B41FA5}">
                      <a16:colId xmlns:a16="http://schemas.microsoft.com/office/drawing/2014/main" val="3996957391"/>
                    </a:ext>
                  </a:extLst>
                </a:gridCol>
                <a:gridCol w="3713852">
                  <a:extLst>
                    <a:ext uri="{9D8B030D-6E8A-4147-A177-3AD203B41FA5}">
                      <a16:colId xmlns:a16="http://schemas.microsoft.com/office/drawing/2014/main" val="1183091787"/>
                    </a:ext>
                  </a:extLst>
                </a:gridCol>
                <a:gridCol w="3713852">
                  <a:extLst>
                    <a:ext uri="{9D8B030D-6E8A-4147-A177-3AD203B41FA5}">
                      <a16:colId xmlns:a16="http://schemas.microsoft.com/office/drawing/2014/main" val="2455646976"/>
                    </a:ext>
                  </a:extLst>
                </a:gridCol>
              </a:tblGrid>
              <a:tr h="8126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198442"/>
                  </a:ext>
                </a:extLst>
              </a:tr>
              <a:tr h="325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24948"/>
                  </a:ext>
                </a:extLst>
              </a:tr>
            </a:tbl>
          </a:graphicData>
        </a:graphic>
      </p:graphicFrame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E0F6B68E-7C99-03A2-E60D-7262D526C0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9F55A67A-70DB-A0F3-AB75-BBBDFD9323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D187D02-E80F-C924-1075-4B684960A7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87760" y="1034620"/>
            <a:ext cx="3706812" cy="6249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588291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lum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222" y="1022952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EA2F3CC2-0AB0-062D-FCC7-3EFD00BBEED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62014636"/>
              </p:ext>
            </p:extLst>
          </p:nvPr>
        </p:nvGraphicFramePr>
        <p:xfrm>
          <a:off x="525222" y="1861250"/>
          <a:ext cx="11141556" cy="406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852">
                  <a:extLst>
                    <a:ext uri="{9D8B030D-6E8A-4147-A177-3AD203B41FA5}">
                      <a16:colId xmlns:a16="http://schemas.microsoft.com/office/drawing/2014/main" val="3996957391"/>
                    </a:ext>
                  </a:extLst>
                </a:gridCol>
                <a:gridCol w="3713852">
                  <a:extLst>
                    <a:ext uri="{9D8B030D-6E8A-4147-A177-3AD203B41FA5}">
                      <a16:colId xmlns:a16="http://schemas.microsoft.com/office/drawing/2014/main" val="1183091787"/>
                    </a:ext>
                  </a:extLst>
                </a:gridCol>
                <a:gridCol w="3713852">
                  <a:extLst>
                    <a:ext uri="{9D8B030D-6E8A-4147-A177-3AD203B41FA5}">
                      <a16:colId xmlns:a16="http://schemas.microsoft.com/office/drawing/2014/main" val="2455646976"/>
                    </a:ext>
                  </a:extLst>
                </a:gridCol>
              </a:tblGrid>
              <a:tr h="8126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198442"/>
                  </a:ext>
                </a:extLst>
              </a:tr>
              <a:tr h="325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24948"/>
                  </a:ext>
                </a:extLst>
              </a:tr>
            </a:tbl>
          </a:graphicData>
        </a:graphic>
      </p:graphicFrame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E0F6B68E-7C99-03A2-E60D-7262D526C0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9F55A67A-70DB-A0F3-AB75-BBBDFD9323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DB125DD-55DE-F36A-D05C-37868DD26E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87760" y="1034620"/>
            <a:ext cx="3706812" cy="6249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13085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3498220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lum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222" y="1022950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EA2F3CC2-0AB0-062D-FCC7-3EFD00BBEED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45478086"/>
              </p:ext>
            </p:extLst>
          </p:nvPr>
        </p:nvGraphicFramePr>
        <p:xfrm>
          <a:off x="525222" y="1861250"/>
          <a:ext cx="11141555" cy="4017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311">
                  <a:extLst>
                    <a:ext uri="{9D8B030D-6E8A-4147-A177-3AD203B41FA5}">
                      <a16:colId xmlns:a16="http://schemas.microsoft.com/office/drawing/2014/main" val="3996957391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1183091787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2455646976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50446839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2918162144"/>
                    </a:ext>
                  </a:extLst>
                </a:gridCol>
              </a:tblGrid>
              <a:tr h="8034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198442"/>
                  </a:ext>
                </a:extLst>
              </a:tr>
              <a:tr h="32139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24948"/>
                  </a:ext>
                </a:extLst>
              </a:tr>
            </a:tbl>
          </a:graphicData>
        </a:graphic>
      </p:graphicFrame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904668DC-AE1F-6797-1872-F8517BE39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3AB4E179-C057-00DE-C909-F61019C3D4C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75558-B1B5-FBEE-A89A-2A15D5A5C8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87760" y="1034620"/>
            <a:ext cx="3706812" cy="6249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3944558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Collum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222" y="1022950"/>
            <a:ext cx="3162300" cy="62496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EA2F3CC2-0AB0-062D-FCC7-3EFD00BBEED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283134"/>
              </p:ext>
            </p:extLst>
          </p:nvPr>
        </p:nvGraphicFramePr>
        <p:xfrm>
          <a:off x="525222" y="1861250"/>
          <a:ext cx="11141555" cy="4017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311">
                  <a:extLst>
                    <a:ext uri="{9D8B030D-6E8A-4147-A177-3AD203B41FA5}">
                      <a16:colId xmlns:a16="http://schemas.microsoft.com/office/drawing/2014/main" val="3996957391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1183091787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2455646976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50446839"/>
                    </a:ext>
                  </a:extLst>
                </a:gridCol>
                <a:gridCol w="2228311">
                  <a:extLst>
                    <a:ext uri="{9D8B030D-6E8A-4147-A177-3AD203B41FA5}">
                      <a16:colId xmlns:a16="http://schemas.microsoft.com/office/drawing/2014/main" val="2918162144"/>
                    </a:ext>
                  </a:extLst>
                </a:gridCol>
              </a:tblGrid>
              <a:tr h="8034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3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198442"/>
                  </a:ext>
                </a:extLst>
              </a:tr>
              <a:tr h="32139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3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24948"/>
                  </a:ext>
                </a:extLst>
              </a:tr>
            </a:tbl>
          </a:graphicData>
        </a:graphic>
      </p:graphicFrame>
      <p:pic>
        <p:nvPicPr>
          <p:cNvPr id="2" name="Picture 1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904668DC-AE1F-6797-1872-F8517BE39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3AB4E179-C057-00DE-C909-F61019C3D4C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207" y="5740279"/>
            <a:ext cx="1986793" cy="130281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D4A7F-018D-CAEA-3877-6AE4B83158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87760" y="1034620"/>
            <a:ext cx="3706812" cy="6249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13085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35746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4346D83-775E-AA92-54DE-81C4A1D9F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811270">
            <a:off x="9663341" y="-1054029"/>
            <a:ext cx="3580194" cy="522007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12191999" cy="1073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Thank you!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11" name="Picture 10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8C95253-1D77-61A6-DE47-D490C9D21E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8491598">
            <a:off x="-594576" y="4217037"/>
            <a:ext cx="2268619" cy="33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21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A14744-3329-8F4E-B450-011218AED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1845" y="2253826"/>
            <a:ext cx="7631628" cy="1668161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rgbClr val="36B18E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35218944-1588-B746-8ED3-71C629F8DE6C}"/>
              </a:ext>
            </a:extLst>
          </p:cNvPr>
          <p:cNvSpPr/>
          <p:nvPr userDrawn="1"/>
        </p:nvSpPr>
        <p:spPr>
          <a:xfrm>
            <a:off x="428527" y="3087907"/>
            <a:ext cx="1935067" cy="1668161"/>
          </a:xfrm>
          <a:prstGeom prst="hexagon">
            <a:avLst/>
          </a:prstGeom>
          <a:solidFill>
            <a:srgbClr val="00867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3D64DB59-A822-A54A-9AEF-278822CF0DC4}"/>
              </a:ext>
            </a:extLst>
          </p:cNvPr>
          <p:cNvSpPr/>
          <p:nvPr userDrawn="1"/>
        </p:nvSpPr>
        <p:spPr>
          <a:xfrm>
            <a:off x="428527" y="1419749"/>
            <a:ext cx="1935067" cy="1668161"/>
          </a:xfrm>
          <a:prstGeom prst="hexagon">
            <a:avLst/>
          </a:prstGeom>
          <a:solidFill>
            <a:srgbClr val="36B18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32CD291A-20A9-5749-95AE-68D6CA4C04F3}"/>
              </a:ext>
            </a:extLst>
          </p:cNvPr>
          <p:cNvSpPr/>
          <p:nvPr userDrawn="1"/>
        </p:nvSpPr>
        <p:spPr>
          <a:xfrm>
            <a:off x="1944643" y="2257365"/>
            <a:ext cx="1935067" cy="1668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9C114-0865-0845-85ED-77336679F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386" y="2757148"/>
            <a:ext cx="1293813" cy="6615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ADDC974-78B3-224D-8A13-23C65958B3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9153" y="3591233"/>
            <a:ext cx="1293813" cy="6615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3210B87-B931-2D4D-94D5-75EC4924F0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9152" y="1923068"/>
            <a:ext cx="1293813" cy="6615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7FDB3537-39F8-F54C-8351-6630F02EA5D2}"/>
              </a:ext>
            </a:extLst>
          </p:cNvPr>
          <p:cNvSpPr/>
          <p:nvPr userDrawn="1"/>
        </p:nvSpPr>
        <p:spPr>
          <a:xfrm>
            <a:off x="2006257" y="4425310"/>
            <a:ext cx="767357" cy="661515"/>
          </a:xfrm>
          <a:prstGeom prst="hexagon">
            <a:avLst/>
          </a:prstGeom>
          <a:solidFill>
            <a:srgbClr val="36B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CB8FF571-3C45-5A46-AF20-B8F23CDB407C}"/>
              </a:ext>
            </a:extLst>
          </p:cNvPr>
          <p:cNvSpPr/>
          <p:nvPr userDrawn="1"/>
        </p:nvSpPr>
        <p:spPr>
          <a:xfrm>
            <a:off x="2328251" y="3982668"/>
            <a:ext cx="355969" cy="306870"/>
          </a:xfrm>
          <a:prstGeom prst="hexagon">
            <a:avLst/>
          </a:prstGeom>
          <a:solidFill>
            <a:srgbClr val="00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55F10A7E-5169-C349-9DC5-6E2DB3EE65EB}"/>
              </a:ext>
            </a:extLst>
          </p:cNvPr>
          <p:cNvSpPr/>
          <p:nvPr userDrawn="1"/>
        </p:nvSpPr>
        <p:spPr>
          <a:xfrm>
            <a:off x="3498858" y="3780498"/>
            <a:ext cx="355969" cy="306870"/>
          </a:xfrm>
          <a:prstGeom prst="hexagon">
            <a:avLst/>
          </a:prstGeom>
          <a:solidFill>
            <a:srgbClr val="36B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10FB9B5A-DDD9-244C-A8A4-E1AEB44B559C}"/>
              </a:ext>
            </a:extLst>
          </p:cNvPr>
          <p:cNvSpPr/>
          <p:nvPr userDrawn="1"/>
        </p:nvSpPr>
        <p:spPr>
          <a:xfrm>
            <a:off x="428527" y="4602632"/>
            <a:ext cx="355969" cy="306870"/>
          </a:xfrm>
          <a:prstGeom prst="hexagon">
            <a:avLst/>
          </a:prstGeom>
          <a:solidFill>
            <a:srgbClr val="00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B2283A07-4B06-C440-B322-682F97279DF1}"/>
              </a:ext>
            </a:extLst>
          </p:cNvPr>
          <p:cNvSpPr/>
          <p:nvPr userDrawn="1"/>
        </p:nvSpPr>
        <p:spPr>
          <a:xfrm>
            <a:off x="2325445" y="1901216"/>
            <a:ext cx="355969" cy="306870"/>
          </a:xfrm>
          <a:prstGeom prst="hexagon">
            <a:avLst/>
          </a:prstGeom>
          <a:solidFill>
            <a:srgbClr val="00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7A0C19D0-417C-AC4E-9A5B-B715CC0AC462}"/>
              </a:ext>
            </a:extLst>
          </p:cNvPr>
          <p:cNvSpPr/>
          <p:nvPr userDrawn="1"/>
        </p:nvSpPr>
        <p:spPr>
          <a:xfrm>
            <a:off x="393183" y="2940775"/>
            <a:ext cx="355969" cy="306870"/>
          </a:xfrm>
          <a:prstGeom prst="hexagon">
            <a:avLst/>
          </a:prstGeom>
          <a:solidFill>
            <a:srgbClr val="008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9724B624-BA1C-7E4A-B9BA-BE64DAB0595B}"/>
              </a:ext>
            </a:extLst>
          </p:cNvPr>
          <p:cNvSpPr/>
          <p:nvPr userDrawn="1"/>
        </p:nvSpPr>
        <p:spPr>
          <a:xfrm>
            <a:off x="2681414" y="4771045"/>
            <a:ext cx="767357" cy="661515"/>
          </a:xfrm>
          <a:prstGeom prst="hexagon">
            <a:avLst/>
          </a:prstGeom>
          <a:solidFill>
            <a:srgbClr val="00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4682FABA-73F1-5C45-9951-0DC74A332AF8}"/>
              </a:ext>
            </a:extLst>
          </p:cNvPr>
          <p:cNvSpPr/>
          <p:nvPr userDrawn="1"/>
        </p:nvSpPr>
        <p:spPr>
          <a:xfrm>
            <a:off x="2681414" y="4057576"/>
            <a:ext cx="767357" cy="661515"/>
          </a:xfrm>
          <a:prstGeom prst="hexagon">
            <a:avLst/>
          </a:prstGeom>
          <a:solidFill>
            <a:srgbClr val="008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738B3F2C-A43A-1E47-881B-1AF45B7AC116}"/>
              </a:ext>
            </a:extLst>
          </p:cNvPr>
          <p:cNvSpPr/>
          <p:nvPr userDrawn="1"/>
        </p:nvSpPr>
        <p:spPr>
          <a:xfrm>
            <a:off x="2042965" y="1085666"/>
            <a:ext cx="767357" cy="661515"/>
          </a:xfrm>
          <a:prstGeom prst="hexagon">
            <a:avLst/>
          </a:prstGeom>
          <a:solidFill>
            <a:srgbClr val="008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83F698E5-3533-514C-81AB-1EA56E8673A9}"/>
              </a:ext>
            </a:extLst>
          </p:cNvPr>
          <p:cNvSpPr/>
          <p:nvPr userDrawn="1"/>
        </p:nvSpPr>
        <p:spPr>
          <a:xfrm>
            <a:off x="1331100" y="4793044"/>
            <a:ext cx="767357" cy="661515"/>
          </a:xfrm>
          <a:prstGeom prst="hexagon">
            <a:avLst/>
          </a:prstGeom>
          <a:solidFill>
            <a:srgbClr val="008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CBE13698-EBAB-AA49-B7DF-1AB186C87B30}"/>
              </a:ext>
            </a:extLst>
          </p:cNvPr>
          <p:cNvSpPr/>
          <p:nvPr userDrawn="1"/>
        </p:nvSpPr>
        <p:spPr>
          <a:xfrm>
            <a:off x="-229793" y="3260472"/>
            <a:ext cx="767357" cy="661515"/>
          </a:xfrm>
          <a:prstGeom prst="hexagon">
            <a:avLst/>
          </a:prstGeom>
          <a:solidFill>
            <a:srgbClr val="36B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CDF9459B-0B9D-9E43-BBEF-CA56DDD1BC33}"/>
              </a:ext>
            </a:extLst>
          </p:cNvPr>
          <p:cNvSpPr/>
          <p:nvPr userDrawn="1"/>
        </p:nvSpPr>
        <p:spPr>
          <a:xfrm>
            <a:off x="-229794" y="1573185"/>
            <a:ext cx="767357" cy="661515"/>
          </a:xfrm>
          <a:prstGeom prst="hexagon">
            <a:avLst/>
          </a:prstGeom>
          <a:solidFill>
            <a:srgbClr val="008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B92604DF-511B-5F42-84A8-BC479C684AEB}"/>
              </a:ext>
            </a:extLst>
          </p:cNvPr>
          <p:cNvSpPr/>
          <p:nvPr userDrawn="1"/>
        </p:nvSpPr>
        <p:spPr>
          <a:xfrm>
            <a:off x="2725532" y="1456726"/>
            <a:ext cx="767357" cy="661515"/>
          </a:xfrm>
          <a:prstGeom prst="hexagon">
            <a:avLst/>
          </a:prstGeom>
          <a:solidFill>
            <a:srgbClr val="36B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C0FCF8B7-AC5E-384C-862A-4718D78B0FB6}"/>
              </a:ext>
            </a:extLst>
          </p:cNvPr>
          <p:cNvSpPr/>
          <p:nvPr userDrawn="1"/>
        </p:nvSpPr>
        <p:spPr>
          <a:xfrm>
            <a:off x="1218073" y="1074006"/>
            <a:ext cx="355969" cy="306870"/>
          </a:xfrm>
          <a:prstGeom prst="hexagon">
            <a:avLst/>
          </a:prstGeom>
          <a:solidFill>
            <a:srgbClr val="00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FC5B04C-B538-3F40-AAB7-EEEBD18DC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527" y="5718659"/>
            <a:ext cx="2900405" cy="6090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373B0C-16CA-0D48-B110-0361B23EE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2494" y="5454559"/>
            <a:ext cx="2221553" cy="8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38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3ABCCF3-7358-6BEF-399D-4A1899C53B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96948" y="0"/>
            <a:ext cx="8597348" cy="6857999"/>
          </a:xfrm>
          <a:prstGeom prst="hexagon">
            <a:avLst/>
          </a:prstGeom>
        </p:spPr>
        <p:txBody>
          <a:bodyPr/>
          <a:lstStyle/>
          <a:p>
            <a:r>
              <a:rPr lang="en-US" dirty="0"/>
              <a:t>Insert title image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4595" y="357808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pic>
        <p:nvPicPr>
          <p:cNvPr id="14" name="Picture 13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CCD8ADC-B5DA-71AC-B491-7DA9D0289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595" y="2383762"/>
            <a:ext cx="3706812" cy="896152"/>
          </a:xfrm>
          <a:prstGeom prst="rect">
            <a:avLst/>
          </a:prstGeom>
        </p:spPr>
      </p:pic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E6FB0E-0760-1545-4ACA-4D32F30B9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595" y="470999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design is ideal for grabbing people’s attention at conferences and events</a:t>
            </a:r>
          </a:p>
        </p:txBody>
      </p:sp>
    </p:spTree>
    <p:extLst>
      <p:ext uri="{BB962C8B-B14F-4D97-AF65-F5344CB8AC3E}">
        <p14:creationId xmlns:p14="http://schemas.microsoft.com/office/powerpoint/2010/main" val="4172671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0D03-9113-C34A-9A37-525E83ACC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312" y="445233"/>
            <a:ext cx="8627091" cy="726506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algn="l">
              <a:defRPr sz="4800" b="0">
                <a:latin typeface="Circular Std Medium" panose="020B0604020101010102" pitchFamily="34" charset="0"/>
                <a:cs typeface="Circular Std Medium" panose="020B0604020101010102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25">
            <a:extLst>
              <a:ext uri="{FF2B5EF4-FFF2-40B4-BE49-F238E27FC236}">
                <a16:creationId xmlns:a16="http://schemas.microsoft.com/office/drawing/2014/main" id="{ED244A14-E5F1-4847-AFC8-680567D03D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67687" y="1269978"/>
            <a:ext cx="3600000" cy="44526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>
              <a:defRPr>
                <a:solidFill>
                  <a:srgbClr val="51515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2pPr>
            <a:lvl3pPr>
              <a:defRPr>
                <a:solidFill>
                  <a:srgbClr val="51515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3pPr>
            <a:lvl4pPr>
              <a:defRPr>
                <a:solidFill>
                  <a:srgbClr val="51515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4pPr>
            <a:lvl5pPr>
              <a:defRPr>
                <a:solidFill>
                  <a:srgbClr val="51515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5">
            <a:extLst>
              <a:ext uri="{FF2B5EF4-FFF2-40B4-BE49-F238E27FC236}">
                <a16:creationId xmlns:a16="http://schemas.microsoft.com/office/drawing/2014/main" id="{8FBD7F5E-9CC9-6648-A783-EB6DCD4F4B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312" y="1285376"/>
            <a:ext cx="7511143" cy="44526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>
              <a:defRPr>
                <a:solidFill>
                  <a:srgbClr val="51515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2pPr>
            <a:lvl3pPr>
              <a:defRPr>
                <a:solidFill>
                  <a:srgbClr val="51515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3pPr>
            <a:lvl4pPr>
              <a:defRPr>
                <a:solidFill>
                  <a:srgbClr val="51515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4pPr>
            <a:lvl5pPr>
              <a:defRPr>
                <a:solidFill>
                  <a:srgbClr val="51515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2AC87C-99C7-7549-8CDC-0D71F2B58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313" y="5968467"/>
            <a:ext cx="2115714" cy="444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286616-650D-D540-BAA7-1268E3FDAE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6589" y="5840103"/>
            <a:ext cx="1781098" cy="701027"/>
          </a:xfrm>
          <a:prstGeom prst="rect">
            <a:avLst/>
          </a:prstGeom>
        </p:spPr>
      </p:pic>
      <p:pic>
        <p:nvPicPr>
          <p:cNvPr id="4" name="Picture 3" descr="A black and yellow text&#10;&#10;Description automatically generated">
            <a:extLst>
              <a:ext uri="{FF2B5EF4-FFF2-40B4-BE49-F238E27FC236}">
                <a16:creationId xmlns:a16="http://schemas.microsoft.com/office/drawing/2014/main" id="{969B636B-0CAD-C31C-9EFC-419605932D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574" y="6013221"/>
            <a:ext cx="1691468" cy="4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23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04110C-7FA9-42B8-8B3B-DA58E665BD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1" y="1416668"/>
            <a:ext cx="7391200" cy="1844608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F5AF73-3EA7-4347-84EA-D70EBAC2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73" y="356765"/>
            <a:ext cx="7392827" cy="5745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415EBFD-084A-4878-8287-2E1A3FCE8D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46451" y="6320566"/>
            <a:ext cx="9593887" cy="225703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1318651" algn="l"/>
              </a:tabLst>
            </a:pPr>
            <a:r>
              <a:rPr lang="en-GB" dirty="0"/>
              <a:t>| [Insert document title] | [Insert date]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08CCAE-A613-4894-962F-B9332D979AE1}"/>
              </a:ext>
            </a:extLst>
          </p:cNvPr>
          <p:cNvGrpSpPr/>
          <p:nvPr userDrawn="1"/>
        </p:nvGrpSpPr>
        <p:grpSpPr>
          <a:xfrm>
            <a:off x="12275233" y="1"/>
            <a:ext cx="2706315" cy="2781137"/>
            <a:chOff x="3528102" y="847657"/>
            <a:chExt cx="2029736" cy="2085853"/>
          </a:xfrm>
        </p:grpSpPr>
        <p:sp>
          <p:nvSpPr>
            <p:cNvPr id="18" name="Guidance note">
              <a:extLst>
                <a:ext uri="{FF2B5EF4-FFF2-40B4-BE49-F238E27FC236}">
                  <a16:creationId xmlns:a16="http://schemas.microsoft.com/office/drawing/2014/main" id="{753381CB-CFAD-4C37-9043-05C8A52380A7}"/>
                </a:ext>
              </a:extLst>
            </p:cNvPr>
            <p:cNvSpPr/>
            <p:nvPr/>
          </p:nvSpPr>
          <p:spPr>
            <a:xfrm>
              <a:off x="3528102" y="847657"/>
              <a:ext cx="2029736" cy="208585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120648" marR="0" lvl="2" indent="-120648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120648" marR="0" lvl="2" indent="-120648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120648" marR="0" lvl="2" indent="-120648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120648" marR="0" lvl="2" indent="-120648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963" marR="0" lvl="2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963" marR="0" lvl="2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963" marR="0" lvl="2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963" marR="0" lvl="2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120648" marR="0" lvl="2" indent="-120648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120648" marR="0" lvl="2" indent="-120648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120648" marR="0" lvl="2" indent="-120648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120648" marR="0" lvl="2" indent="-120648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A04F91-854A-4895-BD97-24C8BB928F41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9CABB711-E1AB-41A2-A779-C8967E1B90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702CAAD7-0480-4B1D-A46C-986161320307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64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4641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A14744-3329-8F4E-B450-011218AED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312" y="445233"/>
            <a:ext cx="8627091" cy="726506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B97743-761C-184C-B3D8-E3ED5ABD7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313" y="5968467"/>
            <a:ext cx="2115714" cy="444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BAC034-AA0B-FA44-8460-F03B6ACE0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6589" y="5840103"/>
            <a:ext cx="1781098" cy="701027"/>
          </a:xfrm>
          <a:prstGeom prst="rect">
            <a:avLst/>
          </a:prstGeom>
        </p:spPr>
      </p:pic>
      <p:pic>
        <p:nvPicPr>
          <p:cNvPr id="2" name="Picture 1" descr="A black and yellow sign&#10;&#10;Description automatically generated">
            <a:extLst>
              <a:ext uri="{FF2B5EF4-FFF2-40B4-BE49-F238E27FC236}">
                <a16:creationId xmlns:a16="http://schemas.microsoft.com/office/drawing/2014/main" id="{B6084282-B957-60AB-654F-5D07A7C475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817" y="6082084"/>
            <a:ext cx="1678365" cy="368471"/>
          </a:xfrm>
          <a:prstGeom prst="rect">
            <a:avLst/>
          </a:prstGeom>
        </p:spPr>
      </p:pic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1C4529A9-C31D-5925-0EBF-6C33BA294980}"/>
              </a:ext>
            </a:extLst>
          </p:cNvPr>
          <p:cNvSpPr txBox="1">
            <a:spLocks/>
          </p:cNvSpPr>
          <p:nvPr userDrawn="1"/>
        </p:nvSpPr>
        <p:spPr>
          <a:xfrm>
            <a:off x="11230726" y="445233"/>
            <a:ext cx="5369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069A1E-88D8-B74B-984D-E602CD2EEC3A}" type="slidenum">
              <a:rPr lang="en-US" smtClean="0">
                <a:latin typeface="Circular Std Book" panose="020B0604020101020102" pitchFamily="34" charset="0"/>
              </a:rPr>
              <a:pPr algn="ctr"/>
              <a:t>‹#›</a:t>
            </a:fld>
            <a:endParaRPr lang="en-US" dirty="0">
              <a:latin typeface="Circular Std Book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08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A14744-3329-8F4E-B450-011218AED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312" y="445233"/>
            <a:ext cx="8627091" cy="726506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5">
            <a:extLst>
              <a:ext uri="{FF2B5EF4-FFF2-40B4-BE49-F238E27FC236}">
                <a16:creationId xmlns:a16="http://schemas.microsoft.com/office/drawing/2014/main" id="{90BFC532-D1D3-2C46-B3A0-955D5380E0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313" y="1285376"/>
            <a:ext cx="11343374" cy="44135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1EA7EF-CBAD-5C40-8AAB-23DA98E969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313" y="5968467"/>
            <a:ext cx="2115714" cy="444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0ACBA1-983B-884B-8337-D44F902054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6589" y="5840103"/>
            <a:ext cx="1781098" cy="701027"/>
          </a:xfrm>
          <a:prstGeom prst="rect">
            <a:avLst/>
          </a:prstGeom>
        </p:spPr>
      </p:pic>
      <p:pic>
        <p:nvPicPr>
          <p:cNvPr id="2" name="Picture 1" descr="A black and yellow sign&#10;&#10;Description automatically generated">
            <a:extLst>
              <a:ext uri="{FF2B5EF4-FFF2-40B4-BE49-F238E27FC236}">
                <a16:creationId xmlns:a16="http://schemas.microsoft.com/office/drawing/2014/main" id="{92BCA3C2-0123-EAE0-61F3-9D913F1CA4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817" y="6082084"/>
            <a:ext cx="1678365" cy="368471"/>
          </a:xfrm>
          <a:prstGeom prst="rect">
            <a:avLst/>
          </a:prstGeom>
        </p:spPr>
      </p:pic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69FE0625-7550-6C32-00EA-C45F8F968990}"/>
              </a:ext>
            </a:extLst>
          </p:cNvPr>
          <p:cNvSpPr txBox="1">
            <a:spLocks/>
          </p:cNvSpPr>
          <p:nvPr userDrawn="1"/>
        </p:nvSpPr>
        <p:spPr>
          <a:xfrm>
            <a:off x="11230726" y="445233"/>
            <a:ext cx="5369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069A1E-88D8-B74B-984D-E602CD2EEC3A}" type="slidenum">
              <a:rPr lang="en-US" smtClean="0">
                <a:latin typeface="Circular Std Book" panose="020B0604020101020102" pitchFamily="34" charset="0"/>
              </a:rPr>
              <a:pPr algn="ctr"/>
              <a:t>‹#›</a:t>
            </a:fld>
            <a:endParaRPr lang="en-US" dirty="0">
              <a:latin typeface="Circular Std Book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032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0D03-9113-C34A-9A37-525E83ACC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312" y="445233"/>
            <a:ext cx="8627091" cy="726506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EC43107-AA56-0A4A-8C7E-90E002A0E3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96000" y="1285376"/>
            <a:ext cx="3600000" cy="44526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5">
            <a:extLst>
              <a:ext uri="{FF2B5EF4-FFF2-40B4-BE49-F238E27FC236}">
                <a16:creationId xmlns:a16="http://schemas.microsoft.com/office/drawing/2014/main" id="{ED244A14-E5F1-4847-AFC8-680567D03D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67687" y="1269978"/>
            <a:ext cx="3600000" cy="44526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5">
            <a:extLst>
              <a:ext uri="{FF2B5EF4-FFF2-40B4-BE49-F238E27FC236}">
                <a16:creationId xmlns:a16="http://schemas.microsoft.com/office/drawing/2014/main" id="{8FBD7F5E-9CC9-6648-A783-EB6DCD4F4B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313" y="1285376"/>
            <a:ext cx="3600000" cy="44526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2F7B6A-36B9-D74A-AD3C-5CE2D0821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313" y="5968467"/>
            <a:ext cx="2115714" cy="444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49CD3E-6825-174A-AC71-D36D03C28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6589" y="5840103"/>
            <a:ext cx="1781098" cy="701027"/>
          </a:xfrm>
          <a:prstGeom prst="rect">
            <a:avLst/>
          </a:prstGeom>
        </p:spPr>
      </p:pic>
      <p:pic>
        <p:nvPicPr>
          <p:cNvPr id="3" name="Picture 2" descr="A black and yellow sign&#10;&#10;Description automatically generated">
            <a:extLst>
              <a:ext uri="{FF2B5EF4-FFF2-40B4-BE49-F238E27FC236}">
                <a16:creationId xmlns:a16="http://schemas.microsoft.com/office/drawing/2014/main" id="{7C608066-A62C-C349-3B89-F30B4B8CE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817" y="6082084"/>
            <a:ext cx="1678365" cy="368471"/>
          </a:xfrm>
          <a:prstGeom prst="rect">
            <a:avLst/>
          </a:prstGeom>
        </p:spPr>
      </p:pic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564219D9-B1B4-EE09-1D6E-E551812A5171}"/>
              </a:ext>
            </a:extLst>
          </p:cNvPr>
          <p:cNvSpPr txBox="1">
            <a:spLocks/>
          </p:cNvSpPr>
          <p:nvPr userDrawn="1"/>
        </p:nvSpPr>
        <p:spPr>
          <a:xfrm>
            <a:off x="11230726" y="445233"/>
            <a:ext cx="5369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069A1E-88D8-B74B-984D-E602CD2EEC3A}" type="slidenum">
              <a:rPr lang="en-US" smtClean="0">
                <a:latin typeface="Circular Std Book" panose="020B0604020101020102" pitchFamily="34" charset="0"/>
              </a:rPr>
              <a:pPr algn="ctr"/>
              <a:t>‹#›</a:t>
            </a:fld>
            <a:endParaRPr lang="en-US" dirty="0">
              <a:latin typeface="Circular Std Book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641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gradFill>
          <a:gsLst>
            <a:gs pos="0">
              <a:srgbClr val="7F58A5"/>
            </a:gs>
            <a:gs pos="76000">
              <a:srgbClr val="7F58A5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rgbClr val="1A92D0"/>
              </a:gs>
              <a:gs pos="100000">
                <a:srgbClr val="1A92D0"/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402CF8E-1BA0-2395-4942-3CCEE9253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3874" y="501165"/>
            <a:ext cx="3380442" cy="15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407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1247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8259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bg>
      <p:bgPr>
        <a:solidFill>
          <a:srgbClr val="EE7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5211" y="1122363"/>
            <a:ext cx="8871045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5212" y="3602038"/>
            <a:ext cx="887104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7A6D8E-0E67-424D-9F11-932AF764E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2997" y="348367"/>
            <a:ext cx="2614721" cy="539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60D64B-9BA1-684B-BB55-2965315AAA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072" t="1942" b="2933"/>
          <a:stretch/>
        </p:blipFill>
        <p:spPr>
          <a:xfrm>
            <a:off x="-1114425" y="-300038"/>
            <a:ext cx="3988584" cy="741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82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CA2BC-662C-2E49-95F3-0A4548F72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2304" y="348367"/>
            <a:ext cx="2573952" cy="533067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FF8F6B7-1AE9-EA41-A92D-5BC569DD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C6E4EE3-B8DA-4529-A811-93362441A0E0}" type="datetimeFigureOut">
              <a:rPr lang="en-GB" smtClean="0"/>
              <a:t>08/10/2024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FE31C7F-3CDE-CF4F-8D56-25EE43D9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23E173-42BC-0A49-843F-22C217E1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AE507F8-0004-4BD2-8478-2451CF4D47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22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4346D83-775E-AA92-54DE-81C4A1D9F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83777">
            <a:off x="7752228" y="1700502"/>
            <a:ext cx="3580194" cy="5220073"/>
          </a:xfrm>
          <a:prstGeom prst="rect">
            <a:avLst/>
          </a:prstGeom>
        </p:spPr>
      </p:pic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1" name="Picture 10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8C95253-1D77-61A6-DE47-D490C9D21E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8491598">
            <a:off x="6800663" y="405125"/>
            <a:ext cx="1109843" cy="1618198"/>
          </a:xfrm>
          <a:prstGeom prst="rect">
            <a:avLst/>
          </a:prstGeom>
        </p:spPr>
      </p:pic>
      <p:pic>
        <p:nvPicPr>
          <p:cNvPr id="15" name="Picture 14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B0DDEA-DE5E-72CF-E8F8-25BE4466188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4595" y="2383762"/>
            <a:ext cx="3706812" cy="896152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EF971EA-6AB8-804F-177D-F981C679D8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4595" y="357808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18341AB-687B-1B74-1AC9-8F60904BB0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595" y="4709992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design is ideal for grabbing people’s attention at conferences and events</a:t>
            </a:r>
          </a:p>
        </p:txBody>
      </p:sp>
    </p:spTree>
    <p:extLst>
      <p:ext uri="{BB962C8B-B14F-4D97-AF65-F5344CB8AC3E}">
        <p14:creationId xmlns:p14="http://schemas.microsoft.com/office/powerpoint/2010/main" val="18057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8314" y="2546952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4" name="Picture 3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6422B-67A4-00F5-B537-BC31A75C35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8100000">
            <a:off x="-528020" y="3413288"/>
            <a:ext cx="3336664" cy="4864997"/>
          </a:xfrm>
          <a:prstGeom prst="rect">
            <a:avLst/>
          </a:prstGeom>
        </p:spPr>
      </p:pic>
      <p:pic>
        <p:nvPicPr>
          <p:cNvPr id="13" name="Picture 12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6510F30B-79C4-E0D2-5DE7-149F9EB3F2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20" name="Picture 19" descr="An orang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F9057CE-BB47-B14B-BF51-0631B69AA1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700000">
            <a:off x="2690218" y="1924733"/>
            <a:ext cx="1168769" cy="1704114"/>
          </a:xfrm>
          <a:prstGeom prst="rect">
            <a:avLst/>
          </a:prstGeom>
        </p:spPr>
      </p:pic>
      <p:pic>
        <p:nvPicPr>
          <p:cNvPr id="24" name="Picture 23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E8ACAA45-181C-8FD6-D26E-76B94C1997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2C5EE07-E227-9FB8-6ACB-2539DA913A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8314" y="3725790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design is ideal for grabbing people’s attention at conferences and events</a:t>
            </a:r>
          </a:p>
        </p:txBody>
      </p:sp>
    </p:spTree>
    <p:extLst>
      <p:ext uri="{BB962C8B-B14F-4D97-AF65-F5344CB8AC3E}">
        <p14:creationId xmlns:p14="http://schemas.microsoft.com/office/powerpoint/2010/main" val="268326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ing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8314" y="2546952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pic>
        <p:nvPicPr>
          <p:cNvPr id="13" name="Picture 12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6510F30B-79C4-E0D2-5DE7-149F9EB3F2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pic>
        <p:nvPicPr>
          <p:cNvPr id="24" name="Picture 23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E8ACAA45-181C-8FD6-D26E-76B94C1997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B4941A68-B900-DE33-77F1-B000A1406B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911653" y="797369"/>
            <a:ext cx="8784050" cy="7006929"/>
          </a:xfrm>
          <a:prstGeom prst="hexagon">
            <a:avLst/>
          </a:prstGeom>
        </p:spPr>
        <p:txBody>
          <a:bodyPr/>
          <a:lstStyle/>
          <a:p>
            <a:r>
              <a:rPr lang="en-US" dirty="0"/>
              <a:t>Insert title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0BA87-2EF3-560B-5799-77D7A26026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8314" y="3725790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design is ideal for grabbing people’s attention at conferences and events</a:t>
            </a:r>
          </a:p>
        </p:txBody>
      </p:sp>
    </p:spTree>
    <p:extLst>
      <p:ext uri="{BB962C8B-B14F-4D97-AF65-F5344CB8AC3E}">
        <p14:creationId xmlns:p14="http://schemas.microsoft.com/office/powerpoint/2010/main" val="396346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1073288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0926DE-DE65-EF6B-F151-224E6DE4B2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9188" y="2463299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2" name="Picture 1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9E90B6A-94B4-4698-28D5-6B0FEC274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2718907"/>
            <a:ext cx="385498" cy="562072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838E33E-528F-CC73-0674-E2FFCC7FF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188" y="3688473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5" name="Picture 4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DF9B508-12AB-CABC-36EC-29E03CFA49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3944081"/>
            <a:ext cx="385498" cy="562072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F7A0E0-7487-1178-3D19-800AA9A90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9188" y="493144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7" name="Picture 6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86834E0-9DFD-6250-5ED4-6B9EF925CE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5187052"/>
            <a:ext cx="385498" cy="562072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4" name="Picture 3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7E546C95-6DC1-767B-0282-6DC3C6F41D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BADC555-1A5B-83E7-28B2-8E50C373E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7496" y="1039865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2875862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53178-519B-50BA-C87A-4DDC2B6EB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022952"/>
            <a:ext cx="3162300" cy="1073288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EA7B23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US" dirty="0"/>
          </a:p>
        </p:txBody>
      </p:sp>
      <p:pic>
        <p:nvPicPr>
          <p:cNvPr id="16" name="Picture 15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E32E93-9826-6240-BC79-DB3EF5BD5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41" y="197263"/>
            <a:ext cx="2008543" cy="438841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6401CBC-37ED-F0B9-4326-AD1513A24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5209" y="5740279"/>
            <a:ext cx="1986791" cy="1302814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0926DE-DE65-EF6B-F151-224E6DE4B2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9188" y="2463299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2" name="Picture 1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9E90B6A-94B4-4698-28D5-6B0FEC274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2718907"/>
            <a:ext cx="385498" cy="562072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838E33E-528F-CC73-0674-E2FFCC7FF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188" y="3688473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5" name="Picture 4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DF9B508-12AB-CABC-36EC-29E03CFA49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3944081"/>
            <a:ext cx="385498" cy="562072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F7A0E0-7487-1178-3D19-800AA9A90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9188" y="493144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7" name="Picture 6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86834E0-9DFD-6250-5ED4-6B9EF925CE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723496" y="5187052"/>
            <a:ext cx="385498" cy="56207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CB19BC8-2160-4CD7-A3B4-3940A3170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1886" y="2439870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12" name="Picture 11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34F7010-0F2C-2EDB-4850-A191F39D6A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376194" y="2695478"/>
            <a:ext cx="385498" cy="562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9D56E98-897D-AFCE-6559-DC57CAFEE5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1886" y="3665044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15" name="Picture 14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BBDECA-118F-9477-CBD2-59BD0C16BB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376194" y="3920652"/>
            <a:ext cx="385498" cy="562072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349A5A2-A52C-2AD5-59C6-3F5318D308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1886" y="4908015"/>
            <a:ext cx="3706812" cy="1073288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813085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21" name="Picture 20" descr="A blue arrow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BBE4B2B-7E27-F4A2-B3E5-FFCCB41758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376194" y="5163623"/>
            <a:ext cx="385498" cy="562072"/>
          </a:xfrm>
          <a:prstGeom prst="rect">
            <a:avLst/>
          </a:prstGeom>
        </p:spPr>
      </p:pic>
      <p:pic>
        <p:nvPicPr>
          <p:cNvPr id="23" name="Picture 22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FE88BB04-8684-E227-BB57-9954D278C6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28858" y="216860"/>
            <a:ext cx="1312798" cy="1021414"/>
          </a:xfrm>
          <a:prstGeom prst="rect">
            <a:avLst/>
          </a:prstGeom>
        </p:spPr>
      </p:pic>
      <p:pic>
        <p:nvPicPr>
          <p:cNvPr id="4" name="Picture 3" descr="A picture containing black, darkness, screenshot&#10;&#10;Description automatically generated">
            <a:extLst>
              <a:ext uri="{FF2B5EF4-FFF2-40B4-BE49-F238E27FC236}">
                <a16:creationId xmlns:a16="http://schemas.microsoft.com/office/drawing/2014/main" id="{B144CDD0-4339-3304-F3B5-8650DD7E66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0344" y="189829"/>
            <a:ext cx="2008540" cy="438841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69B7CC5-6203-A4A5-1C69-A59E078F2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7496" y="1039865"/>
            <a:ext cx="3706812" cy="10302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dirty="0"/>
              <a:t>This slide design is ideal for getting key messages across in fewer words</a:t>
            </a:r>
          </a:p>
        </p:txBody>
      </p:sp>
    </p:spTree>
    <p:extLst>
      <p:ext uri="{BB962C8B-B14F-4D97-AF65-F5344CB8AC3E}">
        <p14:creationId xmlns:p14="http://schemas.microsoft.com/office/powerpoint/2010/main" val="1487165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222BCB-CA5F-0B24-53C3-24E576E7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7F6BB-FD25-CEF3-F6D4-6D19271EE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EC16F-24EA-1DA2-1937-F0718757D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40C46-9DB0-1E42-B927-E275C3D8BDBB}" type="datetimeFigureOut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C0387-F61D-A178-69F5-34C001EFF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9AD6A-EA36-8886-FBBB-615CED550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AD349-84D2-7E41-8E9F-8A9206399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2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21" r:id="rId2"/>
    <p:sldLayoutId id="2147483711" r:id="rId3"/>
    <p:sldLayoutId id="2147483691" r:id="rId4"/>
    <p:sldLayoutId id="2147483692" r:id="rId5"/>
    <p:sldLayoutId id="2147483693" r:id="rId6"/>
    <p:sldLayoutId id="2147483698" r:id="rId7"/>
    <p:sldLayoutId id="2147483694" r:id="rId8"/>
    <p:sldLayoutId id="2147483695" r:id="rId9"/>
    <p:sldLayoutId id="2147483696" r:id="rId10"/>
    <p:sldLayoutId id="2147483701" r:id="rId11"/>
    <p:sldLayoutId id="2147483703" r:id="rId12"/>
    <p:sldLayoutId id="2147483704" r:id="rId13"/>
    <p:sldLayoutId id="2147483702" r:id="rId14"/>
    <p:sldLayoutId id="2147483705" r:id="rId15"/>
    <p:sldLayoutId id="2147483700" r:id="rId16"/>
    <p:sldLayoutId id="2147483706" r:id="rId17"/>
    <p:sldLayoutId id="2147483697" r:id="rId18"/>
    <p:sldLayoutId id="2147483707" r:id="rId19"/>
    <p:sldLayoutId id="2147483699" r:id="rId20"/>
    <p:sldLayoutId id="214748372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WMCA Circular Bold" panose="020B0604020101020102" pitchFamily="34" charset="77"/>
          <a:ea typeface="+mj-ea"/>
          <a:cs typeface="WMCA Circular Bold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WMCA Circular Book" panose="020B0604020101020102" pitchFamily="34" charset="77"/>
          <a:ea typeface="+mn-ea"/>
          <a:cs typeface="WMCA Circular Book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WMCA Circular Book" panose="020B0604020101020102" pitchFamily="34" charset="77"/>
          <a:ea typeface="+mn-ea"/>
          <a:cs typeface="WMCA Circular Book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WMCA Circular Book" panose="020B0604020101020102" pitchFamily="34" charset="77"/>
          <a:ea typeface="+mn-ea"/>
          <a:cs typeface="WMCA Circular Book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WMCA Circular Book" panose="020B0604020101020102" pitchFamily="34" charset="77"/>
          <a:ea typeface="+mn-ea"/>
          <a:cs typeface="WMCA Circular Book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WMCA Circular Book" panose="020B0604020101020102" pitchFamily="34" charset="77"/>
          <a:ea typeface="+mn-ea"/>
          <a:cs typeface="WMCA Circular Book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222BCB-CA5F-0B24-53C3-24E576E7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7F6BB-FD25-CEF3-F6D4-6D19271EE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EC16F-24EA-1DA2-1937-F0718757D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40C46-9DB0-1E42-B927-E275C3D8BDBB}" type="datetimeFigureOut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C0387-F61D-A178-69F5-34C001EFF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9AD6A-EA36-8886-FBBB-615CED550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AD349-84D2-7E41-8E9F-8A9206399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4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WMCA Circular Bold" panose="020B0604020101020102" pitchFamily="34" charset="77"/>
          <a:ea typeface="+mj-ea"/>
          <a:cs typeface="WMCA Circular Bold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WMCA Circular Book" panose="020B0604020101020102" pitchFamily="34" charset="77"/>
          <a:ea typeface="+mn-ea"/>
          <a:cs typeface="WMCA Circular Book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WMCA Circular Book" panose="020B0604020101020102" pitchFamily="34" charset="77"/>
          <a:ea typeface="+mn-ea"/>
          <a:cs typeface="WMCA Circular Book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WMCA Circular Book" panose="020B0604020101020102" pitchFamily="34" charset="77"/>
          <a:ea typeface="+mn-ea"/>
          <a:cs typeface="WMCA Circular Book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WMCA Circular Book" panose="020B0604020101020102" pitchFamily="34" charset="77"/>
          <a:ea typeface="+mn-ea"/>
          <a:cs typeface="WMCA Circular Book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WMCA Circular Book" panose="020B0604020101020102" pitchFamily="34" charset="77"/>
          <a:ea typeface="+mn-ea"/>
          <a:cs typeface="WMCA Circular Book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hyperlink" Target="https://my.proenviro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hyperlink" Target="http://www.proenviro.co.uk/" TargetMode="External"/><Relationship Id="rId2" Type="http://schemas.openxmlformats.org/officeDocument/2006/relationships/hyperlink" Target="https://proenviro.co.uk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working on a bicycle&#10;&#10;Description automatically generated with medium confidence">
            <a:extLst>
              <a:ext uri="{FF2B5EF4-FFF2-40B4-BE49-F238E27FC236}">
                <a16:creationId xmlns:a16="http://schemas.microsoft.com/office/drawing/2014/main" id="{73D9379E-51E6-6758-26F8-830671DA79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3884" r="-17536"/>
          <a:stretch/>
        </p:blipFill>
        <p:spPr>
          <a:xfrm>
            <a:off x="6389343" y="-87086"/>
            <a:ext cx="8597348" cy="685799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CF4DF-1AB7-DFAB-B724-EB0270D058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8468" y="3745083"/>
            <a:ext cx="5818850" cy="1073288"/>
          </a:xfrm>
        </p:spPr>
        <p:txBody>
          <a:bodyPr>
            <a:noAutofit/>
          </a:bodyPr>
          <a:lstStyle/>
          <a:p>
            <a:r>
              <a:rPr lang="en-US" sz="2700" dirty="0">
                <a:latin typeface="WMCA Circular Bold"/>
              </a:rPr>
              <a:t>Decarbonisation Net Zero Programme </a:t>
            </a:r>
          </a:p>
          <a:p>
            <a:endParaRPr lang="en-US" sz="2700" b="0" dirty="0">
              <a:latin typeface="WMCA Circular Bold"/>
            </a:endParaRPr>
          </a:p>
          <a:p>
            <a:r>
              <a:rPr lang="en-US" sz="2700" b="0" dirty="0">
                <a:latin typeface="WMCA Circular Bold"/>
              </a:rPr>
              <a:t>How Can an Energy Audit Help You Lower Your Energy Bill</a:t>
            </a:r>
            <a:endParaRPr lang="en-US" sz="2700" dirty="0">
              <a:latin typeface="WMCA Circular Bold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C14FBE4-A6B7-23F3-7864-BB33FBCD6094}"/>
              </a:ext>
            </a:extLst>
          </p:cNvPr>
          <p:cNvSpPr txBox="1">
            <a:spLocks/>
          </p:cNvSpPr>
          <p:nvPr/>
        </p:nvSpPr>
        <p:spPr>
          <a:xfrm>
            <a:off x="958468" y="5010644"/>
            <a:ext cx="5818850" cy="1073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WMCA Circular Bold"/>
              </a:rPr>
              <a:t>Nersi Salehi Managing Director - Pro Enviro Ltd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758768F8-F586-32EA-BF07-F522E4B63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17" y="125187"/>
            <a:ext cx="2114566" cy="5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67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F5984-51E0-1342-C95C-77897359D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89188" y="1676400"/>
            <a:ext cx="3706812" cy="186018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Hinton Perry Davenhill (HPD) is a specialist roof tiles, and brick manufacturing operation located in Dudley.  The company  has continuously produced quality famous Dreadnought clay tile range since 1805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16534-20BB-38D9-5012-94F4C5EA5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HPD participated in the DNZ Programme to reduce energy consumption and CO2 emissions and received an Energy Intensive site assessment in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A097DF-2C75-8ED5-EB3B-E3AABF1A0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02196" y="1767023"/>
            <a:ext cx="4479554" cy="140987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The review identified potential energy costs savings of 1.5 million kWh per year and will achieve carbon emissions reduction of  267 tonnes per annum.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0F6B83-6EC7-82EF-D125-7500103097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4900" y="971010"/>
            <a:ext cx="9591063" cy="10302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sz="2800" b="1" dirty="0">
                <a:solidFill>
                  <a:srgbClr val="813085"/>
                </a:solidFill>
              </a:rPr>
              <a:t>Case Study – Hinton Perry and Davenhill</a:t>
            </a:r>
          </a:p>
        </p:txBody>
      </p:sp>
      <p:pic>
        <p:nvPicPr>
          <p:cNvPr id="9" name="Picture 8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5E8DFC2C-AEAD-854F-D628-6CF31B55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517" y="158612"/>
            <a:ext cx="1613483" cy="123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C7C55B-080B-8B72-4492-0F3DA43C9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80572" y="228909"/>
            <a:ext cx="7772400" cy="3878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DE9A0E-1A10-9CD9-8469-C60E81C41CE6}"/>
              </a:ext>
            </a:extLst>
          </p:cNvPr>
          <p:cNvSpPr/>
          <p:nvPr/>
        </p:nvSpPr>
        <p:spPr>
          <a:xfrm>
            <a:off x="2198688" y="4952974"/>
            <a:ext cx="3382962" cy="1170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hlinkClick r:id="rId4"/>
              </a:rPr>
              <a:t>my.proenviro.co.uk</a:t>
            </a:r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dirty="0"/>
              <a:t>.uk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DEE672-F869-285E-B376-1F51911841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96752" y="3329530"/>
            <a:ext cx="4290441" cy="196154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HPD has received funding of over £85,000 for the implementation of the energy efficiency measures identified by the BEAS review.  The payback on the capital investment was less than three years which with the 50% funding from the Programme is reduced to less than 1.5 year</a:t>
            </a:r>
          </a:p>
        </p:txBody>
      </p:sp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BB722666-EA70-02B3-7938-AF090749C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396" y="6064857"/>
            <a:ext cx="2140054" cy="793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4919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7563E3-0EAA-27FB-991A-B1488C8627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0" y="1022952"/>
            <a:ext cx="5772978" cy="62496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Hinton, Perry &amp; Davenhill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DD838-D8EF-860A-D372-0B7FE2B739B2}"/>
              </a:ext>
            </a:extLst>
          </p:cNvPr>
          <p:cNvSpPr txBox="1"/>
          <p:nvPr/>
        </p:nvSpPr>
        <p:spPr>
          <a:xfrm>
            <a:off x="8299926" y="2067279"/>
            <a:ext cx="2686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Alex Patrick-Smith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0000"/>
                </a:solidFill>
                <a:latin typeface="Calibri" panose="020F0502020204030204"/>
              </a:rPr>
              <a:t>Chairman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F27517F-F8B2-52A2-DBE6-5B23927E9A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9926" y="2913856"/>
            <a:ext cx="3706812" cy="2493031"/>
          </a:xfrm>
        </p:spPr>
        <p:txBody>
          <a:bodyPr>
            <a:noAutofit/>
          </a:bodyPr>
          <a:lstStyle/>
          <a:p>
            <a:r>
              <a:rPr lang="en-GB" sz="1600" dirty="0"/>
              <a:t>HPD have receive over £85,000 of funding from the BEAS Programme and have completed the installation of the aM&amp;T system and replaced the roof of the brick kiln.</a:t>
            </a:r>
          </a:p>
          <a:p>
            <a:r>
              <a:rPr lang="en-GB" sz="1600" dirty="0"/>
              <a:t>The company is committed to decarbonisation of their manufacturing operation and has completed the feasibility </a:t>
            </a:r>
            <a:r>
              <a:rPr lang="en-GB" sz="1600"/>
              <a:t>study for waste </a:t>
            </a:r>
            <a:r>
              <a:rPr lang="en-GB" sz="1600" dirty="0"/>
              <a:t>heat recovery from the kiln and has commissioned several  groundbreaking CO2 abatement projects using internal resources.</a:t>
            </a:r>
            <a:endParaRPr lang="en-GB" sz="2400" dirty="0"/>
          </a:p>
          <a:p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0728A-7242-FD20-874F-D50C10D76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05" y="1684360"/>
            <a:ext cx="7173023" cy="3525723"/>
          </a:xfrm>
          <a:prstGeom prst="rect">
            <a:avLst/>
          </a:prstGeom>
        </p:spPr>
      </p:pic>
      <p:pic>
        <p:nvPicPr>
          <p:cNvPr id="10" name="Picture 2" descr="▷ HINTON PERRY &amp; DAVENHILL LTD, Brierley Hill">
            <a:extLst>
              <a:ext uri="{FF2B5EF4-FFF2-40B4-BE49-F238E27FC236}">
                <a16:creationId xmlns:a16="http://schemas.microsoft.com/office/drawing/2014/main" id="{041990A2-44CA-6E54-36B7-AF1D309D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76" y="266559"/>
            <a:ext cx="19050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logo with arrows in a circle&#10;&#10;Description automatically generated with medium confidence">
            <a:extLst>
              <a:ext uri="{FF2B5EF4-FFF2-40B4-BE49-F238E27FC236}">
                <a16:creationId xmlns:a16="http://schemas.microsoft.com/office/drawing/2014/main" id="{3FB7F647-6E0B-242B-12AD-F5CB4A236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85" y="35743"/>
            <a:ext cx="2138917" cy="1365942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51A2590-02ED-61E0-2BED-493E660F5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14" y="187786"/>
            <a:ext cx="2072675" cy="445625"/>
          </a:xfrm>
          <a:prstGeom prst="rect">
            <a:avLst/>
          </a:prstGeom>
        </p:spPr>
      </p:pic>
      <p:pic>
        <p:nvPicPr>
          <p:cNvPr id="18" name="Picture 17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2764DC83-6B04-8692-B221-FAF298A38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02" y="890934"/>
            <a:ext cx="609600" cy="889000"/>
          </a:xfrm>
          <a:prstGeom prst="rect">
            <a:avLst/>
          </a:prstGeom>
        </p:spPr>
      </p:pic>
      <p:pic>
        <p:nvPicPr>
          <p:cNvPr id="3" name="Picture 7" descr="Picture 7">
            <a:extLst>
              <a:ext uri="{FF2B5EF4-FFF2-40B4-BE49-F238E27FC236}">
                <a16:creationId xmlns:a16="http://schemas.microsoft.com/office/drawing/2014/main" id="{C39305CB-CB10-E1C0-C330-74EBABE7A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396" y="6064857"/>
            <a:ext cx="2140054" cy="793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682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43200AF6-C7C7-DBDF-3CA5-1712B55FC3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7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4D266F32-5EE3-734D-E996-F1B7A180A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777" y="158612"/>
            <a:ext cx="1665223" cy="1346722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9F24DA59-5126-14C3-D92D-385FA02CB3C6}"/>
              </a:ext>
            </a:extLst>
          </p:cNvPr>
          <p:cNvSpPr txBox="1"/>
          <p:nvPr/>
        </p:nvSpPr>
        <p:spPr>
          <a:xfrm>
            <a:off x="6653879" y="2465008"/>
            <a:ext cx="498621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19"/>
              </a:lnSpc>
            </a:pPr>
            <a:r>
              <a:rPr lang="en-US" sz="2400" spc="-150" dirty="0">
                <a:solidFill>
                  <a:schemeClr val="accent5"/>
                </a:solidFill>
                <a:latin typeface="WMCA Circular Bold"/>
                <a:cs typeface="+mj-cs"/>
              </a:rPr>
              <a:t>To register for your free energy assessment </a:t>
            </a:r>
            <a:r>
              <a:rPr lang="en-US" sz="2400" b="1" spc="-150" dirty="0">
                <a:solidFill>
                  <a:schemeClr val="accent5"/>
                </a:solidFill>
                <a:latin typeface="WMCA Circular Bold"/>
                <a:cs typeface="+mj-cs"/>
              </a:rPr>
              <a:t>come and talk to the team here today! </a:t>
            </a:r>
            <a:endParaRPr lang="en-US" sz="2000" spc="167" dirty="0">
              <a:solidFill>
                <a:schemeClr val="accent5"/>
              </a:solidFill>
              <a:latin typeface="WMCA Circular Bold"/>
            </a:endParaRPr>
          </a:p>
        </p:txBody>
      </p:sp>
      <p:pic>
        <p:nvPicPr>
          <p:cNvPr id="7" name="Picture 6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7FE9B5E2-D016-F794-5C41-8DFCF389E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90" y="3942914"/>
            <a:ext cx="1678711" cy="1678711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63CC3FA1-E67C-DF69-A155-C32E95B8DCEE}"/>
              </a:ext>
            </a:extLst>
          </p:cNvPr>
          <p:cNvSpPr txBox="1">
            <a:spLocks/>
          </p:cNvSpPr>
          <p:nvPr/>
        </p:nvSpPr>
        <p:spPr bwMode="gray">
          <a:xfrm>
            <a:off x="7324635" y="3506362"/>
            <a:ext cx="3863221" cy="3882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accent5"/>
                </a:solidFill>
                <a:latin typeface="WMCA Circular Book" panose="020B0604020101020102" pitchFamily="34" charset="77"/>
                <a:ea typeface="+mn-ea"/>
              </a:rPr>
              <a:t>Or visit: </a:t>
            </a:r>
            <a:r>
              <a:rPr lang="en-US" sz="2400" b="0" dirty="0">
                <a:solidFill>
                  <a:schemeClr val="accent5"/>
                </a:solidFill>
                <a:latin typeface="WMCA Circular Book" panose="020B0604020101020102" pitchFamily="34" charset="77"/>
                <a:ea typeface="+mn-ea"/>
              </a:rPr>
              <a:t>www.wmca.org.uk/decarb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F8F31C2-1EAF-B4C4-7FC9-AAF41154ED10}"/>
              </a:ext>
            </a:extLst>
          </p:cNvPr>
          <p:cNvSpPr txBox="1">
            <a:spLocks/>
          </p:cNvSpPr>
          <p:nvPr/>
        </p:nvSpPr>
        <p:spPr>
          <a:xfrm>
            <a:off x="6237561" y="785401"/>
            <a:ext cx="5818850" cy="1073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EA7B23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700" dirty="0">
                <a:solidFill>
                  <a:srgbClr val="813085"/>
                </a:solidFill>
                <a:latin typeface="WMCA Circular Bold"/>
              </a:rPr>
              <a:t>Decarbonisation Net Zero Programme </a:t>
            </a:r>
            <a:r>
              <a:rPr lang="en-US" sz="2400" b="0" dirty="0">
                <a:solidFill>
                  <a:srgbClr val="813085"/>
                </a:solidFill>
                <a:latin typeface="WMCA Circular Bold"/>
              </a:rPr>
              <a:t>in affiliation with 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rgbClr val="813085"/>
                </a:solidFill>
                <a:latin typeface="WMCA Circular Bold"/>
              </a:rPr>
              <a:t>BEAS (Business Energy Advice Service)</a:t>
            </a:r>
          </a:p>
        </p:txBody>
      </p:sp>
    </p:spTree>
    <p:extLst>
      <p:ext uri="{BB962C8B-B14F-4D97-AF65-F5344CB8AC3E}">
        <p14:creationId xmlns:p14="http://schemas.microsoft.com/office/powerpoint/2010/main" val="381145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wind turbines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EA14A194-5CA3-5A0C-903B-3BA32B84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/>
          <a:stretch/>
        </p:blipFill>
        <p:spPr>
          <a:xfrm>
            <a:off x="0" y="2241407"/>
            <a:ext cx="4814047" cy="3731891"/>
          </a:xfrm>
          <a:prstGeom prst="rect">
            <a:avLst/>
          </a:prstGeom>
        </p:spPr>
      </p:pic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9DB38DF-06A4-CC6D-4613-29A992C6D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175" y="158612"/>
            <a:ext cx="2155825" cy="123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D96C2-B78B-2718-CD07-76C0504ED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80572" y="228909"/>
            <a:ext cx="7772400" cy="3878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A583B9E-1C9A-77C9-528A-B543FBBEE74C}"/>
              </a:ext>
            </a:extLst>
          </p:cNvPr>
          <p:cNvSpPr txBox="1">
            <a:spLocks/>
          </p:cNvSpPr>
          <p:nvPr/>
        </p:nvSpPr>
        <p:spPr>
          <a:xfrm>
            <a:off x="668780" y="884702"/>
            <a:ext cx="7544648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WMCA Circular Bold" panose="020B0604020101020102" pitchFamily="34" charset="77"/>
                <a:ea typeface="+mj-ea"/>
                <a:cs typeface="WMCA Circular Bold" panose="020B0604020101020102" pitchFamily="34" charset="77"/>
              </a:defRPr>
            </a:lvl1pPr>
          </a:lstStyle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Pro Enviro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Specialist Delivery Partner for DNZ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B8E11-9FC9-2513-0855-88230662F5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81" r="-1"/>
          <a:stretch/>
        </p:blipFill>
        <p:spPr>
          <a:xfrm flipH="1">
            <a:off x="0" y="1875302"/>
            <a:ext cx="9701785" cy="52578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9B4D52-78E1-72E7-864B-4A33F342A3D4}"/>
              </a:ext>
            </a:extLst>
          </p:cNvPr>
          <p:cNvSpPr txBox="1">
            <a:spLocks/>
          </p:cNvSpPr>
          <p:nvPr/>
        </p:nvSpPr>
        <p:spPr>
          <a:xfrm>
            <a:off x="5449824" y="771787"/>
            <a:ext cx="6329679" cy="49958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0A0A0A"/>
                </a:solidFill>
                <a:latin typeface="WMCA Circular Book" panose="020B0604020101020102"/>
              </a:rPr>
              <a:t>Pro Enviro is a specialist energy, process optimisation and carbon emissions reduction consultancy, which has been involved in designing and delivering innovative solutions to decarbonise the energy-intensive sectors of the UK economy throughout the last 30 years.</a:t>
            </a:r>
          </a:p>
          <a:p>
            <a:r>
              <a:rPr lang="en-GB" sz="1800" dirty="0">
                <a:solidFill>
                  <a:srgbClr val="0A0A0A"/>
                </a:solidFill>
                <a:latin typeface="WMCA Circular Book" panose="020B0604020101020102"/>
              </a:rPr>
              <a:t>Currently, we are contracted to deliver over </a:t>
            </a:r>
            <a:r>
              <a:rPr lang="en-GB" sz="1800" b="1" dirty="0">
                <a:solidFill>
                  <a:srgbClr val="0A0A0A"/>
                </a:solidFill>
                <a:latin typeface="WMCA Circular Book" panose="020B0604020101020102"/>
              </a:rPr>
              <a:t>1300</a:t>
            </a:r>
            <a:r>
              <a:rPr lang="en-GB" sz="1800" dirty="0">
                <a:solidFill>
                  <a:srgbClr val="0A0A0A"/>
                </a:solidFill>
                <a:latin typeface="WMCA Circular Book" panose="020B0604020101020102"/>
              </a:rPr>
              <a:t> energy efficiency reviews within the Greater West Midlands.</a:t>
            </a:r>
          </a:p>
          <a:p>
            <a:r>
              <a:rPr lang="en-GB" sz="1800" dirty="0">
                <a:solidFill>
                  <a:srgbClr val="0A0A0A"/>
                </a:solidFill>
                <a:latin typeface="WMCA Circular Book" panose="020B0604020101020102"/>
              </a:rPr>
              <a:t>Pro Enviro delivers the DNZ and BEAS standard energy reviews in the Black Country, Worcestershire, Herefordshire, Shropshire and Staffordshire regions. </a:t>
            </a:r>
          </a:p>
          <a:p>
            <a:r>
              <a:rPr lang="en-GB" sz="1800" dirty="0">
                <a:solidFill>
                  <a:srgbClr val="0A0A0A"/>
                </a:solidFill>
                <a:latin typeface="WMCA Circular Book" panose="020B0604020101020102"/>
              </a:rPr>
              <a:t>We also are contracted by West Midlands Combined Authority (WMCA) to deliver over 100 of the BEAS Energy Intensive reviews in the whole of the Greater West Midlands conurbation area.</a:t>
            </a:r>
          </a:p>
          <a:p>
            <a:r>
              <a:rPr lang="en-GB" sz="1800" dirty="0">
                <a:solidFill>
                  <a:srgbClr val="0A0A0A"/>
                </a:solidFill>
                <a:latin typeface="WMCA Circular Book" panose="020B0604020101020102"/>
              </a:rPr>
              <a:t>To find out more, visit </a:t>
            </a:r>
            <a:r>
              <a:rPr lang="en-GB" sz="1800" dirty="0">
                <a:solidFill>
                  <a:srgbClr val="0A0A0A"/>
                </a:solidFill>
                <a:latin typeface="WMCA Circular Book" panose="020B0604020101020102"/>
                <a:hlinkClick r:id="rId7"/>
              </a:rPr>
              <a:t>www.proenviro.co.uk</a:t>
            </a:r>
            <a:endParaRPr lang="en-GB" sz="1800" dirty="0">
              <a:latin typeface="Montserrat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A1895CE-556C-E911-BB3E-C570BE6D35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49824" y="5759493"/>
            <a:ext cx="2360947" cy="6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2D14B0-65B1-30A5-5517-80BD3EF4E1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634" y="742400"/>
            <a:ext cx="10413034" cy="1073288"/>
          </a:xfrm>
        </p:spPr>
        <p:txBody>
          <a:bodyPr>
            <a:normAutofit fontScale="85000" lnSpcReduction="10000"/>
          </a:bodyPr>
          <a:lstStyle/>
          <a:p>
            <a:r>
              <a:rPr lang="en-US" sz="3700" dirty="0">
                <a:solidFill>
                  <a:srgbClr val="813085"/>
                </a:solidFill>
              </a:rPr>
              <a:t> </a:t>
            </a:r>
            <a:r>
              <a:rPr lang="en-GB" sz="3700" dirty="0">
                <a:solidFill>
                  <a:srgbClr val="813085"/>
                </a:solidFill>
              </a:rPr>
              <a:t>Never been a better time to develop and implement your </a:t>
            </a:r>
            <a:br>
              <a:rPr lang="en-GB" sz="3700" dirty="0">
                <a:solidFill>
                  <a:srgbClr val="813085"/>
                </a:solidFill>
              </a:rPr>
            </a:br>
            <a:r>
              <a:rPr lang="en-GB" sz="3700" dirty="0">
                <a:solidFill>
                  <a:srgbClr val="813085"/>
                </a:solidFill>
              </a:rPr>
              <a:t>low carbon process optimisation  strategy</a:t>
            </a:r>
            <a:endParaRPr lang="en-US" sz="3700" dirty="0">
              <a:solidFill>
                <a:srgbClr val="81308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83CA3-55DF-6108-0C0E-3046776EC0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29689" y="1742940"/>
            <a:ext cx="6183958" cy="470312"/>
          </a:xfrm>
        </p:spPr>
        <p:txBody>
          <a:bodyPr wrap="square" lIns="72000" tIns="72000"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DID YOU KNOW…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4FD53-3811-9107-E8A9-08326F6D3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9690" y="3690834"/>
            <a:ext cx="9300753" cy="1075128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WMCA Circular Book" panose="020B0604020101020102"/>
                <a:cs typeface="Arial" panose="020B0604020202020204" pitchFamily="34" charset="0"/>
              </a:rPr>
              <a:t>Energy efficiency and emissions reduction plans can help businesses significantly reduce their energy bills and </a:t>
            </a:r>
            <a:r>
              <a:rPr lang="en-GB" sz="2000" b="1" u="sng" dirty="0">
                <a:solidFill>
                  <a:srgbClr val="EA7B23"/>
                </a:solidFill>
                <a:latin typeface="WMCA Circular Book" panose="020B0604020101020102"/>
                <a:cs typeface="Arial" panose="020B0604020202020204" pitchFamily="34" charset="0"/>
              </a:rPr>
              <a:t>reduce overhead costs</a:t>
            </a:r>
            <a:endParaRPr lang="en-US" sz="2000" u="sng" dirty="0">
              <a:solidFill>
                <a:schemeClr val="tx1"/>
              </a:solidFill>
              <a:latin typeface="WMCA Circular Book" panose="020B0604020101020102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68CF5-747E-96AE-EAFB-0C950DE89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9689" y="4812086"/>
            <a:ext cx="9300753" cy="13129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spc="21" dirty="0">
                <a:solidFill>
                  <a:schemeClr val="tx1"/>
                </a:solidFill>
                <a:latin typeface="WMCA Circular Book" panose="020B0604020101020102"/>
                <a:cs typeface="Arial" panose="020B0604020202020204" pitchFamily="34" charset="0"/>
              </a:rPr>
              <a:t>The UK government has a </a:t>
            </a:r>
            <a:r>
              <a:rPr lang="en-US" sz="2000" b="1" spc="21" dirty="0">
                <a:solidFill>
                  <a:srgbClr val="EA7B23"/>
                </a:solidFill>
                <a:latin typeface="WMCA Circular Book" panose="020B0604020101020102"/>
                <a:cs typeface="Arial" panose="020B0604020202020204" pitchFamily="34" charset="0"/>
              </a:rPr>
              <a:t>legally binding </a:t>
            </a:r>
            <a:r>
              <a:rPr lang="en-US" sz="2000" spc="21" dirty="0">
                <a:solidFill>
                  <a:schemeClr val="tx1"/>
                </a:solidFill>
                <a:latin typeface="WMCA Circular Book" panose="020B0604020101020102"/>
                <a:cs typeface="Arial" panose="020B0604020202020204" pitchFamily="34" charset="0"/>
              </a:rPr>
              <a:t>climate target to </a:t>
            </a:r>
            <a:r>
              <a:rPr lang="en-US" sz="2000" b="1" spc="21" dirty="0">
                <a:solidFill>
                  <a:srgbClr val="EA7B23"/>
                </a:solidFill>
                <a:latin typeface="WMCA Circular Book" panose="020B0604020101020102"/>
                <a:cs typeface="Arial" panose="020B0604020202020204" pitchFamily="34" charset="0"/>
              </a:rPr>
              <a:t>reduce carbon emissions to Net Zero by 2050</a:t>
            </a:r>
            <a:r>
              <a:rPr lang="en-US" sz="2000" spc="21" dirty="0">
                <a:solidFill>
                  <a:schemeClr val="tx1"/>
                </a:solidFill>
                <a:latin typeface="WMCA Circular Book" panose="020B0604020101020102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GB" sz="2000" u="sng" dirty="0">
                <a:solidFill>
                  <a:schemeClr val="tx1"/>
                </a:solidFill>
                <a:latin typeface="WMCA Circular Book" panose="020B0604020101020102"/>
                <a:cs typeface="Arial" panose="020B0604020202020204" pitchFamily="34" charset="0"/>
              </a:rPr>
              <a:t>It is essential that all businesses play their part in achieving this target</a:t>
            </a:r>
            <a:endParaRPr lang="en-US" sz="2000" u="sng" dirty="0">
              <a:solidFill>
                <a:schemeClr val="tx1"/>
              </a:solidFill>
              <a:latin typeface="WMCA Circular Book" panose="020B0604020101020102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C53F6A-7E57-E7CF-3A0D-07CCF92DA1C5}"/>
              </a:ext>
            </a:extLst>
          </p:cNvPr>
          <p:cNvSpPr txBox="1">
            <a:spLocks/>
          </p:cNvSpPr>
          <p:nvPr/>
        </p:nvSpPr>
        <p:spPr>
          <a:xfrm>
            <a:off x="2429690" y="2213252"/>
            <a:ext cx="9300753" cy="1586736"/>
          </a:xfrm>
          <a:prstGeom prst="rect">
            <a:avLst/>
          </a:prstGeom>
        </p:spPr>
        <p:txBody>
          <a:bodyPr vert="horz" wrap="square" lIns="72000" tIns="72000" rIns="91440" bIns="4572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813085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SMEs (Small to Medium Enterprises):</a:t>
            </a:r>
            <a:endParaRPr lang="en-US" sz="2000" b="1" dirty="0">
              <a:solidFill>
                <a:schemeClr val="tx1"/>
              </a:solidFill>
              <a:latin typeface="WMCA Circular Book" panose="020B0604020101020102"/>
              <a:cs typeface="Arial" panose="020B0604020202020204" pitchFamily="34" charset="0"/>
            </a:endParaRPr>
          </a:p>
          <a:p>
            <a:pPr marL="447675" indent="-355600">
              <a:lnSpc>
                <a:spcPct val="114000"/>
              </a:lnSpc>
              <a:spcBef>
                <a:spcPts val="0"/>
              </a:spcBef>
              <a:buFont typeface="Symbol" panose="05050102010706020507" pitchFamily="18" charset="2"/>
              <a:buChar char=""/>
            </a:pPr>
            <a:r>
              <a:rPr lang="en-GB" sz="20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Account for </a:t>
            </a:r>
            <a:r>
              <a:rPr lang="en-GB" sz="2000" b="1" dirty="0">
                <a:solidFill>
                  <a:srgbClr val="EA7B23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99.9%</a:t>
            </a:r>
            <a:r>
              <a:rPr lang="en-GB" sz="20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 of UK businesses (5.6 million businesses)</a:t>
            </a:r>
          </a:p>
          <a:p>
            <a:pPr marL="447675" indent="-355600">
              <a:lnSpc>
                <a:spcPct val="114000"/>
              </a:lnSpc>
              <a:spcBef>
                <a:spcPts val="0"/>
              </a:spcBef>
              <a:buFont typeface="Symbol" panose="05050102010706020507" pitchFamily="18" charset="2"/>
              <a:buChar char=""/>
            </a:pPr>
            <a:r>
              <a:rPr lang="en-GB" sz="2100" b="1" dirty="0">
                <a:solidFill>
                  <a:srgbClr val="EA7B23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61% </a:t>
            </a:r>
            <a:r>
              <a:rPr lang="en-GB" sz="20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of the total employment (16.7 million)</a:t>
            </a:r>
          </a:p>
          <a:p>
            <a:pPr marL="447675" indent="-355600">
              <a:lnSpc>
                <a:spcPct val="114000"/>
              </a:lnSpc>
              <a:spcBef>
                <a:spcPts val="0"/>
              </a:spcBef>
              <a:buFont typeface="Symbol" panose="05050102010706020507" pitchFamily="18" charset="2"/>
              <a:buChar char=""/>
            </a:pPr>
            <a:r>
              <a:rPr lang="en-GB" sz="2100" b="1" dirty="0">
                <a:solidFill>
                  <a:srgbClr val="EA7B23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53% </a:t>
            </a:r>
            <a:r>
              <a:rPr lang="en-GB" sz="20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of the total Turn Over of the UK economy (53%)</a:t>
            </a:r>
          </a:p>
          <a:p>
            <a:pPr marL="447675" indent="-355600">
              <a:lnSpc>
                <a:spcPct val="114000"/>
              </a:lnSpc>
              <a:spcBef>
                <a:spcPts val="0"/>
              </a:spcBef>
              <a:buFont typeface="Symbol" panose="05050102010706020507" pitchFamily="18" charset="2"/>
              <a:buChar char=""/>
            </a:pPr>
            <a:r>
              <a:rPr lang="en-GB" sz="20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Responsible for </a:t>
            </a:r>
            <a:r>
              <a:rPr lang="en-GB" sz="2000" b="1" dirty="0">
                <a:solidFill>
                  <a:srgbClr val="EA7B23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53% </a:t>
            </a:r>
            <a:r>
              <a:rPr lang="en-GB" sz="2000" dirty="0">
                <a:solidFill>
                  <a:schemeClr val="tx1"/>
                </a:solidFill>
                <a:latin typeface="WMCA Circular Book" panose="020B0604020101020102"/>
                <a:ea typeface="Calibri" panose="020F0502020204030204" pitchFamily="34" charset="0"/>
                <a:cs typeface="Arial" panose="020B0604020202020204" pitchFamily="34" charset="0"/>
              </a:rPr>
              <a:t>of UK business emissions </a:t>
            </a:r>
          </a:p>
        </p:txBody>
      </p:sp>
      <p:pic>
        <p:nvPicPr>
          <p:cNvPr id="6" name="Picture 7" descr="Picture 7">
            <a:extLst>
              <a:ext uri="{FF2B5EF4-FFF2-40B4-BE49-F238E27FC236}">
                <a16:creationId xmlns:a16="http://schemas.microsoft.com/office/drawing/2014/main" id="{676E472D-BCDD-ED73-761E-9EF13992B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396" y="6064857"/>
            <a:ext cx="2140054" cy="793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9501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68AAD7-7D6A-A145-8456-E1263DCC6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277" y="2460214"/>
            <a:ext cx="5992392" cy="2712678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GB" sz="7200" b="0" dirty="0">
                <a:solidFill>
                  <a:srgbClr val="813085"/>
                </a:solidFill>
              </a:rPr>
              <a:t>What are BEAS and SPF Energy Efficiency Audits and How They Differ and How Can They Help My Organisation Reduce Energy Consumption and Costs? </a:t>
            </a:r>
          </a:p>
        </p:txBody>
      </p:sp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B122E349-BC04-DBA5-55A3-C8ECAAAA1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396" y="6064857"/>
            <a:ext cx="2140054" cy="793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9255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56B83-B287-43B4-F10B-1B4D4DA05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959" y="3553687"/>
            <a:ext cx="2736000" cy="2804721"/>
          </a:xfrm>
        </p:spPr>
        <p:txBody>
          <a:bodyPr>
            <a:normAutofit fontScale="85000" lnSpcReduction="10000"/>
          </a:bodyPr>
          <a:lstStyle/>
          <a:p>
            <a:r>
              <a:rPr lang="en-GB" sz="2800" b="1" spc="19" dirty="0">
                <a:solidFill>
                  <a:srgbClr val="33A3A0"/>
                </a:solidFill>
                <a:latin typeface="WMCA Circular Book" panose="020B0604020101020102"/>
              </a:rPr>
              <a:t>Collect and Collate Energy Data</a:t>
            </a:r>
          </a:p>
          <a:p>
            <a:r>
              <a:rPr lang="en-GB" sz="2800" spc="19" dirty="0">
                <a:solidFill>
                  <a:schemeClr val="tx1"/>
                </a:solidFill>
                <a:latin typeface="WMCA Circular Book" panose="020B0604020101020102"/>
              </a:rPr>
              <a:t>Work with the management of the SME operation to collect and analyse twelve months energy bills</a:t>
            </a:r>
          </a:p>
          <a:p>
            <a:endParaRPr lang="en-GB" dirty="0">
              <a:solidFill>
                <a:schemeClr val="tx1"/>
              </a:solidFill>
              <a:latin typeface="WMCA Circular Book" panose="020B0604020101020102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BDDE232-D0B0-4B94-6B82-0928DCC3ECD0}"/>
              </a:ext>
            </a:extLst>
          </p:cNvPr>
          <p:cNvSpPr txBox="1">
            <a:spLocks/>
          </p:cNvSpPr>
          <p:nvPr/>
        </p:nvSpPr>
        <p:spPr>
          <a:xfrm>
            <a:off x="352577" y="734765"/>
            <a:ext cx="9130089" cy="1073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813085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/>
              <a:t>Energy Assessments Process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2D40D24-363F-CED0-3FB8-0FBE81464438}"/>
              </a:ext>
            </a:extLst>
          </p:cNvPr>
          <p:cNvSpPr txBox="1">
            <a:spLocks/>
          </p:cNvSpPr>
          <p:nvPr/>
        </p:nvSpPr>
        <p:spPr>
          <a:xfrm>
            <a:off x="3327223" y="3579876"/>
            <a:ext cx="2768777" cy="3127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813085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b="1" spc="19" dirty="0">
                <a:solidFill>
                  <a:srgbClr val="33A3A0"/>
                </a:solidFill>
                <a:latin typeface="WMCA Circular Book" panose="020B0604020101020102"/>
              </a:rPr>
              <a:t>FREE Energy Site Assessment  </a:t>
            </a:r>
            <a:r>
              <a:rPr lang="en-US" spc="19" dirty="0">
                <a:latin typeface="WMCA Circular Book" panose="020B0604020101020102"/>
              </a:rPr>
              <a:t>Identify cost-effective energy-saving measures </a:t>
            </a:r>
            <a:r>
              <a:rPr lang="en-GB" spc="19" dirty="0">
                <a:latin typeface="WMCA Circular Book" panose="020B0604020101020102"/>
              </a:rPr>
              <a:t>that can significantly lower business energy consumption and costs</a:t>
            </a:r>
            <a:endParaRPr lang="en-US" b="1" spc="19" dirty="0">
              <a:latin typeface="WMCA Circular Book" panose="020B0604020101020102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05043D7-5FF5-F3C6-3D06-63D57AACC055}"/>
              </a:ext>
            </a:extLst>
          </p:cNvPr>
          <p:cNvSpPr txBox="1">
            <a:spLocks/>
          </p:cNvSpPr>
          <p:nvPr/>
        </p:nvSpPr>
        <p:spPr>
          <a:xfrm>
            <a:off x="6160216" y="3429000"/>
            <a:ext cx="2736000" cy="305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813085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b="1" spc="19" dirty="0">
                <a:solidFill>
                  <a:srgbClr val="33A3A0"/>
                </a:solidFill>
                <a:latin typeface="WMCA Circular Book" panose="020B0604020101020102"/>
              </a:rPr>
              <a:t>Grant Opportunities    </a:t>
            </a:r>
            <a:r>
              <a:rPr lang="en-US" spc="19" dirty="0">
                <a:latin typeface="WMCA Circular Book" panose="020B0604020101020102"/>
              </a:rPr>
              <a:t>Helping SME’s access grants ranging from </a:t>
            </a:r>
            <a:r>
              <a:rPr lang="en-US" b="1" spc="19" dirty="0">
                <a:solidFill>
                  <a:srgbClr val="33A3A0"/>
                </a:solidFill>
                <a:latin typeface="WMCA Circular Book" panose="020B0604020101020102"/>
              </a:rPr>
              <a:t>£1000 to £100,000 </a:t>
            </a:r>
            <a:r>
              <a:rPr lang="en-US" spc="19" dirty="0">
                <a:latin typeface="WMCA Circular Book" panose="020B0604020101020102"/>
              </a:rPr>
              <a:t>to implement energy efficiency recommendations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00B39E9-64AE-6845-A60B-EB1D2F0C6DEC}"/>
              </a:ext>
            </a:extLst>
          </p:cNvPr>
          <p:cNvSpPr txBox="1">
            <a:spLocks/>
          </p:cNvSpPr>
          <p:nvPr/>
        </p:nvSpPr>
        <p:spPr>
          <a:xfrm>
            <a:off x="9029262" y="3429001"/>
            <a:ext cx="2736000" cy="34289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813085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MCA Circular Book" panose="020B0604020101020102" pitchFamily="34" charset="77"/>
                <a:ea typeface="+mn-ea"/>
                <a:cs typeface="WMCA Circular Book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b="1" spc="19" dirty="0">
                <a:solidFill>
                  <a:srgbClr val="33A3A0"/>
                </a:solidFill>
                <a:latin typeface="WMCA Circular Book" panose="020B0604020101020102"/>
              </a:rPr>
              <a:t>Carbon Footprint Reduction </a:t>
            </a:r>
            <a:r>
              <a:rPr lang="en-US" spc="19" dirty="0">
                <a:solidFill>
                  <a:srgbClr val="33A3A0"/>
                </a:solidFill>
                <a:latin typeface="WMCA Circular Book" panose="020B0604020101020102"/>
              </a:rPr>
              <a:t>                     </a:t>
            </a:r>
            <a:r>
              <a:rPr lang="en-GB" spc="19" dirty="0">
                <a:latin typeface="WMCA Circular Book" panose="020B0604020101020102"/>
              </a:rPr>
              <a:t>Aid in fostering a cleaner, sustainable future in line with the government's commitment to net-zero by 2050</a:t>
            </a:r>
            <a:endParaRPr lang="en-US" spc="19" dirty="0">
              <a:latin typeface="WMCA Circular Book" panose="020B0604020101020102"/>
            </a:endParaRPr>
          </a:p>
        </p:txBody>
      </p:sp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E6A5287D-1354-A82F-00DA-F6A2AAE28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396" y="6064857"/>
            <a:ext cx="2140054" cy="793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217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BFA484-6C52-CCFC-D41E-765CDE5FAE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99" y="1022952"/>
            <a:ext cx="7581497" cy="624965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813085"/>
                </a:solidFill>
              </a:rPr>
              <a:t>How It Works….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A28F97-FA19-DB32-1C6E-1DF76D8BE424}"/>
              </a:ext>
            </a:extLst>
          </p:cNvPr>
          <p:cNvGrpSpPr/>
          <p:nvPr/>
        </p:nvGrpSpPr>
        <p:grpSpPr>
          <a:xfrm>
            <a:off x="350876" y="1852996"/>
            <a:ext cx="11490248" cy="4117396"/>
            <a:chOff x="533400" y="3648621"/>
            <a:chExt cx="17235372" cy="61760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745FC45-2E49-15A4-48A6-1879610587E8}"/>
                </a:ext>
              </a:extLst>
            </p:cNvPr>
            <p:cNvGrpSpPr/>
            <p:nvPr/>
          </p:nvGrpSpPr>
          <p:grpSpPr>
            <a:xfrm>
              <a:off x="533400" y="3654533"/>
              <a:ext cx="3396296" cy="5516150"/>
              <a:chOff x="533400" y="3654533"/>
              <a:chExt cx="3396296" cy="5516150"/>
            </a:xfrm>
          </p:grpSpPr>
          <p:grpSp>
            <p:nvGrpSpPr>
              <p:cNvPr id="72" name="Group 2">
                <a:extLst>
                  <a:ext uri="{FF2B5EF4-FFF2-40B4-BE49-F238E27FC236}">
                    <a16:creationId xmlns:a16="http://schemas.microsoft.com/office/drawing/2014/main" id="{27A89148-C77B-DD9B-0E4C-6E0A1F050174}"/>
                  </a:ext>
                </a:extLst>
              </p:cNvPr>
              <p:cNvGrpSpPr/>
              <p:nvPr/>
            </p:nvGrpSpPr>
            <p:grpSpPr>
              <a:xfrm>
                <a:off x="1422016" y="5121007"/>
                <a:ext cx="1619064" cy="1619064"/>
                <a:chOff x="0" y="0"/>
                <a:chExt cx="812800" cy="812800"/>
              </a:xfrm>
            </p:grpSpPr>
            <p:sp>
              <p:nvSpPr>
                <p:cNvPr id="85" name="Freeform 3">
                  <a:extLst>
                    <a:ext uri="{FF2B5EF4-FFF2-40B4-BE49-F238E27FC236}">
                      <a16:creationId xmlns:a16="http://schemas.microsoft.com/office/drawing/2014/main" id="{0C907607-BFD6-EEF6-0514-A744D4E9FA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6" name="TextBox 4">
                  <a:extLst>
                    <a:ext uri="{FF2B5EF4-FFF2-40B4-BE49-F238E27FC236}">
                      <a16:creationId xmlns:a16="http://schemas.microsoft.com/office/drawing/2014/main" id="{38064BE4-776F-6F9C-3786-A427DACDDFC7}"/>
                    </a:ext>
                  </a:extLst>
                </p:cNvPr>
                <p:cNvSpPr txBox="1"/>
                <p:nvPr/>
              </p:nvSpPr>
              <p:spPr>
                <a:xfrm>
                  <a:off x="76200" y="0"/>
                  <a:ext cx="660400" cy="7366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73" name="Group 5">
                <a:extLst>
                  <a:ext uri="{FF2B5EF4-FFF2-40B4-BE49-F238E27FC236}">
                    <a16:creationId xmlns:a16="http://schemas.microsoft.com/office/drawing/2014/main" id="{F0045D30-1ACB-1112-166A-C1325579DDF1}"/>
                  </a:ext>
                </a:extLst>
              </p:cNvPr>
              <p:cNvGrpSpPr/>
              <p:nvPr/>
            </p:nvGrpSpPr>
            <p:grpSpPr>
              <a:xfrm>
                <a:off x="1555199" y="5254190"/>
                <a:ext cx="1352698" cy="1352698"/>
                <a:chOff x="0" y="0"/>
                <a:chExt cx="812800" cy="812800"/>
              </a:xfrm>
            </p:grpSpPr>
            <p:sp>
              <p:nvSpPr>
                <p:cNvPr id="83" name="Freeform 6">
                  <a:extLst>
                    <a:ext uri="{FF2B5EF4-FFF2-40B4-BE49-F238E27FC236}">
                      <a16:creationId xmlns:a16="http://schemas.microsoft.com/office/drawing/2014/main" id="{01AA6A85-7DD5-009C-04C5-1B46E884202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813085"/>
                </a:solidFill>
                <a:ln w="38100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4" name="TextBox 7">
                  <a:extLst>
                    <a:ext uri="{FF2B5EF4-FFF2-40B4-BE49-F238E27FC236}">
                      <a16:creationId xmlns:a16="http://schemas.microsoft.com/office/drawing/2014/main" id="{38B40C34-3ADB-243E-FD6A-37B2584B857A}"/>
                    </a:ext>
                  </a:extLst>
                </p:cNvPr>
                <p:cNvSpPr txBox="1"/>
                <p:nvPr/>
              </p:nvSpPr>
              <p:spPr>
                <a:xfrm>
                  <a:off x="76200" y="0"/>
                  <a:ext cx="660400" cy="7366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74" name="Group 8">
                <a:extLst>
                  <a:ext uri="{FF2B5EF4-FFF2-40B4-BE49-F238E27FC236}">
                    <a16:creationId xmlns:a16="http://schemas.microsoft.com/office/drawing/2014/main" id="{6BCB449E-5BAD-76F2-D0A5-08999465970E}"/>
                  </a:ext>
                </a:extLst>
              </p:cNvPr>
              <p:cNvGrpSpPr/>
              <p:nvPr/>
            </p:nvGrpSpPr>
            <p:grpSpPr>
              <a:xfrm rot="-10800000">
                <a:off x="2047205" y="6683783"/>
                <a:ext cx="368686" cy="322600"/>
                <a:chOff x="0" y="0"/>
                <a:chExt cx="812800" cy="711200"/>
              </a:xfrm>
            </p:grpSpPr>
            <p:sp>
              <p:nvSpPr>
                <p:cNvPr id="81" name="Freeform 9">
                  <a:extLst>
                    <a:ext uri="{FF2B5EF4-FFF2-40B4-BE49-F238E27FC236}">
                      <a16:creationId xmlns:a16="http://schemas.microsoft.com/office/drawing/2014/main" id="{89D1FB81-CA88-72A5-21D1-02FE46094E1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1200">
                      <a:moveTo>
                        <a:pt x="406400" y="0"/>
                      </a:moveTo>
                      <a:lnTo>
                        <a:pt x="812800" y="711200"/>
                      </a:lnTo>
                      <a:lnTo>
                        <a:pt x="0" y="711200"/>
                      </a:ln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2" name="TextBox 10">
                  <a:extLst>
                    <a:ext uri="{FF2B5EF4-FFF2-40B4-BE49-F238E27FC236}">
                      <a16:creationId xmlns:a16="http://schemas.microsoft.com/office/drawing/2014/main" id="{B61AFDEB-A71B-DF9E-C827-FD06BA774C46}"/>
                    </a:ext>
                  </a:extLst>
                </p:cNvPr>
                <p:cNvSpPr txBox="1"/>
                <p:nvPr/>
              </p:nvSpPr>
              <p:spPr>
                <a:xfrm>
                  <a:off x="127000" y="254000"/>
                  <a:ext cx="558800" cy="4064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75" name="Group 59">
                <a:extLst>
                  <a:ext uri="{FF2B5EF4-FFF2-40B4-BE49-F238E27FC236}">
                    <a16:creationId xmlns:a16="http://schemas.microsoft.com/office/drawing/2014/main" id="{7050B8FD-4185-4DB4-EC0E-B8B2D6BE3804}"/>
                  </a:ext>
                </a:extLst>
              </p:cNvPr>
              <p:cNvGrpSpPr/>
              <p:nvPr/>
            </p:nvGrpSpPr>
            <p:grpSpPr>
              <a:xfrm>
                <a:off x="533400" y="3654533"/>
                <a:ext cx="3396296" cy="1199774"/>
                <a:chOff x="0" y="-76200"/>
                <a:chExt cx="2030593" cy="717326"/>
              </a:xfrm>
            </p:grpSpPr>
            <p:sp>
              <p:nvSpPr>
                <p:cNvPr id="79" name="Freeform 60">
                  <a:extLst>
                    <a:ext uri="{FF2B5EF4-FFF2-40B4-BE49-F238E27FC236}">
                      <a16:creationId xmlns:a16="http://schemas.microsoft.com/office/drawing/2014/main" id="{78D5E178-5F72-06C9-9CDF-E9C8D6894AE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030593" cy="641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593" h="641126">
                      <a:moveTo>
                        <a:pt x="0" y="0"/>
                      </a:moveTo>
                      <a:lnTo>
                        <a:pt x="1827393" y="0"/>
                      </a:lnTo>
                      <a:lnTo>
                        <a:pt x="2030593" y="320563"/>
                      </a:lnTo>
                      <a:lnTo>
                        <a:pt x="1827393" y="641126"/>
                      </a:lnTo>
                      <a:lnTo>
                        <a:pt x="0" y="641126"/>
                      </a:lnTo>
                      <a:lnTo>
                        <a:pt x="203200" y="3205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813085"/>
                  </a:solidFill>
                </a:ln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0" name="TextBox 61">
                  <a:extLst>
                    <a:ext uri="{FF2B5EF4-FFF2-40B4-BE49-F238E27FC236}">
                      <a16:creationId xmlns:a16="http://schemas.microsoft.com/office/drawing/2014/main" id="{605E1656-7F60-CC68-2ACA-B0899364C7D2}"/>
                    </a:ext>
                  </a:extLst>
                </p:cNvPr>
                <p:cNvSpPr txBox="1"/>
                <p:nvPr/>
              </p:nvSpPr>
              <p:spPr>
                <a:xfrm>
                  <a:off x="177800" y="-76200"/>
                  <a:ext cx="1776593" cy="717326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0B030F22-6AC9-13B3-CA98-45EE018363F2}"/>
                  </a:ext>
                </a:extLst>
              </p:cNvPr>
              <p:cNvSpPr/>
              <p:nvPr/>
            </p:nvSpPr>
            <p:spPr>
              <a:xfrm>
                <a:off x="1928727" y="5556607"/>
                <a:ext cx="700891" cy="709763"/>
              </a:xfrm>
              <a:custGeom>
                <a:avLst/>
                <a:gdLst/>
                <a:ahLst/>
                <a:cxnLst/>
                <a:rect l="l" t="t" r="r" b="b"/>
                <a:pathLst>
                  <a:path w="700891" h="709763">
                    <a:moveTo>
                      <a:pt x="0" y="0"/>
                    </a:moveTo>
                    <a:lnTo>
                      <a:pt x="700891" y="0"/>
                    </a:lnTo>
                    <a:lnTo>
                      <a:pt x="700891" y="709763"/>
                    </a:lnTo>
                    <a:lnTo>
                      <a:pt x="0" y="70976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GB" sz="1200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TextBox 69">
                <a:extLst>
                  <a:ext uri="{FF2B5EF4-FFF2-40B4-BE49-F238E27FC236}">
                    <a16:creationId xmlns:a16="http://schemas.microsoft.com/office/drawing/2014/main" id="{789C9D4E-76BB-7CA5-AA8E-FF7FC4C25E1B}"/>
                  </a:ext>
                </a:extLst>
              </p:cNvPr>
              <p:cNvSpPr txBox="1"/>
              <p:nvPr/>
            </p:nvSpPr>
            <p:spPr>
              <a:xfrm>
                <a:off x="533400" y="7198991"/>
                <a:ext cx="3396296" cy="19716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sz="2000" b="1" dirty="0">
                    <a:latin typeface="WMCA Circular Bold"/>
                  </a:rPr>
                  <a:t>Start</a:t>
                </a: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endParaRPr lang="en-US" sz="2000" b="1" dirty="0">
                  <a:latin typeface="WMCA Circular Bold"/>
                </a:endParaRP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dirty="0">
                    <a:latin typeface="WMCA Circular Bold"/>
                  </a:rPr>
                  <a:t>Complete a registration (found on the</a:t>
                </a: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dirty="0">
                    <a:latin typeface="WMCA Circular Bold"/>
                  </a:rPr>
                  <a:t>Business Growth West </a:t>
                </a: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dirty="0">
                    <a:latin typeface="WMCA Circular Bold"/>
                  </a:rPr>
                  <a:t>Midlands website.)</a:t>
                </a:r>
              </a:p>
            </p:txBody>
          </p:sp>
          <p:sp>
            <p:nvSpPr>
              <p:cNvPr id="78" name="TextBox 72">
                <a:extLst>
                  <a:ext uri="{FF2B5EF4-FFF2-40B4-BE49-F238E27FC236}">
                    <a16:creationId xmlns:a16="http://schemas.microsoft.com/office/drawing/2014/main" id="{50F340CA-D651-B813-0E02-B6E06CDB2863}"/>
                  </a:ext>
                </a:extLst>
              </p:cNvPr>
              <p:cNvSpPr txBox="1"/>
              <p:nvPr/>
            </p:nvSpPr>
            <p:spPr>
              <a:xfrm>
                <a:off x="1389239" y="4041497"/>
                <a:ext cx="1684620" cy="4699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2615"/>
                  </a:lnSpc>
                  <a:spcBef>
                    <a:spcPct val="0"/>
                  </a:spcBef>
                </a:pPr>
                <a:r>
                  <a:rPr lang="en-US" sz="1868" dirty="0">
                    <a:solidFill>
                      <a:srgbClr val="813085"/>
                    </a:solidFill>
                    <a:latin typeface="WMCA Circular Bold"/>
                  </a:rPr>
                  <a:t>Register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608EBD-AFC6-77E6-6E54-98DBE66E564B}"/>
                </a:ext>
              </a:extLst>
            </p:cNvPr>
            <p:cNvGrpSpPr/>
            <p:nvPr/>
          </p:nvGrpSpPr>
          <p:grpSpPr>
            <a:xfrm>
              <a:off x="3528887" y="3654272"/>
              <a:ext cx="3812142" cy="6170439"/>
              <a:chOff x="3528887" y="3654272"/>
              <a:chExt cx="3812142" cy="6170439"/>
            </a:xfrm>
          </p:grpSpPr>
          <p:grpSp>
            <p:nvGrpSpPr>
              <p:cNvPr id="57" name="Group 11">
                <a:extLst>
                  <a:ext uri="{FF2B5EF4-FFF2-40B4-BE49-F238E27FC236}">
                    <a16:creationId xmlns:a16="http://schemas.microsoft.com/office/drawing/2014/main" id="{E8D81CBB-77C7-D224-BA9B-B02AFCB42E62}"/>
                  </a:ext>
                </a:extLst>
              </p:cNvPr>
              <p:cNvGrpSpPr/>
              <p:nvPr/>
            </p:nvGrpSpPr>
            <p:grpSpPr>
              <a:xfrm>
                <a:off x="4887743" y="5121007"/>
                <a:ext cx="1619064" cy="1619064"/>
                <a:chOff x="0" y="0"/>
                <a:chExt cx="812800" cy="812800"/>
              </a:xfrm>
            </p:grpSpPr>
            <p:sp>
              <p:nvSpPr>
                <p:cNvPr id="70" name="Freeform 12">
                  <a:extLst>
                    <a:ext uri="{FF2B5EF4-FFF2-40B4-BE49-F238E27FC236}">
                      <a16:creationId xmlns:a16="http://schemas.microsoft.com/office/drawing/2014/main" id="{3AEFD10F-FE6D-BCE6-19C6-451936DE8A4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1" name="TextBox 13">
                  <a:extLst>
                    <a:ext uri="{FF2B5EF4-FFF2-40B4-BE49-F238E27FC236}">
                      <a16:creationId xmlns:a16="http://schemas.microsoft.com/office/drawing/2014/main" id="{0CA3EFBE-B733-AA66-027F-71FEA3B740AC}"/>
                    </a:ext>
                  </a:extLst>
                </p:cNvPr>
                <p:cNvSpPr txBox="1"/>
                <p:nvPr/>
              </p:nvSpPr>
              <p:spPr>
                <a:xfrm>
                  <a:off x="76200" y="0"/>
                  <a:ext cx="660400" cy="7366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58" name="Group 14">
                <a:extLst>
                  <a:ext uri="{FF2B5EF4-FFF2-40B4-BE49-F238E27FC236}">
                    <a16:creationId xmlns:a16="http://schemas.microsoft.com/office/drawing/2014/main" id="{1E91EAE7-EFD2-98A8-30E0-ADBCBD83107E}"/>
                  </a:ext>
                </a:extLst>
              </p:cNvPr>
              <p:cNvGrpSpPr/>
              <p:nvPr/>
            </p:nvGrpSpPr>
            <p:grpSpPr>
              <a:xfrm>
                <a:off x="5020926" y="5254190"/>
                <a:ext cx="1352698" cy="1352698"/>
                <a:chOff x="0" y="0"/>
                <a:chExt cx="812800" cy="812800"/>
              </a:xfrm>
            </p:grpSpPr>
            <p:sp>
              <p:nvSpPr>
                <p:cNvPr id="68" name="Freeform 15">
                  <a:extLst>
                    <a:ext uri="{FF2B5EF4-FFF2-40B4-BE49-F238E27FC236}">
                      <a16:creationId xmlns:a16="http://schemas.microsoft.com/office/drawing/2014/main" id="{6A7242CE-5305-68FE-86D6-1D24994C343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813085"/>
                </a:solidFill>
                <a:ln w="38100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9" name="TextBox 16">
                  <a:extLst>
                    <a:ext uri="{FF2B5EF4-FFF2-40B4-BE49-F238E27FC236}">
                      <a16:creationId xmlns:a16="http://schemas.microsoft.com/office/drawing/2014/main" id="{EB6C98BE-407D-84A8-5AF4-4579E2E3684C}"/>
                    </a:ext>
                  </a:extLst>
                </p:cNvPr>
                <p:cNvSpPr txBox="1"/>
                <p:nvPr/>
              </p:nvSpPr>
              <p:spPr>
                <a:xfrm>
                  <a:off x="76200" y="0"/>
                  <a:ext cx="660400" cy="7366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59" name="Group 17">
                <a:extLst>
                  <a:ext uri="{FF2B5EF4-FFF2-40B4-BE49-F238E27FC236}">
                    <a16:creationId xmlns:a16="http://schemas.microsoft.com/office/drawing/2014/main" id="{80B8F198-BC90-DB1C-4FC2-E21AC2ADD65D}"/>
                  </a:ext>
                </a:extLst>
              </p:cNvPr>
              <p:cNvGrpSpPr/>
              <p:nvPr/>
            </p:nvGrpSpPr>
            <p:grpSpPr>
              <a:xfrm rot="-10800000">
                <a:off x="5512932" y="6683783"/>
                <a:ext cx="368686" cy="322600"/>
                <a:chOff x="0" y="0"/>
                <a:chExt cx="812800" cy="711200"/>
              </a:xfrm>
            </p:grpSpPr>
            <p:sp>
              <p:nvSpPr>
                <p:cNvPr id="66" name="Freeform 18">
                  <a:extLst>
                    <a:ext uri="{FF2B5EF4-FFF2-40B4-BE49-F238E27FC236}">
                      <a16:creationId xmlns:a16="http://schemas.microsoft.com/office/drawing/2014/main" id="{2AA9848B-A09F-31A2-2838-CF1ABA25C01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1200">
                      <a:moveTo>
                        <a:pt x="406400" y="0"/>
                      </a:moveTo>
                      <a:lnTo>
                        <a:pt x="812800" y="711200"/>
                      </a:lnTo>
                      <a:lnTo>
                        <a:pt x="0" y="711200"/>
                      </a:ln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7" name="TextBox 19">
                  <a:extLst>
                    <a:ext uri="{FF2B5EF4-FFF2-40B4-BE49-F238E27FC236}">
                      <a16:creationId xmlns:a16="http://schemas.microsoft.com/office/drawing/2014/main" id="{20B1F7F2-D7A9-D7F3-9379-C65DB60CD6CA}"/>
                    </a:ext>
                  </a:extLst>
                </p:cNvPr>
                <p:cNvSpPr txBox="1"/>
                <p:nvPr/>
              </p:nvSpPr>
              <p:spPr>
                <a:xfrm>
                  <a:off x="127000" y="254000"/>
                  <a:ext cx="558800" cy="4064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0" name="Group 56">
                <a:extLst>
                  <a:ext uri="{FF2B5EF4-FFF2-40B4-BE49-F238E27FC236}">
                    <a16:creationId xmlns:a16="http://schemas.microsoft.com/office/drawing/2014/main" id="{AF261900-3CCF-0085-4360-673FEA73D4EF}"/>
                  </a:ext>
                </a:extLst>
              </p:cNvPr>
              <p:cNvGrpSpPr/>
              <p:nvPr/>
            </p:nvGrpSpPr>
            <p:grpSpPr>
              <a:xfrm>
                <a:off x="3528887" y="3654272"/>
                <a:ext cx="3772778" cy="1200035"/>
                <a:chOff x="177800" y="-76200"/>
                <a:chExt cx="2272365" cy="722788"/>
              </a:xfrm>
            </p:grpSpPr>
            <p:sp>
              <p:nvSpPr>
                <p:cNvPr id="64" name="Freeform 57">
                  <a:extLst>
                    <a:ext uri="{FF2B5EF4-FFF2-40B4-BE49-F238E27FC236}">
                      <a16:creationId xmlns:a16="http://schemas.microsoft.com/office/drawing/2014/main" id="{E6E5B6A8-1F5E-FD16-37FC-F5FECBA391A8}"/>
                    </a:ext>
                  </a:extLst>
                </p:cNvPr>
                <p:cNvSpPr/>
                <p:nvPr/>
              </p:nvSpPr>
              <p:spPr>
                <a:xfrm>
                  <a:off x="197432" y="0"/>
                  <a:ext cx="2252733" cy="646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421" h="646588">
                      <a:moveTo>
                        <a:pt x="0" y="0"/>
                      </a:moveTo>
                      <a:lnTo>
                        <a:pt x="2207221" y="0"/>
                      </a:lnTo>
                      <a:lnTo>
                        <a:pt x="2410421" y="323294"/>
                      </a:lnTo>
                      <a:lnTo>
                        <a:pt x="2207221" y="646588"/>
                      </a:lnTo>
                      <a:lnTo>
                        <a:pt x="0" y="646588"/>
                      </a:lnTo>
                      <a:lnTo>
                        <a:pt x="203200" y="3232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rgbClr val="813085"/>
                  </a:solidFill>
                </a:ln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5" name="TextBox 58">
                  <a:extLst>
                    <a:ext uri="{FF2B5EF4-FFF2-40B4-BE49-F238E27FC236}">
                      <a16:creationId xmlns:a16="http://schemas.microsoft.com/office/drawing/2014/main" id="{C54C7CD5-7274-D5D2-88A8-85422D70CF4F}"/>
                    </a:ext>
                  </a:extLst>
                </p:cNvPr>
                <p:cNvSpPr txBox="1"/>
                <p:nvPr/>
              </p:nvSpPr>
              <p:spPr>
                <a:xfrm>
                  <a:off x="177800" y="-76200"/>
                  <a:ext cx="2156421" cy="722788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61" name="Freeform 68">
                <a:extLst>
                  <a:ext uri="{FF2B5EF4-FFF2-40B4-BE49-F238E27FC236}">
                    <a16:creationId xmlns:a16="http://schemas.microsoft.com/office/drawing/2014/main" id="{3BFFA276-4DAE-15EC-842D-FFBDC794F5FC}"/>
                  </a:ext>
                </a:extLst>
              </p:cNvPr>
              <p:cNvSpPr/>
              <p:nvPr/>
            </p:nvSpPr>
            <p:spPr>
              <a:xfrm>
                <a:off x="5416231" y="5508116"/>
                <a:ext cx="653994" cy="758254"/>
              </a:xfrm>
              <a:custGeom>
                <a:avLst/>
                <a:gdLst/>
                <a:ahLst/>
                <a:cxnLst/>
                <a:rect l="l" t="t" r="r" b="b"/>
                <a:pathLst>
                  <a:path w="653994" h="758254">
                    <a:moveTo>
                      <a:pt x="0" y="0"/>
                    </a:moveTo>
                    <a:lnTo>
                      <a:pt x="653994" y="0"/>
                    </a:lnTo>
                    <a:lnTo>
                      <a:pt x="653994" y="758254"/>
                    </a:lnTo>
                    <a:lnTo>
                      <a:pt x="0" y="7582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GB" sz="1200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TextBox 70">
                <a:extLst>
                  <a:ext uri="{FF2B5EF4-FFF2-40B4-BE49-F238E27FC236}">
                    <a16:creationId xmlns:a16="http://schemas.microsoft.com/office/drawing/2014/main" id="{4BA99E6E-D3F8-AC9F-5D39-A2C9E4C6DAE2}"/>
                  </a:ext>
                </a:extLst>
              </p:cNvPr>
              <p:cNvSpPr txBox="1"/>
              <p:nvPr/>
            </p:nvSpPr>
            <p:spPr>
              <a:xfrm>
                <a:off x="4053521" y="7198994"/>
                <a:ext cx="3287508" cy="26257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sz="2000" b="1" dirty="0">
                    <a:latin typeface="WMCA Circular Bold"/>
                  </a:rPr>
                  <a:t>Audit triage</a:t>
                </a: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endParaRPr lang="en-US" b="1" dirty="0">
                  <a:latin typeface="WMCA Circular Bold"/>
                </a:endParaRP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dirty="0">
                    <a:latin typeface="WMCA Circular Bold"/>
                  </a:rPr>
                  <a:t>A Business Engagement Manager will contact you to complete the audit triage and check eligibility.</a:t>
                </a:r>
              </a:p>
            </p:txBody>
          </p:sp>
          <p:sp>
            <p:nvSpPr>
              <p:cNvPr id="63" name="TextBox 73">
                <a:extLst>
                  <a:ext uri="{FF2B5EF4-FFF2-40B4-BE49-F238E27FC236}">
                    <a16:creationId xmlns:a16="http://schemas.microsoft.com/office/drawing/2014/main" id="{87FBC866-0EE1-1960-97BA-4650915913E5}"/>
                  </a:ext>
                </a:extLst>
              </p:cNvPr>
              <p:cNvSpPr txBox="1"/>
              <p:nvPr/>
            </p:nvSpPr>
            <p:spPr>
              <a:xfrm>
                <a:off x="4210166" y="4062238"/>
                <a:ext cx="2510436" cy="46993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2615"/>
                  </a:lnSpc>
                  <a:spcBef>
                    <a:spcPct val="0"/>
                  </a:spcBef>
                </a:pPr>
                <a:r>
                  <a:rPr lang="en-US" sz="1868" dirty="0">
                    <a:solidFill>
                      <a:srgbClr val="F08028"/>
                    </a:solidFill>
                    <a:latin typeface="WMCA Circular Bold"/>
                  </a:rPr>
                  <a:t>Eligibility Checks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CD79FDA-3060-4A75-D4E4-FA69934E769F}"/>
                </a:ext>
              </a:extLst>
            </p:cNvPr>
            <p:cNvGrpSpPr/>
            <p:nvPr/>
          </p:nvGrpSpPr>
          <p:grpSpPr>
            <a:xfrm>
              <a:off x="6879036" y="3692946"/>
              <a:ext cx="4045728" cy="5804754"/>
              <a:chOff x="6879036" y="3692946"/>
              <a:chExt cx="4045728" cy="5804754"/>
            </a:xfrm>
          </p:grpSpPr>
          <p:sp>
            <p:nvSpPr>
              <p:cNvPr id="41" name="TextBox 71">
                <a:extLst>
                  <a:ext uri="{FF2B5EF4-FFF2-40B4-BE49-F238E27FC236}">
                    <a16:creationId xmlns:a16="http://schemas.microsoft.com/office/drawing/2014/main" id="{5B1D0C00-3C47-7AB8-C35A-A4C2EA7A1277}"/>
                  </a:ext>
                </a:extLst>
              </p:cNvPr>
              <p:cNvSpPr txBox="1"/>
              <p:nvPr/>
            </p:nvSpPr>
            <p:spPr>
              <a:xfrm>
                <a:off x="7464854" y="7198994"/>
                <a:ext cx="3287508" cy="22987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sz="2000" b="1" dirty="0">
                    <a:latin typeface="WMCA Circular Bold"/>
                  </a:rPr>
                  <a:t>FREE energy assessment</a:t>
                </a: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endParaRPr lang="en-US" dirty="0">
                  <a:latin typeface="WMCA Circular Bold"/>
                </a:endParaRP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dirty="0">
                    <a:latin typeface="WMCA Circular Bold"/>
                  </a:rPr>
                  <a:t>Detailed examination of your business energy usage and operations.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7FA6509-1C76-D508-79D6-CDF63D43B6BD}"/>
                  </a:ext>
                </a:extLst>
              </p:cNvPr>
              <p:cNvGrpSpPr/>
              <p:nvPr/>
            </p:nvGrpSpPr>
            <p:grpSpPr>
              <a:xfrm>
                <a:off x="6879036" y="3692946"/>
                <a:ext cx="4045728" cy="3313437"/>
                <a:chOff x="6879036" y="3692946"/>
                <a:chExt cx="4045728" cy="3313437"/>
              </a:xfrm>
            </p:grpSpPr>
            <p:grpSp>
              <p:nvGrpSpPr>
                <p:cNvPr id="43" name="Group 20">
                  <a:extLst>
                    <a:ext uri="{FF2B5EF4-FFF2-40B4-BE49-F238E27FC236}">
                      <a16:creationId xmlns:a16="http://schemas.microsoft.com/office/drawing/2014/main" id="{463ED96E-453B-63E6-C703-9E5FA58CFB2A}"/>
                    </a:ext>
                  </a:extLst>
                </p:cNvPr>
                <p:cNvGrpSpPr/>
                <p:nvPr/>
              </p:nvGrpSpPr>
              <p:grpSpPr>
                <a:xfrm>
                  <a:off x="8299075" y="5121007"/>
                  <a:ext cx="1619064" cy="1619064"/>
                  <a:chOff x="0" y="0"/>
                  <a:chExt cx="812800" cy="812800"/>
                </a:xfrm>
              </p:grpSpPr>
              <p:sp>
                <p:nvSpPr>
                  <p:cNvPr id="55" name="Freeform 21">
                    <a:extLst>
                      <a:ext uri="{FF2B5EF4-FFF2-40B4-BE49-F238E27FC236}">
                        <a16:creationId xmlns:a16="http://schemas.microsoft.com/office/drawing/2014/main" id="{53DE06A2-C306-21C3-2BD9-938B884C27A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defTabSz="609630"/>
                    <a:endParaRPr lang="en-GB" sz="1200" dirty="0">
                      <a:solidFill>
                        <a:srgbClr val="000000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6" name="TextBox 22">
                    <a:extLst>
                      <a:ext uri="{FF2B5EF4-FFF2-40B4-BE49-F238E27FC236}">
                        <a16:creationId xmlns:a16="http://schemas.microsoft.com/office/drawing/2014/main" id="{9F596291-486E-8978-5309-82E9F8F14F23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0"/>
                    <a:ext cx="660400" cy="736600"/>
                  </a:xfrm>
                  <a:prstGeom prst="rect">
                    <a:avLst/>
                  </a:prstGeom>
                </p:spPr>
                <p:txBody>
                  <a:bodyPr lIns="30479" tIns="30479" rIns="30479" bIns="30479" rtlCol="0" anchor="ctr"/>
                  <a:lstStyle/>
                  <a:p>
                    <a:pPr algn="ctr" defTabSz="609630">
                      <a:lnSpc>
                        <a:spcPts val="1773"/>
                      </a:lnSpc>
                    </a:pPr>
                    <a:endParaRPr sz="1200" dirty="0">
                      <a:solidFill>
                        <a:srgbClr val="000000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44" name="Group 23">
                  <a:extLst>
                    <a:ext uri="{FF2B5EF4-FFF2-40B4-BE49-F238E27FC236}">
                      <a16:creationId xmlns:a16="http://schemas.microsoft.com/office/drawing/2014/main" id="{75704B78-4287-F5CE-406A-0C9F3D618AD4}"/>
                    </a:ext>
                  </a:extLst>
                </p:cNvPr>
                <p:cNvGrpSpPr/>
                <p:nvPr/>
              </p:nvGrpSpPr>
              <p:grpSpPr>
                <a:xfrm>
                  <a:off x="8432258" y="5254190"/>
                  <a:ext cx="1352698" cy="1352698"/>
                  <a:chOff x="0" y="0"/>
                  <a:chExt cx="812800" cy="812800"/>
                </a:xfrm>
              </p:grpSpPr>
              <p:sp>
                <p:nvSpPr>
                  <p:cNvPr id="53" name="Freeform 24">
                    <a:extLst>
                      <a:ext uri="{FF2B5EF4-FFF2-40B4-BE49-F238E27FC236}">
                        <a16:creationId xmlns:a16="http://schemas.microsoft.com/office/drawing/2014/main" id="{4036BA0E-D831-D3A6-D93C-CAB0EB4D1D9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813085"/>
                  </a:solidFill>
                  <a:ln w="38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en-GB" sz="1200" dirty="0">
                      <a:solidFill>
                        <a:srgbClr val="000000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4" name="TextBox 25">
                    <a:extLst>
                      <a:ext uri="{FF2B5EF4-FFF2-40B4-BE49-F238E27FC236}">
                        <a16:creationId xmlns:a16="http://schemas.microsoft.com/office/drawing/2014/main" id="{9AEDB163-B85D-B8F9-2074-E2381F46F25D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0"/>
                    <a:ext cx="660400" cy="736600"/>
                  </a:xfrm>
                  <a:prstGeom prst="rect">
                    <a:avLst/>
                  </a:prstGeom>
                </p:spPr>
                <p:txBody>
                  <a:bodyPr lIns="30479" tIns="30479" rIns="30479" bIns="30479" rtlCol="0" anchor="ctr"/>
                  <a:lstStyle/>
                  <a:p>
                    <a:pPr algn="ctr" defTabSz="609630">
                      <a:lnSpc>
                        <a:spcPts val="1773"/>
                      </a:lnSpc>
                    </a:pPr>
                    <a:endParaRPr sz="1200" dirty="0">
                      <a:solidFill>
                        <a:srgbClr val="000000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45" name="Group 26">
                  <a:extLst>
                    <a:ext uri="{FF2B5EF4-FFF2-40B4-BE49-F238E27FC236}">
                      <a16:creationId xmlns:a16="http://schemas.microsoft.com/office/drawing/2014/main" id="{BAFA241A-F679-098C-3FE4-6F8A7BF65596}"/>
                    </a:ext>
                  </a:extLst>
                </p:cNvPr>
                <p:cNvGrpSpPr/>
                <p:nvPr/>
              </p:nvGrpSpPr>
              <p:grpSpPr>
                <a:xfrm rot="-10800000">
                  <a:off x="8924264" y="6683783"/>
                  <a:ext cx="368686" cy="322600"/>
                  <a:chOff x="0" y="0"/>
                  <a:chExt cx="812800" cy="711200"/>
                </a:xfrm>
              </p:grpSpPr>
              <p:sp>
                <p:nvSpPr>
                  <p:cNvPr id="51" name="Freeform 27">
                    <a:extLst>
                      <a:ext uri="{FF2B5EF4-FFF2-40B4-BE49-F238E27FC236}">
                        <a16:creationId xmlns:a16="http://schemas.microsoft.com/office/drawing/2014/main" id="{3B5D15EE-7C93-104D-3C69-D56F8002DE6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71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711200">
                        <a:moveTo>
                          <a:pt x="406400" y="0"/>
                        </a:moveTo>
                        <a:lnTo>
                          <a:pt x="812800" y="711200"/>
                        </a:lnTo>
                        <a:lnTo>
                          <a:pt x="0" y="711200"/>
                        </a:lnTo>
                        <a:lnTo>
                          <a:pt x="4064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defTabSz="609630"/>
                    <a:endParaRPr lang="en-GB" sz="1200" dirty="0">
                      <a:solidFill>
                        <a:srgbClr val="000000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2" name="TextBox 28">
                    <a:extLst>
                      <a:ext uri="{FF2B5EF4-FFF2-40B4-BE49-F238E27FC236}">
                        <a16:creationId xmlns:a16="http://schemas.microsoft.com/office/drawing/2014/main" id="{D5CFDB1E-BBC9-9815-CD74-C6E7318CAEA2}"/>
                      </a:ext>
                    </a:extLst>
                  </p:cNvPr>
                  <p:cNvSpPr txBox="1"/>
                  <p:nvPr/>
                </p:nvSpPr>
                <p:spPr>
                  <a:xfrm>
                    <a:off x="127000" y="254000"/>
                    <a:ext cx="558800" cy="406400"/>
                  </a:xfrm>
                  <a:prstGeom prst="rect">
                    <a:avLst/>
                  </a:prstGeom>
                </p:spPr>
                <p:txBody>
                  <a:bodyPr lIns="30479" tIns="30479" rIns="30479" bIns="30479" rtlCol="0" anchor="ctr"/>
                  <a:lstStyle/>
                  <a:p>
                    <a:pPr algn="ctr" defTabSz="609630">
                      <a:lnSpc>
                        <a:spcPts val="1773"/>
                      </a:lnSpc>
                    </a:pPr>
                    <a:endParaRPr sz="1200" dirty="0">
                      <a:solidFill>
                        <a:srgbClr val="000000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46" name="Group 53">
                  <a:extLst>
                    <a:ext uri="{FF2B5EF4-FFF2-40B4-BE49-F238E27FC236}">
                      <a16:creationId xmlns:a16="http://schemas.microsoft.com/office/drawing/2014/main" id="{AD304097-B42C-6153-DAE7-52954458AC0D}"/>
                    </a:ext>
                  </a:extLst>
                </p:cNvPr>
                <p:cNvGrpSpPr/>
                <p:nvPr/>
              </p:nvGrpSpPr>
              <p:grpSpPr>
                <a:xfrm>
                  <a:off x="6879036" y="3692946"/>
                  <a:ext cx="4045728" cy="1251263"/>
                  <a:chOff x="178983" y="-17556"/>
                  <a:chExt cx="2534181" cy="721105"/>
                </a:xfrm>
              </p:grpSpPr>
              <p:sp>
                <p:nvSpPr>
                  <p:cNvPr id="49" name="Freeform 54">
                    <a:extLst>
                      <a:ext uri="{FF2B5EF4-FFF2-40B4-BE49-F238E27FC236}">
                        <a16:creationId xmlns:a16="http://schemas.microsoft.com/office/drawing/2014/main" id="{21FC7D2E-A2CD-F1F1-D664-DA7866543C80}"/>
                      </a:ext>
                    </a:extLst>
                  </p:cNvPr>
                  <p:cNvSpPr/>
                  <p:nvPr/>
                </p:nvSpPr>
                <p:spPr>
                  <a:xfrm>
                    <a:off x="214392" y="30325"/>
                    <a:ext cx="2498772" cy="618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0780" h="644906">
                        <a:moveTo>
                          <a:pt x="0" y="0"/>
                        </a:moveTo>
                        <a:lnTo>
                          <a:pt x="2277580" y="0"/>
                        </a:lnTo>
                        <a:lnTo>
                          <a:pt x="2480780" y="322453"/>
                        </a:lnTo>
                        <a:lnTo>
                          <a:pt x="2277580" y="644906"/>
                        </a:lnTo>
                        <a:lnTo>
                          <a:pt x="0" y="644906"/>
                        </a:lnTo>
                        <a:lnTo>
                          <a:pt x="203200" y="3224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rgbClr val="813085"/>
                    </a:solidFill>
                  </a:ln>
                </p:spPr>
                <p:txBody>
                  <a:bodyPr/>
                  <a:lstStyle/>
                  <a:p>
                    <a:pPr defTabSz="609630"/>
                    <a:endParaRPr lang="en-GB" sz="1200" dirty="0">
                      <a:solidFill>
                        <a:srgbClr val="813085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0" name="TextBox 55">
                    <a:extLst>
                      <a:ext uri="{FF2B5EF4-FFF2-40B4-BE49-F238E27FC236}">
                        <a16:creationId xmlns:a16="http://schemas.microsoft.com/office/drawing/2014/main" id="{DC6D3BD5-2057-DA8A-D519-7E503D81404A}"/>
                      </a:ext>
                    </a:extLst>
                  </p:cNvPr>
                  <p:cNvSpPr txBox="1"/>
                  <p:nvPr/>
                </p:nvSpPr>
                <p:spPr>
                  <a:xfrm>
                    <a:off x="178983" y="-17556"/>
                    <a:ext cx="2226780" cy="721105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 defTabSz="609630">
                      <a:lnSpc>
                        <a:spcPts val="1773"/>
                      </a:lnSpc>
                    </a:pPr>
                    <a:endParaRPr sz="1200" dirty="0">
                      <a:solidFill>
                        <a:srgbClr val="813085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47" name="Freeform 67">
                  <a:extLst>
                    <a:ext uri="{FF2B5EF4-FFF2-40B4-BE49-F238E27FC236}">
                      <a16:creationId xmlns:a16="http://schemas.microsoft.com/office/drawing/2014/main" id="{A8C9138C-C0A6-346B-79F0-A2F080B745C5}"/>
                    </a:ext>
                  </a:extLst>
                </p:cNvPr>
                <p:cNvSpPr/>
                <p:nvPr/>
              </p:nvSpPr>
              <p:spPr>
                <a:xfrm>
                  <a:off x="8572466" y="5628009"/>
                  <a:ext cx="1039695" cy="586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95" h="586010">
                      <a:moveTo>
                        <a:pt x="0" y="0"/>
                      </a:moveTo>
                      <a:lnTo>
                        <a:pt x="1039694" y="0"/>
                      </a:lnTo>
                      <a:lnTo>
                        <a:pt x="1039694" y="586009"/>
                      </a:lnTo>
                      <a:lnTo>
                        <a:pt x="0" y="5860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8" name="TextBox 74">
                  <a:extLst>
                    <a:ext uri="{FF2B5EF4-FFF2-40B4-BE49-F238E27FC236}">
                      <a16:creationId xmlns:a16="http://schemas.microsoft.com/office/drawing/2014/main" id="{2CFC1E09-C528-2861-D69B-128DDBC30FD5}"/>
                    </a:ext>
                  </a:extLst>
                </p:cNvPr>
                <p:cNvSpPr txBox="1"/>
                <p:nvPr/>
              </p:nvSpPr>
              <p:spPr>
                <a:xfrm>
                  <a:off x="7377761" y="4049365"/>
                  <a:ext cx="3137840" cy="469936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609630">
                    <a:lnSpc>
                      <a:spcPts val="2615"/>
                    </a:lnSpc>
                    <a:spcBef>
                      <a:spcPct val="0"/>
                    </a:spcBef>
                  </a:pPr>
                  <a:r>
                    <a:rPr lang="en-US" sz="1867" dirty="0">
                      <a:solidFill>
                        <a:srgbClr val="813085"/>
                      </a:solidFill>
                      <a:latin typeface="WMCA Circular Bold"/>
                    </a:rPr>
                    <a:t>Energy Assessment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8D488B-8B98-5750-CA40-5E97CA13792A}"/>
                </a:ext>
              </a:extLst>
            </p:cNvPr>
            <p:cNvGrpSpPr/>
            <p:nvPr/>
          </p:nvGrpSpPr>
          <p:grpSpPr>
            <a:xfrm>
              <a:off x="10459689" y="3648621"/>
              <a:ext cx="3843671" cy="5849079"/>
              <a:chOff x="10459689" y="3648621"/>
              <a:chExt cx="3843671" cy="5849079"/>
            </a:xfrm>
          </p:grpSpPr>
          <p:grpSp>
            <p:nvGrpSpPr>
              <p:cNvPr id="26" name="Group 29">
                <a:extLst>
                  <a:ext uri="{FF2B5EF4-FFF2-40B4-BE49-F238E27FC236}">
                    <a16:creationId xmlns:a16="http://schemas.microsoft.com/office/drawing/2014/main" id="{B6BF2131-91CC-705F-FCBD-7A4A5CEC4B39}"/>
                  </a:ext>
                </a:extLst>
              </p:cNvPr>
              <p:cNvGrpSpPr/>
              <p:nvPr/>
            </p:nvGrpSpPr>
            <p:grpSpPr>
              <a:xfrm>
                <a:off x="11710408" y="5121007"/>
                <a:ext cx="1619064" cy="1619064"/>
                <a:chOff x="0" y="0"/>
                <a:chExt cx="812800" cy="812800"/>
              </a:xfrm>
            </p:grpSpPr>
            <p:sp>
              <p:nvSpPr>
                <p:cNvPr id="39" name="Freeform 30">
                  <a:extLst>
                    <a:ext uri="{FF2B5EF4-FFF2-40B4-BE49-F238E27FC236}">
                      <a16:creationId xmlns:a16="http://schemas.microsoft.com/office/drawing/2014/main" id="{559C686B-C24D-7EB3-7E2F-EBFDDD5133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0" name="TextBox 31">
                  <a:extLst>
                    <a:ext uri="{FF2B5EF4-FFF2-40B4-BE49-F238E27FC236}">
                      <a16:creationId xmlns:a16="http://schemas.microsoft.com/office/drawing/2014/main" id="{1ECBD190-2227-98E7-604A-B52486B5107B}"/>
                    </a:ext>
                  </a:extLst>
                </p:cNvPr>
                <p:cNvSpPr txBox="1"/>
                <p:nvPr/>
              </p:nvSpPr>
              <p:spPr>
                <a:xfrm>
                  <a:off x="76200" y="0"/>
                  <a:ext cx="660400" cy="7366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7" name="Group 32">
                <a:extLst>
                  <a:ext uri="{FF2B5EF4-FFF2-40B4-BE49-F238E27FC236}">
                    <a16:creationId xmlns:a16="http://schemas.microsoft.com/office/drawing/2014/main" id="{78E7949E-9E52-BE96-4A3D-F973A8330112}"/>
                  </a:ext>
                </a:extLst>
              </p:cNvPr>
              <p:cNvGrpSpPr/>
              <p:nvPr/>
            </p:nvGrpSpPr>
            <p:grpSpPr>
              <a:xfrm>
                <a:off x="11843591" y="5254190"/>
                <a:ext cx="1352698" cy="1352698"/>
                <a:chOff x="0" y="0"/>
                <a:chExt cx="812800" cy="812800"/>
              </a:xfrm>
            </p:grpSpPr>
            <p:sp>
              <p:nvSpPr>
                <p:cNvPr id="37" name="Freeform 33">
                  <a:extLst>
                    <a:ext uri="{FF2B5EF4-FFF2-40B4-BE49-F238E27FC236}">
                      <a16:creationId xmlns:a16="http://schemas.microsoft.com/office/drawing/2014/main" id="{D401FCD8-69CC-0D92-24D4-F7EDD6928A4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813085"/>
                </a:solidFill>
                <a:ln w="38100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8" name="TextBox 34">
                  <a:extLst>
                    <a:ext uri="{FF2B5EF4-FFF2-40B4-BE49-F238E27FC236}">
                      <a16:creationId xmlns:a16="http://schemas.microsoft.com/office/drawing/2014/main" id="{E8FDA513-2F48-6C9D-6A61-6A27CE7ED3FA}"/>
                    </a:ext>
                  </a:extLst>
                </p:cNvPr>
                <p:cNvSpPr txBox="1"/>
                <p:nvPr/>
              </p:nvSpPr>
              <p:spPr>
                <a:xfrm>
                  <a:off x="76200" y="0"/>
                  <a:ext cx="660400" cy="7366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8" name="Group 35">
                <a:extLst>
                  <a:ext uri="{FF2B5EF4-FFF2-40B4-BE49-F238E27FC236}">
                    <a16:creationId xmlns:a16="http://schemas.microsoft.com/office/drawing/2014/main" id="{4CFEA6B0-8D9E-7399-C71D-0140BE98722B}"/>
                  </a:ext>
                </a:extLst>
              </p:cNvPr>
              <p:cNvGrpSpPr/>
              <p:nvPr/>
            </p:nvGrpSpPr>
            <p:grpSpPr>
              <a:xfrm rot="-10800000">
                <a:off x="12335597" y="6683783"/>
                <a:ext cx="368686" cy="322600"/>
                <a:chOff x="0" y="0"/>
                <a:chExt cx="812800" cy="711200"/>
              </a:xfrm>
            </p:grpSpPr>
            <p:sp>
              <p:nvSpPr>
                <p:cNvPr id="35" name="Freeform 36">
                  <a:extLst>
                    <a:ext uri="{FF2B5EF4-FFF2-40B4-BE49-F238E27FC236}">
                      <a16:creationId xmlns:a16="http://schemas.microsoft.com/office/drawing/2014/main" id="{16C28F9F-4EAC-A33C-FD7E-631D133122E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1200">
                      <a:moveTo>
                        <a:pt x="406400" y="0"/>
                      </a:moveTo>
                      <a:lnTo>
                        <a:pt x="812800" y="711200"/>
                      </a:lnTo>
                      <a:lnTo>
                        <a:pt x="0" y="711200"/>
                      </a:ln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" name="TextBox 37">
                  <a:extLst>
                    <a:ext uri="{FF2B5EF4-FFF2-40B4-BE49-F238E27FC236}">
                      <a16:creationId xmlns:a16="http://schemas.microsoft.com/office/drawing/2014/main" id="{16D76DEB-3BE5-4A09-0D70-CB965AB9755D}"/>
                    </a:ext>
                  </a:extLst>
                </p:cNvPr>
                <p:cNvSpPr txBox="1"/>
                <p:nvPr/>
              </p:nvSpPr>
              <p:spPr>
                <a:xfrm>
                  <a:off x="127000" y="254000"/>
                  <a:ext cx="558800" cy="4064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9" name="Group 50">
                <a:extLst>
                  <a:ext uri="{FF2B5EF4-FFF2-40B4-BE49-F238E27FC236}">
                    <a16:creationId xmlns:a16="http://schemas.microsoft.com/office/drawing/2014/main" id="{F7DD1B4B-08BD-5E01-9976-CAD13C2390BC}"/>
                  </a:ext>
                </a:extLst>
              </p:cNvPr>
              <p:cNvGrpSpPr/>
              <p:nvPr/>
            </p:nvGrpSpPr>
            <p:grpSpPr>
              <a:xfrm>
                <a:off x="10459689" y="3648621"/>
                <a:ext cx="3827830" cy="1205688"/>
                <a:chOff x="177800" y="-76200"/>
                <a:chExt cx="2289377" cy="721106"/>
              </a:xfrm>
            </p:grpSpPr>
            <p:sp>
              <p:nvSpPr>
                <p:cNvPr id="33" name="Freeform 51">
                  <a:extLst>
                    <a:ext uri="{FF2B5EF4-FFF2-40B4-BE49-F238E27FC236}">
                      <a16:creationId xmlns:a16="http://schemas.microsoft.com/office/drawing/2014/main" id="{CD63A62C-301A-6721-5E13-CB5050B6F8F1}"/>
                    </a:ext>
                  </a:extLst>
                </p:cNvPr>
                <p:cNvSpPr/>
                <p:nvPr/>
              </p:nvSpPr>
              <p:spPr>
                <a:xfrm>
                  <a:off x="213358" y="0"/>
                  <a:ext cx="2253819" cy="644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177" h="644906">
                      <a:moveTo>
                        <a:pt x="0" y="0"/>
                      </a:moveTo>
                      <a:lnTo>
                        <a:pt x="2263977" y="0"/>
                      </a:lnTo>
                      <a:lnTo>
                        <a:pt x="2467177" y="322453"/>
                      </a:lnTo>
                      <a:lnTo>
                        <a:pt x="2263977" y="644906"/>
                      </a:lnTo>
                      <a:lnTo>
                        <a:pt x="0" y="644906"/>
                      </a:lnTo>
                      <a:lnTo>
                        <a:pt x="203200" y="3224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rgbClr val="813085"/>
                  </a:solidFill>
                </a:ln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" name="TextBox 52">
                  <a:extLst>
                    <a:ext uri="{FF2B5EF4-FFF2-40B4-BE49-F238E27FC236}">
                      <a16:creationId xmlns:a16="http://schemas.microsoft.com/office/drawing/2014/main" id="{C8E9DA5E-D0BC-4FBF-D822-2E4C8ED37194}"/>
                    </a:ext>
                  </a:extLst>
                </p:cNvPr>
                <p:cNvSpPr txBox="1"/>
                <p:nvPr/>
              </p:nvSpPr>
              <p:spPr>
                <a:xfrm>
                  <a:off x="177800" y="-76200"/>
                  <a:ext cx="2213177" cy="72110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30" name="Freeform 66">
                <a:extLst>
                  <a:ext uri="{FF2B5EF4-FFF2-40B4-BE49-F238E27FC236}">
                    <a16:creationId xmlns:a16="http://schemas.microsoft.com/office/drawing/2014/main" id="{1576FC9F-0507-0838-4B87-F3E036450B57}"/>
                  </a:ext>
                </a:extLst>
              </p:cNvPr>
              <p:cNvSpPr/>
              <p:nvPr/>
            </p:nvSpPr>
            <p:spPr>
              <a:xfrm>
                <a:off x="12242104" y="5556607"/>
                <a:ext cx="593771" cy="784720"/>
              </a:xfrm>
              <a:custGeom>
                <a:avLst/>
                <a:gdLst/>
                <a:ahLst/>
                <a:cxnLst/>
                <a:rect l="l" t="t" r="r" b="b"/>
                <a:pathLst>
                  <a:path w="593771" h="784720">
                    <a:moveTo>
                      <a:pt x="0" y="0"/>
                    </a:moveTo>
                    <a:lnTo>
                      <a:pt x="593771" y="0"/>
                    </a:lnTo>
                    <a:lnTo>
                      <a:pt x="593771" y="784720"/>
                    </a:lnTo>
                    <a:lnTo>
                      <a:pt x="0" y="7847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GB" sz="1200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TextBox 75">
                <a:extLst>
                  <a:ext uri="{FF2B5EF4-FFF2-40B4-BE49-F238E27FC236}">
                    <a16:creationId xmlns:a16="http://schemas.microsoft.com/office/drawing/2014/main" id="{CF46BE47-32E6-ED5D-B675-A27E4E043764}"/>
                  </a:ext>
                </a:extLst>
              </p:cNvPr>
              <p:cNvSpPr txBox="1"/>
              <p:nvPr/>
            </p:nvSpPr>
            <p:spPr>
              <a:xfrm>
                <a:off x="10640793" y="4041496"/>
                <a:ext cx="3662567" cy="4699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2615"/>
                  </a:lnSpc>
                  <a:spcBef>
                    <a:spcPct val="0"/>
                  </a:spcBef>
                </a:pPr>
                <a:r>
                  <a:rPr lang="en-US" sz="1868" dirty="0">
                    <a:solidFill>
                      <a:srgbClr val="F08028"/>
                    </a:solidFill>
                    <a:latin typeface="WMCA Circular Bold"/>
                  </a:rPr>
                  <a:t>Recommendations</a:t>
                </a:r>
              </a:p>
            </p:txBody>
          </p:sp>
          <p:sp>
            <p:nvSpPr>
              <p:cNvPr id="32" name="TextBox 77">
                <a:extLst>
                  <a:ext uri="{FF2B5EF4-FFF2-40B4-BE49-F238E27FC236}">
                    <a16:creationId xmlns:a16="http://schemas.microsoft.com/office/drawing/2014/main" id="{2C766577-1F94-ADFB-5943-56F2F139049C}"/>
                  </a:ext>
                </a:extLst>
              </p:cNvPr>
              <p:cNvSpPr txBox="1"/>
              <p:nvPr/>
            </p:nvSpPr>
            <p:spPr>
              <a:xfrm>
                <a:off x="10876187" y="7198995"/>
                <a:ext cx="3287508" cy="229870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sz="2000" b="1" dirty="0">
                    <a:latin typeface="WMCA Circular Bold"/>
                  </a:rPr>
                  <a:t>Recommendations</a:t>
                </a: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endParaRPr lang="en-US" dirty="0">
                  <a:latin typeface="WMCA Circular Bold"/>
                </a:endParaRP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dirty="0">
                    <a:latin typeface="WMCA Circular Bold"/>
                  </a:rPr>
                  <a:t>You’ll receive a report highlighting individual  recommendations for cost-effective energy saving measures.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765BB9-A33A-AA19-DFDC-A863FC882CF4}"/>
                </a:ext>
              </a:extLst>
            </p:cNvPr>
            <p:cNvGrpSpPr/>
            <p:nvPr/>
          </p:nvGrpSpPr>
          <p:grpSpPr>
            <a:xfrm>
              <a:off x="12896986" y="3652359"/>
              <a:ext cx="4871786" cy="6172353"/>
              <a:chOff x="12896986" y="3652359"/>
              <a:chExt cx="4871786" cy="6172353"/>
            </a:xfrm>
          </p:grpSpPr>
          <p:grpSp>
            <p:nvGrpSpPr>
              <p:cNvPr id="11" name="Group 38">
                <a:extLst>
                  <a:ext uri="{FF2B5EF4-FFF2-40B4-BE49-F238E27FC236}">
                    <a16:creationId xmlns:a16="http://schemas.microsoft.com/office/drawing/2014/main" id="{C33A67F9-E102-AC4B-445A-ED05C6EEC2FE}"/>
                  </a:ext>
                </a:extLst>
              </p:cNvPr>
              <p:cNvGrpSpPr/>
              <p:nvPr/>
            </p:nvGrpSpPr>
            <p:grpSpPr>
              <a:xfrm>
                <a:off x="15121740" y="5121007"/>
                <a:ext cx="1619064" cy="1619064"/>
                <a:chOff x="0" y="0"/>
                <a:chExt cx="812800" cy="812800"/>
              </a:xfrm>
            </p:grpSpPr>
            <p:sp>
              <p:nvSpPr>
                <p:cNvPr id="24" name="Freeform 39">
                  <a:extLst>
                    <a:ext uri="{FF2B5EF4-FFF2-40B4-BE49-F238E27FC236}">
                      <a16:creationId xmlns:a16="http://schemas.microsoft.com/office/drawing/2014/main" id="{7CC06A05-3104-958B-2395-2AB3A1AE1B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" name="TextBox 40">
                  <a:extLst>
                    <a:ext uri="{FF2B5EF4-FFF2-40B4-BE49-F238E27FC236}">
                      <a16:creationId xmlns:a16="http://schemas.microsoft.com/office/drawing/2014/main" id="{D6493E46-CE8F-70EB-9860-E75ADE792EDE}"/>
                    </a:ext>
                  </a:extLst>
                </p:cNvPr>
                <p:cNvSpPr txBox="1"/>
                <p:nvPr/>
              </p:nvSpPr>
              <p:spPr>
                <a:xfrm>
                  <a:off x="76200" y="0"/>
                  <a:ext cx="660400" cy="7366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" name="Group 41">
                <a:extLst>
                  <a:ext uri="{FF2B5EF4-FFF2-40B4-BE49-F238E27FC236}">
                    <a16:creationId xmlns:a16="http://schemas.microsoft.com/office/drawing/2014/main" id="{F3C9587C-5E01-692F-2E9A-9A60AC2FF7BC}"/>
                  </a:ext>
                </a:extLst>
              </p:cNvPr>
              <p:cNvGrpSpPr/>
              <p:nvPr/>
            </p:nvGrpSpPr>
            <p:grpSpPr>
              <a:xfrm>
                <a:off x="15254923" y="5254190"/>
                <a:ext cx="1352698" cy="1352698"/>
                <a:chOff x="0" y="0"/>
                <a:chExt cx="812800" cy="812800"/>
              </a:xfrm>
            </p:grpSpPr>
            <p:sp>
              <p:nvSpPr>
                <p:cNvPr id="22" name="Freeform 42">
                  <a:extLst>
                    <a:ext uri="{FF2B5EF4-FFF2-40B4-BE49-F238E27FC236}">
                      <a16:creationId xmlns:a16="http://schemas.microsoft.com/office/drawing/2014/main" id="{CE3CD815-9CF7-5784-1F18-00384A0C05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813085"/>
                </a:solidFill>
                <a:ln w="38100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" name="TextBox 43">
                  <a:extLst>
                    <a:ext uri="{FF2B5EF4-FFF2-40B4-BE49-F238E27FC236}">
                      <a16:creationId xmlns:a16="http://schemas.microsoft.com/office/drawing/2014/main" id="{8EE1B7F6-23E4-2162-D0C7-C652D7A7EF39}"/>
                    </a:ext>
                  </a:extLst>
                </p:cNvPr>
                <p:cNvSpPr txBox="1"/>
                <p:nvPr/>
              </p:nvSpPr>
              <p:spPr>
                <a:xfrm>
                  <a:off x="76200" y="0"/>
                  <a:ext cx="660400" cy="7366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3" name="Group 44">
                <a:extLst>
                  <a:ext uri="{FF2B5EF4-FFF2-40B4-BE49-F238E27FC236}">
                    <a16:creationId xmlns:a16="http://schemas.microsoft.com/office/drawing/2014/main" id="{95C60E27-20EC-E9B4-D984-573D54F7E146}"/>
                  </a:ext>
                </a:extLst>
              </p:cNvPr>
              <p:cNvGrpSpPr/>
              <p:nvPr/>
            </p:nvGrpSpPr>
            <p:grpSpPr>
              <a:xfrm rot="-10800000">
                <a:off x="15746929" y="6683783"/>
                <a:ext cx="368686" cy="322600"/>
                <a:chOff x="0" y="0"/>
                <a:chExt cx="812800" cy="711200"/>
              </a:xfrm>
            </p:grpSpPr>
            <p:sp>
              <p:nvSpPr>
                <p:cNvPr id="20" name="Freeform 45">
                  <a:extLst>
                    <a:ext uri="{FF2B5EF4-FFF2-40B4-BE49-F238E27FC236}">
                      <a16:creationId xmlns:a16="http://schemas.microsoft.com/office/drawing/2014/main" id="{1C1CF18C-F97D-3697-00A5-51AE0E5C4C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1200">
                      <a:moveTo>
                        <a:pt x="406400" y="0"/>
                      </a:moveTo>
                      <a:lnTo>
                        <a:pt x="812800" y="711200"/>
                      </a:lnTo>
                      <a:lnTo>
                        <a:pt x="0" y="711200"/>
                      </a:ln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" name="TextBox 46">
                  <a:extLst>
                    <a:ext uri="{FF2B5EF4-FFF2-40B4-BE49-F238E27FC236}">
                      <a16:creationId xmlns:a16="http://schemas.microsoft.com/office/drawing/2014/main" id="{01B70442-B81E-1739-B25D-D9658F768F99}"/>
                    </a:ext>
                  </a:extLst>
                </p:cNvPr>
                <p:cNvSpPr txBox="1"/>
                <p:nvPr/>
              </p:nvSpPr>
              <p:spPr>
                <a:xfrm>
                  <a:off x="127000" y="254000"/>
                  <a:ext cx="558800" cy="406400"/>
                </a:xfrm>
                <a:prstGeom prst="rect">
                  <a:avLst/>
                </a:prstGeom>
              </p:spPr>
              <p:txBody>
                <a:bodyPr lIns="30479" tIns="30479" rIns="30479" bIns="30479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4" name="Group 47">
                <a:extLst>
                  <a:ext uri="{FF2B5EF4-FFF2-40B4-BE49-F238E27FC236}">
                    <a16:creationId xmlns:a16="http://schemas.microsoft.com/office/drawing/2014/main" id="{C3856149-3280-BA74-63C9-1EBEE09DDB40}"/>
                  </a:ext>
                </a:extLst>
              </p:cNvPr>
              <p:cNvGrpSpPr/>
              <p:nvPr/>
            </p:nvGrpSpPr>
            <p:grpSpPr>
              <a:xfrm>
                <a:off x="12896986" y="3652359"/>
                <a:ext cx="4871786" cy="1201948"/>
                <a:chOff x="177800" y="-76200"/>
                <a:chExt cx="2733775" cy="706574"/>
              </a:xfrm>
            </p:grpSpPr>
            <p:sp>
              <p:nvSpPr>
                <p:cNvPr id="18" name="Freeform 48">
                  <a:extLst>
                    <a:ext uri="{FF2B5EF4-FFF2-40B4-BE49-F238E27FC236}">
                      <a16:creationId xmlns:a16="http://schemas.microsoft.com/office/drawing/2014/main" id="{F6D83E5C-2CF3-EB28-217E-EE94858C7D43}"/>
                    </a:ext>
                  </a:extLst>
                </p:cNvPr>
                <p:cNvSpPr/>
                <p:nvPr/>
              </p:nvSpPr>
              <p:spPr>
                <a:xfrm>
                  <a:off x="765662" y="0"/>
                  <a:ext cx="2145913" cy="630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576" h="630374">
                      <a:moveTo>
                        <a:pt x="0" y="0"/>
                      </a:moveTo>
                      <a:lnTo>
                        <a:pt x="2708376" y="0"/>
                      </a:lnTo>
                      <a:lnTo>
                        <a:pt x="2911576" y="315187"/>
                      </a:lnTo>
                      <a:lnTo>
                        <a:pt x="2708376" y="630374"/>
                      </a:lnTo>
                      <a:lnTo>
                        <a:pt x="0" y="630374"/>
                      </a:lnTo>
                      <a:lnTo>
                        <a:pt x="203200" y="3151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813085"/>
                  </a:solidFill>
                </a:ln>
              </p:spPr>
              <p:txBody>
                <a:bodyPr/>
                <a:lstStyle/>
                <a:p>
                  <a:pPr defTabSz="609630"/>
                  <a:endParaRPr lang="en-GB"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" name="TextBox 49">
                  <a:extLst>
                    <a:ext uri="{FF2B5EF4-FFF2-40B4-BE49-F238E27FC236}">
                      <a16:creationId xmlns:a16="http://schemas.microsoft.com/office/drawing/2014/main" id="{22A62222-3C34-0D63-4C9F-34912A8E8E66}"/>
                    </a:ext>
                  </a:extLst>
                </p:cNvPr>
                <p:cNvSpPr txBox="1"/>
                <p:nvPr/>
              </p:nvSpPr>
              <p:spPr>
                <a:xfrm>
                  <a:off x="177800" y="-76200"/>
                  <a:ext cx="2657576" cy="70657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773"/>
                    </a:lnSpc>
                  </a:pPr>
                  <a:endParaRPr sz="120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5" name="Freeform 65">
                <a:extLst>
                  <a:ext uri="{FF2B5EF4-FFF2-40B4-BE49-F238E27FC236}">
                    <a16:creationId xmlns:a16="http://schemas.microsoft.com/office/drawing/2014/main" id="{4BC84BD8-8C7D-61D1-0A8F-423EEEB64034}"/>
                  </a:ext>
                </a:extLst>
              </p:cNvPr>
              <p:cNvSpPr/>
              <p:nvPr/>
            </p:nvSpPr>
            <p:spPr>
              <a:xfrm>
                <a:off x="15613098" y="5517725"/>
                <a:ext cx="636348" cy="748645"/>
              </a:xfrm>
              <a:custGeom>
                <a:avLst/>
                <a:gdLst/>
                <a:ahLst/>
                <a:cxnLst/>
                <a:rect l="l" t="t" r="r" b="b"/>
                <a:pathLst>
                  <a:path w="636348" h="748645">
                    <a:moveTo>
                      <a:pt x="0" y="0"/>
                    </a:moveTo>
                    <a:lnTo>
                      <a:pt x="636348" y="0"/>
                    </a:lnTo>
                    <a:lnTo>
                      <a:pt x="636348" y="748645"/>
                    </a:lnTo>
                    <a:lnTo>
                      <a:pt x="0" y="7486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GB" sz="1200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TextBox 76">
                <a:extLst>
                  <a:ext uri="{FF2B5EF4-FFF2-40B4-BE49-F238E27FC236}">
                    <a16:creationId xmlns:a16="http://schemas.microsoft.com/office/drawing/2014/main" id="{9D885982-E10C-03B8-8806-03078194CB7D}"/>
                  </a:ext>
                </a:extLst>
              </p:cNvPr>
              <p:cNvSpPr txBox="1"/>
              <p:nvPr/>
            </p:nvSpPr>
            <p:spPr>
              <a:xfrm>
                <a:off x="14392707" y="4057225"/>
                <a:ext cx="2900631" cy="4699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2615"/>
                  </a:lnSpc>
                  <a:spcBef>
                    <a:spcPct val="0"/>
                  </a:spcBef>
                </a:pPr>
                <a:r>
                  <a:rPr lang="en-US" sz="1868" dirty="0">
                    <a:solidFill>
                      <a:srgbClr val="813085"/>
                    </a:solidFill>
                    <a:latin typeface="WMCA Circular Bold"/>
                  </a:rPr>
                  <a:t>Grant Application</a:t>
                </a:r>
              </a:p>
            </p:txBody>
          </p:sp>
          <p:sp>
            <p:nvSpPr>
              <p:cNvPr id="17" name="TextBox 78">
                <a:extLst>
                  <a:ext uri="{FF2B5EF4-FFF2-40B4-BE49-F238E27FC236}">
                    <a16:creationId xmlns:a16="http://schemas.microsoft.com/office/drawing/2014/main" id="{B36C070E-880D-4F14-89E1-E758994E9391}"/>
                  </a:ext>
                </a:extLst>
              </p:cNvPr>
              <p:cNvSpPr txBox="1"/>
              <p:nvPr/>
            </p:nvSpPr>
            <p:spPr>
              <a:xfrm>
                <a:off x="14287518" y="7198995"/>
                <a:ext cx="3287508" cy="26257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sz="2000" b="1" dirty="0">
                    <a:latin typeface="WMCA Circular Bold"/>
                  </a:rPr>
                  <a:t>Apply for grant</a:t>
                </a: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endParaRPr lang="en-US" dirty="0">
                  <a:latin typeface="WMCA Circular Bold"/>
                </a:endParaRPr>
              </a:p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</a:pPr>
                <a:r>
                  <a:rPr lang="en-US" dirty="0">
                    <a:latin typeface="WMCA Circular Bold"/>
                  </a:rPr>
                  <a:t>Apply for a grant of up to £100,000 to implement the energy efficiency recommendations in the audit report.</a:t>
                </a:r>
              </a:p>
            </p:txBody>
          </p:sp>
        </p:grpSp>
      </p:grpSp>
      <p:pic>
        <p:nvPicPr>
          <p:cNvPr id="3" name="Picture 7" descr="Picture 7">
            <a:extLst>
              <a:ext uri="{FF2B5EF4-FFF2-40B4-BE49-F238E27FC236}">
                <a16:creationId xmlns:a16="http://schemas.microsoft.com/office/drawing/2014/main" id="{5A531EA9-9AF4-26D7-ABC9-7D5CB7EEF0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0542" y="6064857"/>
            <a:ext cx="2140054" cy="793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650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C5E748-C951-1799-50AB-545FB5F8E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700" y="947008"/>
            <a:ext cx="9437116" cy="107328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813085"/>
                </a:solidFill>
              </a:rPr>
              <a:t>What energy efficiency improvements are supported through the grants?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F5984-51E0-1342-C95C-77897359D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89188" y="2495873"/>
            <a:ext cx="3706812" cy="1073288"/>
          </a:xfrm>
        </p:spPr>
        <p:txBody>
          <a:bodyPr>
            <a:noAutofit/>
          </a:bodyPr>
          <a:lstStyle/>
          <a:p>
            <a:pPr marL="0" marR="0" lvl="1" indent="0" fontAlgn="auto">
              <a:lnSpc>
                <a:spcPct val="107000"/>
              </a:lnSpc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n-GB" b="1" spc="19" dirty="0">
                <a:solidFill>
                  <a:srgbClr val="EA7B23"/>
                </a:solidFill>
                <a:latin typeface="WMCA Circular Book" panose="020B0604020101020102"/>
              </a:rPr>
              <a:t>Ventilation</a:t>
            </a:r>
            <a:r>
              <a:rPr lang="en-GB" sz="2000" b="1" spc="19" dirty="0">
                <a:latin typeface="WMCA Circular Book" panose="020B0604020101020102"/>
              </a:rPr>
              <a:t> </a:t>
            </a:r>
          </a:p>
          <a:p>
            <a:pPr marL="0" marR="0" lvl="1" indent="0" fontAlgn="auto">
              <a:lnSpc>
                <a:spcPct val="107000"/>
              </a:lnSpc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n-GB" sz="2000" spc="19" dirty="0">
                <a:latin typeface="WMCA Circular Book" panose="020B0604020101020102"/>
              </a:rPr>
              <a:t>(fans, motors and ducting system)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16534-20BB-38D9-5012-94F4C5EA5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9188" y="3681830"/>
            <a:ext cx="3706812" cy="107328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b="1" spc="19" dirty="0">
                <a:solidFill>
                  <a:srgbClr val="EA7B23"/>
                </a:solidFill>
                <a:latin typeface="WMCA Circular Book" panose="020B0604020101020102"/>
              </a:rPr>
              <a:t>Heating </a:t>
            </a:r>
          </a:p>
          <a:p>
            <a:pPr>
              <a:spcBef>
                <a:spcPts val="0"/>
              </a:spcBef>
            </a:pPr>
            <a:r>
              <a:rPr lang="en-GB" sz="2000" spc="19" dirty="0">
                <a:solidFill>
                  <a:schemeClr val="tx1"/>
                </a:solidFill>
                <a:latin typeface="WMCA Circular Book" panose="020B0604020101020102"/>
              </a:rPr>
              <a:t>(replacement boilers, burners, heat pumps and destratification fans and insulation of pipework)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FAA22-EB6D-4008-8823-8D96B715A6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9188" y="4926364"/>
            <a:ext cx="3706812" cy="1073288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en-GB" sz="2600" b="1" spc="19" dirty="0">
                <a:solidFill>
                  <a:srgbClr val="EA7B23"/>
                </a:solidFill>
                <a:latin typeface="WMCA Circular Book" panose="020B0604020101020102"/>
              </a:rPr>
              <a:t>Renewable Energy Tech </a:t>
            </a:r>
          </a:p>
          <a:p>
            <a:pPr>
              <a:spcBef>
                <a:spcPts val="0"/>
              </a:spcBef>
            </a:pPr>
            <a:r>
              <a:rPr lang="en-GB" sz="2000" spc="19" dirty="0">
                <a:solidFill>
                  <a:schemeClr val="tx1"/>
                </a:solidFill>
                <a:latin typeface="WMCA Circular Book" panose="020B0604020101020102"/>
              </a:rPr>
              <a:t>(Funding for this is not available through BEAS Grant Funding but can receive funding from the SPF pot)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A097DF-2C75-8ED5-EB3B-E3AABF1A0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41886" y="2445452"/>
            <a:ext cx="3706812" cy="10732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b="1" spc="19" dirty="0">
                <a:solidFill>
                  <a:srgbClr val="EA7B23"/>
                </a:solidFill>
                <a:latin typeface="WMCA Circular Book" panose="020B0604020101020102"/>
              </a:rPr>
              <a:t>Lighting </a:t>
            </a:r>
          </a:p>
          <a:p>
            <a:pPr>
              <a:spcBef>
                <a:spcPts val="0"/>
              </a:spcBef>
            </a:pPr>
            <a:r>
              <a:rPr lang="en-GB" sz="2000" spc="19" dirty="0">
                <a:solidFill>
                  <a:schemeClr val="tx1"/>
                </a:solidFill>
                <a:latin typeface="WMCA Circular Book" panose="020B0604020101020102"/>
              </a:rPr>
              <a:t>(LED, controls, sensors)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DEE672-F869-285E-B376-1F51911841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1886" y="3669895"/>
            <a:ext cx="3706812" cy="10732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b="1" spc="19" dirty="0">
                <a:solidFill>
                  <a:srgbClr val="EA7B23"/>
                </a:solidFill>
                <a:latin typeface="WMCA Circular Book" panose="020B0604020101020102"/>
              </a:rPr>
              <a:t>Refrigeration Systems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4F4BC7-3079-66DF-91C6-250E895C89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1886" y="4926364"/>
            <a:ext cx="3706812" cy="10732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b="1" spc="19" dirty="0">
                <a:solidFill>
                  <a:srgbClr val="EA7B23"/>
                </a:solidFill>
                <a:latin typeface="WMCA Circular Book" panose="020B0604020101020102"/>
              </a:rPr>
              <a:t>Process Plant and Compressors</a:t>
            </a:r>
          </a:p>
        </p:txBody>
      </p:sp>
      <p:pic>
        <p:nvPicPr>
          <p:cNvPr id="9" name="Picture 7" descr="Picture 7">
            <a:extLst>
              <a:ext uri="{FF2B5EF4-FFF2-40B4-BE49-F238E27FC236}">
                <a16:creationId xmlns:a16="http://schemas.microsoft.com/office/drawing/2014/main" id="{4EE429AE-0406-BF71-94D5-921400428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396" y="6064857"/>
            <a:ext cx="2140054" cy="793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681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  <p:bldP spid="7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F5984-51E0-1342-C95C-77897359D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Standard Energy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16534-20BB-38D9-5012-94F4C5EA5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Energy Intensive  Assessments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A097DF-2C75-8ED5-EB3B-E3AABF1A0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41886" y="2237475"/>
            <a:ext cx="4479554" cy="107328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500" dirty="0"/>
              <a:t>SME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500" dirty="0"/>
              <a:t>Less than 0.75 GWh annual energy consumption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500" dirty="0"/>
              <a:t>All sectors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0F6B83-6EC7-82EF-D125-7500103097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4900" y="971010"/>
            <a:ext cx="9591063" cy="10302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EA7B23"/>
                </a:solidFill>
              </a:defRPr>
            </a:lvl1pPr>
          </a:lstStyle>
          <a:p>
            <a:pPr lvl="0"/>
            <a:r>
              <a:rPr lang="en-US" sz="3700" b="1" dirty="0">
                <a:solidFill>
                  <a:srgbClr val="813085"/>
                </a:solidFill>
              </a:rPr>
              <a:t>Who Qualifies for a Free Energy Assessment</a:t>
            </a:r>
          </a:p>
          <a:p>
            <a:pPr lvl="0"/>
            <a:r>
              <a:rPr lang="en-US" sz="2800" b="1" dirty="0">
                <a:solidFill>
                  <a:srgbClr val="813085"/>
                </a:solidFill>
              </a:rPr>
              <a:t>Types of assessments</a:t>
            </a:r>
          </a:p>
        </p:txBody>
      </p:sp>
      <p:pic>
        <p:nvPicPr>
          <p:cNvPr id="9" name="Picture 8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5E8DFC2C-AEAD-854F-D628-6CF31B55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517" y="158612"/>
            <a:ext cx="1613483" cy="123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C7C55B-080B-8B72-4492-0F3DA43C9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80572" y="228909"/>
            <a:ext cx="7772400" cy="3878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DE9A0E-1A10-9CD9-8469-C60E81C41CE6}"/>
              </a:ext>
            </a:extLst>
          </p:cNvPr>
          <p:cNvSpPr/>
          <p:nvPr/>
        </p:nvSpPr>
        <p:spPr>
          <a:xfrm>
            <a:off x="1287399" y="4914394"/>
            <a:ext cx="7415784" cy="1170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DEE672-F869-285E-B376-1F51911841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1886" y="3665044"/>
            <a:ext cx="4552706" cy="1409876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SME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More than 0.75 GWh annual energy consumption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Manufacturing sector </a:t>
            </a:r>
          </a:p>
          <a:p>
            <a:r>
              <a:rPr lang="en-US" dirty="0"/>
              <a:t>         (SIC Code 1000 – 3000)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Or  over 10% of total annual turnover is energy cost</a:t>
            </a:r>
          </a:p>
        </p:txBody>
      </p:sp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BB722666-EA70-02B3-7938-AF090749C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396" y="6064857"/>
            <a:ext cx="2140054" cy="793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680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CC53B162-0D06-F6C8-10D0-C17D4E537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175" y="158612"/>
            <a:ext cx="2155825" cy="12319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83CA3-55DF-6108-0C0E-3046776EC0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4000 Energy assessments in the Greater West Midlands Region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4FD53-3811-9107-E8A9-08326F6D3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330 Energy Intensive assessments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68CF5-747E-96AE-EAFB-0C950DE89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Up to £100,000 of capital funding provided by BEAS and SPF Programmes at 50%  intervention rate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82510-8C6F-982B-102F-EB24ADF3C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103" y="3035950"/>
            <a:ext cx="2992709" cy="311693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9143D-EF3B-3B10-8084-B33AFD2122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7250" y="911276"/>
            <a:ext cx="10995722" cy="94719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700" b="1" dirty="0">
                <a:solidFill>
                  <a:srgbClr val="813085"/>
                </a:solidFill>
              </a:rPr>
              <a:t>Decarbonisation Net Zero Programme (DNZ) &amp; Business Energy Advice Service (BEAS) Programme</a:t>
            </a:r>
          </a:p>
          <a:p>
            <a:pPr>
              <a:lnSpc>
                <a:spcPct val="120000"/>
              </a:lnSpc>
            </a:pPr>
            <a:endParaRPr lang="en-GB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9CAD1E-E272-FAF9-8E94-01BA2C9ABB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80572" y="228909"/>
            <a:ext cx="7772400" cy="3878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C620DB-B8DB-61CB-6B73-2AA0C97EDCBD}"/>
              </a:ext>
            </a:extLst>
          </p:cNvPr>
          <p:cNvSpPr/>
          <p:nvPr/>
        </p:nvSpPr>
        <p:spPr>
          <a:xfrm>
            <a:off x="7054136" y="3809877"/>
            <a:ext cx="2748676" cy="21413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35AA8A-9EC3-D1D5-C998-CC1ED29139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22895" y="3093821"/>
            <a:ext cx="5424324" cy="3314260"/>
          </a:xfrm>
          <a:prstGeom prst="rect">
            <a:avLst/>
          </a:prstGeom>
        </p:spPr>
      </p:pic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E4F4DA99-DA87-BE91-3E95-A31545BC2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396" y="6064857"/>
            <a:ext cx="2140054" cy="79314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9E990-C8A5-F3F3-EDC2-0734FCE329E6}"/>
              </a:ext>
            </a:extLst>
          </p:cNvPr>
          <p:cNvSpPr txBox="1"/>
          <p:nvPr/>
        </p:nvSpPr>
        <p:spPr>
          <a:xfrm>
            <a:off x="5983615" y="1809335"/>
            <a:ext cx="5631219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>
                <a:solidFill>
                  <a:srgbClr val="813085"/>
                </a:solidFill>
                <a:latin typeface="WMCA Circular Book" panose="020B0604020101020102"/>
              </a:rPr>
              <a:t>The Programme is open to businesses operating inside the WMCA region </a:t>
            </a:r>
            <a:r>
              <a:rPr lang="en-US" sz="2000" b="1" dirty="0">
                <a:solidFill>
                  <a:srgbClr val="813085"/>
                </a:solidFill>
                <a:latin typeface="WMCA Circular Book" panose="020B0604020101020102"/>
              </a:rPr>
              <a:t>AND</a:t>
            </a:r>
            <a:r>
              <a:rPr lang="en-US" sz="2000" dirty="0">
                <a:solidFill>
                  <a:srgbClr val="813085"/>
                </a:solidFill>
                <a:latin typeface="WMCA Circular Book" panose="020B0604020101020102"/>
              </a:rPr>
              <a:t> Warwickshire, Worcestershire, Stoke &amp; Staffordshire, Herefordshire, Shropshire, Telford and Wrekin areas</a:t>
            </a:r>
            <a:r>
              <a:rPr lang="en-US" sz="2000" dirty="0">
                <a:solidFill>
                  <a:schemeClr val="tx1"/>
                </a:solidFill>
                <a:latin typeface="WMCA Circular Book" panose="020B060402010102010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1475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GWM">
      <a:dk1>
        <a:srgbClr val="000000"/>
      </a:dk1>
      <a:lt1>
        <a:srgbClr val="FFFFFF"/>
      </a:lt1>
      <a:dk2>
        <a:srgbClr val="813085"/>
      </a:dk2>
      <a:lt2>
        <a:srgbClr val="F08028"/>
      </a:lt2>
      <a:accent1>
        <a:srgbClr val="813085"/>
      </a:accent1>
      <a:accent2>
        <a:srgbClr val="F08028"/>
      </a:accent2>
      <a:accent3>
        <a:srgbClr val="309F9F"/>
      </a:accent3>
      <a:accent4>
        <a:srgbClr val="FFFFFF"/>
      </a:accent4>
      <a:accent5>
        <a:srgbClr val="000000"/>
      </a:accent5>
      <a:accent6>
        <a:srgbClr val="000000"/>
      </a:accent6>
      <a:hlink>
        <a:srgbClr val="309F9F"/>
      </a:hlink>
      <a:folHlink>
        <a:srgbClr val="81308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GWM">
      <a:dk1>
        <a:srgbClr val="000000"/>
      </a:dk1>
      <a:lt1>
        <a:srgbClr val="FFFFFF"/>
      </a:lt1>
      <a:dk2>
        <a:srgbClr val="813085"/>
      </a:dk2>
      <a:lt2>
        <a:srgbClr val="F08028"/>
      </a:lt2>
      <a:accent1>
        <a:srgbClr val="813085"/>
      </a:accent1>
      <a:accent2>
        <a:srgbClr val="F08028"/>
      </a:accent2>
      <a:accent3>
        <a:srgbClr val="309F9F"/>
      </a:accent3>
      <a:accent4>
        <a:srgbClr val="FFFFFF"/>
      </a:accent4>
      <a:accent5>
        <a:srgbClr val="000000"/>
      </a:accent5>
      <a:accent6>
        <a:srgbClr val="000000"/>
      </a:accent6>
      <a:hlink>
        <a:srgbClr val="309F9F"/>
      </a:hlink>
      <a:folHlink>
        <a:srgbClr val="81308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C075859EE6F8428D0C6826D85E11DC" ma:contentTypeVersion="15" ma:contentTypeDescription="Create a new document." ma:contentTypeScope="" ma:versionID="8777189b87da689872f58853913e9d37">
  <xsd:schema xmlns:xsd="http://www.w3.org/2001/XMLSchema" xmlns:xs="http://www.w3.org/2001/XMLSchema" xmlns:p="http://schemas.microsoft.com/office/2006/metadata/properties" xmlns:ns2="04760e9d-f159-4ea8-8b37-7826879c0678" xmlns:ns3="016e829d-2984-4c19-bad2-dbfbf8b75e54" targetNamespace="http://schemas.microsoft.com/office/2006/metadata/properties" ma:root="true" ma:fieldsID="69c39941f32009a0602a2edeee8b3fb8" ns2:_="" ns3:_="">
    <xsd:import namespace="04760e9d-f159-4ea8-8b37-7826879c0678"/>
    <xsd:import namespace="016e829d-2984-4c19-bad2-dbfbf8b75e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60e9d-f159-4ea8-8b37-7826879c06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f71c925-4d10-4237-bdd1-daa6a15dd9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e829d-2984-4c19-bad2-dbfbf8b75e5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522a47a-5359-454c-8f1a-ad9e22ba0e4c}" ma:internalName="TaxCatchAll" ma:showField="CatchAllData" ma:web="016e829d-2984-4c19-bad2-dbfbf8b75e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6e829d-2984-4c19-bad2-dbfbf8b75e54" xsi:nil="true"/>
    <lcf76f155ced4ddcb4097134ff3c332f xmlns="04760e9d-f159-4ea8-8b37-7826879c067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8D2191-2780-47CA-BE6A-B43A411573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CA713F-1C6E-4502-A6C2-BAE9BE9CA0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760e9d-f159-4ea8-8b37-7826879c0678"/>
    <ds:schemaRef ds:uri="016e829d-2984-4c19-bad2-dbfbf8b75e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8A88BE-1A56-4A85-9BCE-1FE8730FDB85}">
  <ds:schemaRefs>
    <ds:schemaRef ds:uri="016e829d-2984-4c19-bad2-dbfbf8b75e54"/>
    <ds:schemaRef ds:uri="04760e9d-f159-4ea8-8b37-7826879c067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13362</TotalTime>
  <Words>968</Words>
  <Application>Microsoft Office PowerPoint</Application>
  <PresentationFormat>Widescreen</PresentationFormat>
  <Paragraphs>100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Circular Std Book</vt:lpstr>
      <vt:lpstr>Circular Std Medium</vt:lpstr>
      <vt:lpstr>Montserrat</vt:lpstr>
      <vt:lpstr>Symbol</vt:lpstr>
      <vt:lpstr>Wingdings</vt:lpstr>
      <vt:lpstr>WMCA Circular Bold</vt:lpstr>
      <vt:lpstr>WMCA Circular Book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Joe Taylor</dc:creator>
  <cp:lastModifiedBy>Nersi Salehi</cp:lastModifiedBy>
  <cp:revision>22</cp:revision>
  <dcterms:created xsi:type="dcterms:W3CDTF">2023-06-16T14:48:34Z</dcterms:created>
  <dcterms:modified xsi:type="dcterms:W3CDTF">2024-10-08T10:13:26Z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0x01010031A8A126DBFD9D40BEE4AD0B473D313E</vt:lpwstr>
  </property>
  <property fmtid="{D5CDD505-2E9C-101B-9397-08002B2CF9AE}" pid="3" name="MediaServiceImageTags">
    <vt:lpwstr/>
  </property>
</Properties>
</file>